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61" r:id="rId4"/>
    <p:sldId id="263" r:id="rId5"/>
    <p:sldId id="262" r:id="rId6"/>
    <p:sldId id="257" r:id="rId7"/>
    <p:sldId id="258" r:id="rId8"/>
    <p:sldId id="259"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2/11/2019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2/11/2019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2/11/2019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2/11/2019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2/11/2019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2/11/2019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2/11/2019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2/11/2019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2/11/2019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2/11/2019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2/11/2019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2/11/2019</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smtClean="0"/>
              <a:t>Sz</a:t>
            </a:r>
            <a:r>
              <a:rPr lang="en-GB" dirty="0" smtClean="0"/>
              <a:t> Mini mock feedback.</a:t>
            </a:r>
            <a:endParaRPr lang="en-GB" dirty="0"/>
          </a:p>
        </p:txBody>
      </p:sp>
    </p:spTree>
    <p:extLst>
      <p:ext uri="{BB962C8B-B14F-4D97-AF65-F5344CB8AC3E}">
        <p14:creationId xmlns:p14="http://schemas.microsoft.com/office/powerpoint/2010/main" val="1232635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98373"/>
            <a:ext cx="7958331" cy="1077229"/>
          </a:xfrm>
        </p:spPr>
        <p:txBody>
          <a:bodyPr/>
          <a:lstStyle/>
          <a:p>
            <a:r>
              <a:rPr lang="en-GB" dirty="0" smtClean="0"/>
              <a:t>Q1. Harry has been experiencing problems…..</a:t>
            </a:r>
            <a:endParaRPr lang="en-GB" dirty="0"/>
          </a:p>
        </p:txBody>
      </p:sp>
      <p:sp>
        <p:nvSpPr>
          <p:cNvPr id="3" name="Content Placeholder 2"/>
          <p:cNvSpPr>
            <a:spLocks noGrp="1"/>
          </p:cNvSpPr>
          <p:nvPr>
            <p:ph idx="1"/>
          </p:nvPr>
        </p:nvSpPr>
        <p:spPr>
          <a:xfrm>
            <a:off x="1119116" y="1175602"/>
            <a:ext cx="9451023" cy="5334380"/>
          </a:xfrm>
        </p:spPr>
        <p:style>
          <a:lnRef idx="2">
            <a:schemeClr val="dk1"/>
          </a:lnRef>
          <a:fillRef idx="1">
            <a:schemeClr val="lt1"/>
          </a:fillRef>
          <a:effectRef idx="0">
            <a:schemeClr val="dk1"/>
          </a:effectRef>
          <a:fontRef idx="minor">
            <a:schemeClr val="dk1"/>
          </a:fontRef>
        </p:style>
        <p:txBody>
          <a:bodyPr>
            <a:noAutofit/>
          </a:bodyPr>
          <a:lstStyle/>
          <a:p>
            <a:r>
              <a:rPr lang="en-GB" sz="2800" dirty="0" smtClean="0"/>
              <a:t>Those who did well:</a:t>
            </a:r>
            <a:endParaRPr lang="en-GB" sz="2800" dirty="0"/>
          </a:p>
          <a:p>
            <a:r>
              <a:rPr lang="en-GB" sz="2800" dirty="0" smtClean="0"/>
              <a:t>Specified Atypical antipsychotics as it would treat Harrys Positive AND negative Symptoms. With appropriate examples.</a:t>
            </a:r>
          </a:p>
          <a:p>
            <a:r>
              <a:rPr lang="en-GB" sz="2800" dirty="0" smtClean="0"/>
              <a:t>Gave a brief </a:t>
            </a:r>
            <a:r>
              <a:rPr lang="en-GB" sz="2800" dirty="0" err="1" smtClean="0"/>
              <a:t>explaination</a:t>
            </a:r>
            <a:r>
              <a:rPr lang="en-GB" sz="2800" dirty="0" smtClean="0"/>
              <a:t> why – act of both dopamine and serotonin systems</a:t>
            </a:r>
          </a:p>
          <a:p>
            <a:r>
              <a:rPr lang="en-GB" sz="2800" dirty="0" smtClean="0"/>
              <a:t>Explained that the demands are Harry are low – so fact he is withdrawn / speech poverty will not act as a barrier, unlike </a:t>
            </a:r>
            <a:r>
              <a:rPr lang="en-GB" sz="2800" dirty="0" err="1" smtClean="0"/>
              <a:t>CBTp</a:t>
            </a:r>
            <a:endParaRPr lang="en-GB" sz="2800" dirty="0"/>
          </a:p>
        </p:txBody>
      </p:sp>
    </p:spTree>
    <p:extLst>
      <p:ext uri="{BB962C8B-B14F-4D97-AF65-F5344CB8AC3E}">
        <p14:creationId xmlns:p14="http://schemas.microsoft.com/office/powerpoint/2010/main" val="373654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 2. Evaluate Biological</a:t>
            </a:r>
            <a:endParaRPr lang="en-GB" dirty="0"/>
          </a:p>
        </p:txBody>
      </p:sp>
      <p:sp>
        <p:nvSpPr>
          <p:cNvPr id="3" name="Content Placeholder 2"/>
          <p:cNvSpPr>
            <a:spLocks noGrp="1"/>
          </p:cNvSpPr>
          <p:nvPr>
            <p:ph idx="1"/>
          </p:nvPr>
        </p:nvSpPr>
        <p:spPr>
          <a:xfrm>
            <a:off x="1201003" y="1478910"/>
            <a:ext cx="9478318" cy="4703526"/>
          </a:xfrm>
        </p:spPr>
        <p:style>
          <a:lnRef idx="2">
            <a:schemeClr val="dk1"/>
          </a:lnRef>
          <a:fillRef idx="1">
            <a:schemeClr val="lt1"/>
          </a:fillRef>
          <a:effectRef idx="0">
            <a:schemeClr val="dk1"/>
          </a:effectRef>
          <a:fontRef idx="minor">
            <a:schemeClr val="dk1"/>
          </a:fontRef>
        </p:style>
        <p:txBody>
          <a:bodyPr>
            <a:noAutofit/>
          </a:bodyPr>
          <a:lstStyle/>
          <a:p>
            <a:r>
              <a:rPr lang="en-GB" sz="2400" dirty="0" smtClean="0"/>
              <a:t>Best answer were those that wrote 1 really juicy PEEL.</a:t>
            </a:r>
          </a:p>
          <a:p>
            <a:endParaRPr lang="en-GB" sz="2400" dirty="0"/>
          </a:p>
          <a:p>
            <a:r>
              <a:rPr lang="en-GB" sz="2400" dirty="0" smtClean="0"/>
              <a:t>So gave evidence in support of genetics/ dopamine / Neural Correlates but then countered at the end.</a:t>
            </a:r>
          </a:p>
          <a:p>
            <a:pPr lvl="2"/>
            <a:r>
              <a:rPr lang="en-GB" sz="2400" dirty="0" smtClean="0"/>
              <a:t>Using </a:t>
            </a:r>
            <a:r>
              <a:rPr lang="en-GB" sz="2400" dirty="0" err="1" smtClean="0"/>
              <a:t>Tienari</a:t>
            </a:r>
            <a:r>
              <a:rPr lang="en-GB" sz="2400" dirty="0" smtClean="0"/>
              <a:t> and suggesting interactionist better</a:t>
            </a:r>
          </a:p>
          <a:p>
            <a:pPr lvl="2"/>
            <a:r>
              <a:rPr lang="en-GB" sz="2400" dirty="0" smtClean="0"/>
              <a:t>Using Biological reductionist and ignoring role of environment</a:t>
            </a:r>
          </a:p>
          <a:p>
            <a:pPr lvl="2"/>
            <a:r>
              <a:rPr lang="en-GB" sz="2400" dirty="0" smtClean="0"/>
              <a:t>Not being able to prove causation </a:t>
            </a:r>
            <a:endParaRPr lang="en-GB" sz="2400" dirty="0"/>
          </a:p>
        </p:txBody>
      </p:sp>
    </p:spTree>
    <p:extLst>
      <p:ext uri="{BB962C8B-B14F-4D97-AF65-F5344CB8AC3E}">
        <p14:creationId xmlns:p14="http://schemas.microsoft.com/office/powerpoint/2010/main" val="158304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4513" y="269441"/>
            <a:ext cx="7958331" cy="1077229"/>
          </a:xfrm>
        </p:spPr>
        <p:txBody>
          <a:bodyPr/>
          <a:lstStyle/>
          <a:p>
            <a:r>
              <a:rPr lang="en-GB" dirty="0" smtClean="0"/>
              <a:t>Q3 Outline cognitive explanations</a:t>
            </a:r>
            <a:endParaRPr lang="en-GB" dirty="0"/>
          </a:p>
        </p:txBody>
      </p:sp>
      <p:sp>
        <p:nvSpPr>
          <p:cNvPr id="3" name="Content Placeholder 2"/>
          <p:cNvSpPr>
            <a:spLocks noGrp="1"/>
          </p:cNvSpPr>
          <p:nvPr>
            <p:ph idx="1"/>
          </p:nvPr>
        </p:nvSpPr>
        <p:spPr>
          <a:xfrm>
            <a:off x="460375" y="1346669"/>
            <a:ext cx="7478547" cy="5313437"/>
          </a:xfrm>
          <a:ln/>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GB" sz="2800" dirty="0" smtClean="0"/>
              <a:t>Common errors:</a:t>
            </a:r>
          </a:p>
          <a:p>
            <a:r>
              <a:rPr lang="en-GB" sz="2800" dirty="0" smtClean="0"/>
              <a:t>Launching into a list of the three cognitive dysfunctions. This is not an explanation. </a:t>
            </a:r>
          </a:p>
          <a:p>
            <a:r>
              <a:rPr lang="en-GB" sz="2800" b="1" dirty="0" smtClean="0"/>
              <a:t>NOT</a:t>
            </a:r>
            <a:r>
              <a:rPr lang="en-GB" sz="2800" dirty="0" smtClean="0"/>
              <a:t> explaining that Schizophrenia is the result of faulty cognitions / mental processes. </a:t>
            </a:r>
            <a:r>
              <a:rPr lang="en-GB" sz="2800" dirty="0"/>
              <a:t>T</a:t>
            </a:r>
            <a:r>
              <a:rPr lang="en-GB" sz="2800" dirty="0" smtClean="0"/>
              <a:t>hat people with </a:t>
            </a:r>
            <a:r>
              <a:rPr lang="en-GB" sz="2800" dirty="0" err="1" smtClean="0"/>
              <a:t>Sz</a:t>
            </a:r>
            <a:r>
              <a:rPr lang="en-GB" sz="2800" dirty="0" smtClean="0"/>
              <a:t> have cognitive deficits or biases in the way they process information.</a:t>
            </a:r>
          </a:p>
          <a:p>
            <a:r>
              <a:rPr lang="en-GB" sz="2800" dirty="0" smtClean="0"/>
              <a:t>Not linking to specific symptoms. </a:t>
            </a:r>
          </a:p>
        </p:txBody>
      </p:sp>
      <p:sp>
        <p:nvSpPr>
          <p:cNvPr id="4" name="AutoShape 2" descr="Image result for information process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p:cNvPicPr>
            <a:picLocks noChangeAspect="1"/>
          </p:cNvPicPr>
          <p:nvPr/>
        </p:nvPicPr>
        <p:blipFill>
          <a:blip r:embed="rId2"/>
          <a:stretch>
            <a:fillRect/>
          </a:stretch>
        </p:blipFill>
        <p:spPr>
          <a:xfrm>
            <a:off x="8311700" y="1481279"/>
            <a:ext cx="3648075" cy="1247775"/>
          </a:xfrm>
          <a:prstGeom prst="rect">
            <a:avLst/>
          </a:prstGeom>
        </p:spPr>
      </p:pic>
    </p:spTree>
    <p:extLst>
      <p:ext uri="{BB962C8B-B14F-4D97-AF65-F5344CB8AC3E}">
        <p14:creationId xmlns:p14="http://schemas.microsoft.com/office/powerpoint/2010/main" val="2608397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2626" y="314843"/>
            <a:ext cx="7958331" cy="1077229"/>
          </a:xfrm>
        </p:spPr>
        <p:txBody>
          <a:bodyPr/>
          <a:lstStyle/>
          <a:p>
            <a:r>
              <a:rPr lang="en-GB" dirty="0" smtClean="0"/>
              <a:t>Q4. Explain Family Therapy</a:t>
            </a:r>
            <a:endParaRPr lang="en-GB" dirty="0"/>
          </a:p>
        </p:txBody>
      </p:sp>
      <p:sp>
        <p:nvSpPr>
          <p:cNvPr id="3" name="Content Placeholder 2"/>
          <p:cNvSpPr>
            <a:spLocks noGrp="1"/>
          </p:cNvSpPr>
          <p:nvPr>
            <p:ph idx="1"/>
          </p:nvPr>
        </p:nvSpPr>
        <p:spPr>
          <a:xfrm>
            <a:off x="1050878" y="1392072"/>
            <a:ext cx="9519261" cy="5465928"/>
          </a:xfrm>
        </p:spPr>
        <p:style>
          <a:lnRef idx="2">
            <a:schemeClr val="dk1"/>
          </a:lnRef>
          <a:fillRef idx="1">
            <a:schemeClr val="lt1"/>
          </a:fillRef>
          <a:effectRef idx="0">
            <a:schemeClr val="dk1"/>
          </a:effectRef>
          <a:fontRef idx="minor">
            <a:schemeClr val="dk1"/>
          </a:fontRef>
        </p:style>
        <p:txBody>
          <a:bodyPr>
            <a:normAutofit lnSpcReduction="10000"/>
          </a:bodyPr>
          <a:lstStyle/>
          <a:p>
            <a:pPr marL="0" indent="0">
              <a:buNone/>
            </a:pPr>
            <a:r>
              <a:rPr lang="en-GB" sz="2400" dirty="0" smtClean="0"/>
              <a:t>Common errors </a:t>
            </a:r>
            <a:r>
              <a:rPr lang="en-GB" sz="2400" dirty="0"/>
              <a:t>included</a:t>
            </a:r>
            <a:endParaRPr lang="en-GB" sz="2400" dirty="0" smtClean="0"/>
          </a:p>
          <a:p>
            <a:r>
              <a:rPr lang="en-GB" sz="2400" dirty="0"/>
              <a:t>N</a:t>
            </a:r>
            <a:r>
              <a:rPr lang="en-GB" sz="2400" dirty="0" smtClean="0"/>
              <a:t>ot linking to theory so no mention of High EE or Maladaptive patterns.</a:t>
            </a:r>
          </a:p>
          <a:p>
            <a:r>
              <a:rPr lang="en-GB" sz="2400" dirty="0" smtClean="0"/>
              <a:t>Not explaining which symptoms would be reduced as a result of the therapy.</a:t>
            </a:r>
          </a:p>
          <a:p>
            <a:endParaRPr lang="en-GB" sz="2400" dirty="0" smtClean="0"/>
          </a:p>
          <a:p>
            <a:pPr marL="0" indent="0">
              <a:buNone/>
            </a:pPr>
            <a:r>
              <a:rPr lang="en-GB" sz="2400" dirty="0" smtClean="0"/>
              <a:t>Best answers followed the recommended structure that we practiced in class:</a:t>
            </a:r>
          </a:p>
          <a:p>
            <a:pPr marL="0" indent="0">
              <a:buNone/>
            </a:pPr>
            <a:r>
              <a:rPr lang="en-GB" sz="2400" dirty="0" smtClean="0"/>
              <a:t>Aims…….. How…..(link to high EE/ Maladaptive)  Outcomes…….(link to symptoms)</a:t>
            </a:r>
          </a:p>
          <a:p>
            <a:endParaRPr lang="en-GB" dirty="0"/>
          </a:p>
        </p:txBody>
      </p:sp>
    </p:spTree>
    <p:extLst>
      <p:ext uri="{BB962C8B-B14F-4D97-AF65-F5344CB8AC3E}">
        <p14:creationId xmlns:p14="http://schemas.microsoft.com/office/powerpoint/2010/main" val="511293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 4 Explain how family therapy….</a:t>
            </a:r>
            <a:endParaRPr lang="en-GB" dirty="0"/>
          </a:p>
        </p:txBody>
      </p:sp>
      <p:sp>
        <p:nvSpPr>
          <p:cNvPr id="3" name="Content Placeholder 2"/>
          <p:cNvSpPr>
            <a:spLocks noGrp="1"/>
          </p:cNvSpPr>
          <p:nvPr>
            <p:ph idx="1"/>
          </p:nvPr>
        </p:nvSpPr>
        <p:spPr>
          <a:xfrm>
            <a:off x="1091821" y="1465262"/>
            <a:ext cx="9478318" cy="3997828"/>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GB" dirty="0" smtClean="0"/>
              <a:t>Family therapy aims to reduce maladaptive communication, high levels of criticism and helps reduce stress and anxiety that may exist within the family members and the sufferer. 5-20 sessions are done where the family members talk to a psychiatrist and they help identify areas of improvement and change them. This helps reduce high expressed emotion of the family environment for the sufferer which helps reduce negative symptoms such as </a:t>
            </a:r>
            <a:r>
              <a:rPr lang="en-GB" dirty="0" err="1" smtClean="0"/>
              <a:t>avolition</a:t>
            </a:r>
            <a:r>
              <a:rPr lang="en-GB" dirty="0"/>
              <a:t> </a:t>
            </a:r>
            <a:r>
              <a:rPr lang="en-GB" dirty="0" smtClean="0"/>
              <a:t>as the patient will have a support environment. It is also aimed to reduced disorganised speech as the suffer and their family will learn how to communicate effectively. This will overall reduce the symptoms of the sufferer and can therefore explain the reduction in relapse, make their quality of life better. </a:t>
            </a:r>
            <a:endParaRPr lang="en-GB" dirty="0"/>
          </a:p>
        </p:txBody>
      </p:sp>
      <p:sp>
        <p:nvSpPr>
          <p:cNvPr id="4" name="Rounded Rectangle 3"/>
          <p:cNvSpPr/>
          <p:nvPr/>
        </p:nvSpPr>
        <p:spPr>
          <a:xfrm>
            <a:off x="327546" y="5663821"/>
            <a:ext cx="11696131" cy="98263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One of you wrote this – what makes this so effective?</a:t>
            </a:r>
          </a:p>
          <a:p>
            <a:pPr algn="ctr"/>
            <a:endParaRPr lang="en-GB" dirty="0"/>
          </a:p>
          <a:p>
            <a:pPr algn="ctr"/>
            <a:r>
              <a:rPr lang="en-GB" dirty="0" smtClean="0"/>
              <a:t>YOU can do it too! PRACTICE, PRACTICE, PRACTICE!</a:t>
            </a:r>
            <a:endParaRPr lang="en-GB" dirty="0"/>
          </a:p>
        </p:txBody>
      </p:sp>
    </p:spTree>
    <p:extLst>
      <p:ext uri="{BB962C8B-B14F-4D97-AF65-F5344CB8AC3E}">
        <p14:creationId xmlns:p14="http://schemas.microsoft.com/office/powerpoint/2010/main" val="1489347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Q 5 . Discuss reliability and / or validity in relation to the diagnosis and classification of schizophrenia</a:t>
            </a:r>
            <a:endParaRPr lang="en-GB"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GB" sz="4400" dirty="0" smtClean="0"/>
              <a:t>OH DEAR  - WE HAVE  MAJOR PROBLEM!!!!!</a:t>
            </a:r>
          </a:p>
          <a:p>
            <a:endParaRPr lang="en-GB" sz="4400" dirty="0"/>
          </a:p>
          <a:p>
            <a:r>
              <a:rPr lang="en-GB" sz="4400" dirty="0" smtClean="0"/>
              <a:t>Either sort this out – or hope to some omnipotent being that this does not come up in the exam.</a:t>
            </a:r>
            <a:endParaRPr lang="en-GB" sz="4400" dirty="0"/>
          </a:p>
        </p:txBody>
      </p:sp>
      <p:sp>
        <p:nvSpPr>
          <p:cNvPr id="4" name="AutoShape 2" descr="Image result for gender lens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208812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3003" y="903227"/>
            <a:ext cx="6277970" cy="5617928"/>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10000"/>
          </a:bodyPr>
          <a:lstStyle/>
          <a:p>
            <a:pPr marL="0" indent="0">
              <a:buNone/>
            </a:pPr>
            <a:r>
              <a:rPr lang="en-GB" dirty="0" smtClean="0">
                <a:solidFill>
                  <a:schemeClr val="bg1"/>
                </a:solidFill>
              </a:rPr>
              <a:t>Common errors:</a:t>
            </a:r>
          </a:p>
          <a:p>
            <a:r>
              <a:rPr lang="en-GB" dirty="0" smtClean="0">
                <a:solidFill>
                  <a:schemeClr val="bg1"/>
                </a:solidFill>
              </a:rPr>
              <a:t>Not distinguishing between validity and reliability. Not explaining how classifications are assessed for either. </a:t>
            </a:r>
          </a:p>
          <a:p>
            <a:r>
              <a:rPr lang="en-GB" dirty="0" smtClean="0">
                <a:solidFill>
                  <a:schemeClr val="bg1"/>
                </a:solidFill>
              </a:rPr>
              <a:t>Not making it clear that the research (you have poorly outlined) is addressing the issue of reliability (specifically inter-</a:t>
            </a:r>
            <a:r>
              <a:rPr lang="en-GB" dirty="0" err="1" smtClean="0">
                <a:solidFill>
                  <a:schemeClr val="bg1"/>
                </a:solidFill>
              </a:rPr>
              <a:t>rater</a:t>
            </a:r>
            <a:r>
              <a:rPr lang="en-GB" dirty="0" smtClean="0">
                <a:solidFill>
                  <a:schemeClr val="bg1"/>
                </a:solidFill>
              </a:rPr>
              <a:t>) or Validity (concurrent). Some of you didn’t even reference the terms</a:t>
            </a:r>
          </a:p>
          <a:p>
            <a:r>
              <a:rPr lang="en-GB" dirty="0">
                <a:solidFill>
                  <a:schemeClr val="bg1"/>
                </a:solidFill>
              </a:rPr>
              <a:t>No specific details of research findings. You cannot just say that diagnosis was different between the two classification manuals. A</a:t>
            </a:r>
            <a:r>
              <a:rPr lang="en-GB" dirty="0" smtClean="0">
                <a:solidFill>
                  <a:schemeClr val="bg1"/>
                </a:solidFill>
              </a:rPr>
              <a:t>t </a:t>
            </a:r>
            <a:r>
              <a:rPr lang="en-GB" dirty="0">
                <a:solidFill>
                  <a:schemeClr val="bg1"/>
                </a:solidFill>
              </a:rPr>
              <a:t>the very least say roughly how many more people were given a diagnosis using the </a:t>
            </a:r>
            <a:r>
              <a:rPr lang="en-GB" dirty="0" smtClean="0">
                <a:solidFill>
                  <a:schemeClr val="bg1"/>
                </a:solidFill>
              </a:rPr>
              <a:t>ICD/DSM</a:t>
            </a:r>
          </a:p>
          <a:p>
            <a:r>
              <a:rPr lang="en-GB" dirty="0" smtClean="0">
                <a:solidFill>
                  <a:schemeClr val="bg1"/>
                </a:solidFill>
              </a:rPr>
              <a:t>Very little attempt to say why all of this matters. To discuss something – means exactly that. Discuss the issues of these classification system being invalid or unreliable.</a:t>
            </a:r>
            <a:endParaRPr lang="en-GB" dirty="0">
              <a:solidFill>
                <a:schemeClr val="bg1"/>
              </a:solidFill>
            </a:endParaRPr>
          </a:p>
          <a:p>
            <a:pPr marL="0" indent="0">
              <a:buNone/>
            </a:pPr>
            <a:r>
              <a:rPr lang="en-GB" dirty="0" smtClean="0">
                <a:solidFill>
                  <a:schemeClr val="bg1"/>
                </a:solidFill>
              </a:rPr>
              <a:t>TRY AGAIN NOW</a:t>
            </a:r>
          </a:p>
        </p:txBody>
      </p:sp>
      <p:sp>
        <p:nvSpPr>
          <p:cNvPr id="4" name="Title 1"/>
          <p:cNvSpPr txBox="1">
            <a:spLocks/>
          </p:cNvSpPr>
          <p:nvPr/>
        </p:nvSpPr>
        <p:spPr>
          <a:xfrm>
            <a:off x="2611808" y="102610"/>
            <a:ext cx="7958331" cy="1077229"/>
          </a:xfrm>
          <a:prstGeom prst="rect">
            <a:avLst/>
          </a:prstGeom>
        </p:spPr>
        <p:txBody>
          <a:bodyPr vert="horz" lIns="91440" tIns="45720" rIns="91440" bIns="45720" rtlCol="0" anchor="t">
            <a:normAutofit fontScale="82500" lnSpcReduction="20000"/>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r>
              <a:rPr lang="en-GB" smtClean="0"/>
              <a:t>Q 5 . Discuss reliability and / or validity in relation to the diagnosis and classification of schizophrenia</a:t>
            </a:r>
            <a:endParaRPr lang="en-GB" dirty="0"/>
          </a:p>
        </p:txBody>
      </p:sp>
      <p:sp>
        <p:nvSpPr>
          <p:cNvPr id="5" name="AutoShape 2" descr="Image result for gender lenses"/>
          <p:cNvSpPr>
            <a:spLocks noChangeAspect="1" noChangeArrowheads="1"/>
          </p:cNvSpPr>
          <p:nvPr/>
        </p:nvSpPr>
        <p:spPr bwMode="auto">
          <a:xfrm>
            <a:off x="155575" y="-84990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Rounded Rectangle 5"/>
          <p:cNvSpPr/>
          <p:nvPr/>
        </p:nvSpPr>
        <p:spPr>
          <a:xfrm>
            <a:off x="6755641" y="1356079"/>
            <a:ext cx="5295331" cy="235611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err="1" smtClean="0"/>
              <a:t>Cheniaux</a:t>
            </a:r>
            <a:r>
              <a:rPr lang="en-GB" b="1" dirty="0" smtClean="0"/>
              <a:t> </a:t>
            </a:r>
            <a:r>
              <a:rPr lang="en-GB" dirty="0" smtClean="0"/>
              <a:t>found that the same psychiatrist diagnosed 26 out of 100 patients when using the DSM, whereas this number almost doubled to 44 when using the ICD. </a:t>
            </a:r>
          </a:p>
          <a:p>
            <a:pPr algn="ctr"/>
            <a:endParaRPr lang="en-GB" dirty="0"/>
          </a:p>
          <a:p>
            <a:pPr algn="ctr"/>
            <a:r>
              <a:rPr lang="en-GB" dirty="0" smtClean="0"/>
              <a:t>Validity or reliability?</a:t>
            </a:r>
          </a:p>
          <a:p>
            <a:pPr algn="ctr"/>
            <a:r>
              <a:rPr lang="en-GB" dirty="0" smtClean="0"/>
              <a:t>AND SO WHAT? WHO CARES? WHY DOES THIS MATTER?</a:t>
            </a:r>
            <a:endParaRPr lang="en-GB" dirty="0"/>
          </a:p>
        </p:txBody>
      </p:sp>
      <p:sp>
        <p:nvSpPr>
          <p:cNvPr id="7" name="Rounded Rectangle 6"/>
          <p:cNvSpPr/>
          <p:nvPr/>
        </p:nvSpPr>
        <p:spPr>
          <a:xfrm>
            <a:off x="6755641" y="4074258"/>
            <a:ext cx="5295331" cy="251761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err="1" smtClean="0"/>
              <a:t>Cheniaux</a:t>
            </a:r>
            <a:r>
              <a:rPr lang="en-GB" b="1" dirty="0" smtClean="0"/>
              <a:t> </a:t>
            </a:r>
            <a:r>
              <a:rPr lang="en-GB" dirty="0" smtClean="0"/>
              <a:t>found that when two psychiatrists diagnosed the same 100 people using the DSM, one psychiatrist made 13 more </a:t>
            </a:r>
            <a:r>
              <a:rPr lang="en-GB" dirty="0" err="1" smtClean="0"/>
              <a:t>Sz</a:t>
            </a:r>
            <a:r>
              <a:rPr lang="en-GB" dirty="0" smtClean="0"/>
              <a:t> diagnoses than the other psychiatrist. The same pattern was also found when using the ICD. </a:t>
            </a:r>
          </a:p>
          <a:p>
            <a:pPr algn="ctr"/>
            <a:endParaRPr lang="en-GB" dirty="0"/>
          </a:p>
          <a:p>
            <a:pPr algn="ctr"/>
            <a:r>
              <a:rPr lang="en-GB" dirty="0" smtClean="0"/>
              <a:t>Validity or reliability?</a:t>
            </a:r>
          </a:p>
          <a:p>
            <a:pPr algn="ctr"/>
            <a:r>
              <a:rPr lang="en-GB" dirty="0" smtClean="0"/>
              <a:t>AND SO WHAT? WHO CARES? WHY DOES THIS MATTER?</a:t>
            </a:r>
            <a:endParaRPr lang="en-GB" dirty="0"/>
          </a:p>
        </p:txBody>
      </p:sp>
    </p:spTree>
    <p:extLst>
      <p:ext uri="{BB962C8B-B14F-4D97-AF65-F5344CB8AC3E}">
        <p14:creationId xmlns:p14="http://schemas.microsoft.com/office/powerpoint/2010/main" val="25873198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Madison</Template>
  <TotalTime>2460</TotalTime>
  <Words>703</Words>
  <Application>Microsoft Office PowerPoint</Application>
  <PresentationFormat>Widescreen</PresentationFormat>
  <Paragraphs>49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MS Shell Dlg 2</vt:lpstr>
      <vt:lpstr>Wingdings</vt:lpstr>
      <vt:lpstr>Wingdings 3</vt:lpstr>
      <vt:lpstr>Madison</vt:lpstr>
      <vt:lpstr>Sz Mini mock feedback.</vt:lpstr>
      <vt:lpstr>Q1. Harry has been experiencing problems…..</vt:lpstr>
      <vt:lpstr>Q 2. Evaluate Biological</vt:lpstr>
      <vt:lpstr>Q3 Outline cognitive explanations</vt:lpstr>
      <vt:lpstr>Q4. Explain Family Therapy</vt:lpstr>
      <vt:lpstr>Q 4 Explain how family therapy….</vt:lpstr>
      <vt:lpstr>Q 5 . Discuss reliability and / or validity in relation to the diagnosis and classification of schizophrenia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Rebeca Griffin</dc:creator>
  <cp:lastModifiedBy>Rebeca Griffin</cp:lastModifiedBy>
  <cp:revision>7</cp:revision>
  <dcterms:created xsi:type="dcterms:W3CDTF">2019-02-11T16:38:08Z</dcterms:created>
  <dcterms:modified xsi:type="dcterms:W3CDTF">2019-02-13T09:38:46Z</dcterms:modified>
</cp:coreProperties>
</file>