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3" r:id="rId3"/>
    <p:sldId id="264" r:id="rId4"/>
    <p:sldId id="265" r:id="rId5"/>
    <p:sldId id="277" r:id="rId6"/>
    <p:sldId id="267" r:id="rId7"/>
    <p:sldId id="279" r:id="rId8"/>
    <p:sldId id="278" r:id="rId9"/>
    <p:sldId id="269" r:id="rId10"/>
    <p:sldId id="280" r:id="rId11"/>
    <p:sldId id="281" r:id="rId12"/>
    <p:sldId id="282" r:id="rId13"/>
    <p:sldId id="275" r:id="rId14"/>
    <p:sldId id="283" r:id="rId15"/>
    <p:sldId id="284"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1AE5DE5-8D75-49CA-98E6-6E803DB3CBF2}" type="datetimeFigureOut">
              <a:rPr lang="en-GB" smtClean="0"/>
              <a:t>17/12/2019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E3D46BC-C907-4F9E-B5E9-0471A377D83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AE5DE5-8D75-49CA-98E6-6E803DB3CBF2}"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D46BC-C907-4F9E-B5E9-0471A377D83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AE5DE5-8D75-49CA-98E6-6E803DB3CBF2}"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D46BC-C907-4F9E-B5E9-0471A377D83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AE5DE5-8D75-49CA-98E6-6E803DB3CBF2}"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D46BC-C907-4F9E-B5E9-0471A377D833}" type="slidenum">
              <a:rPr lang="en-GB" smtClean="0"/>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AE5DE5-8D75-49CA-98E6-6E803DB3CBF2}"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D46BC-C907-4F9E-B5E9-0471A377D833}"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AE5DE5-8D75-49CA-98E6-6E803DB3CBF2}"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D46BC-C907-4F9E-B5E9-0471A377D833}" type="slidenum">
              <a:rPr lang="en-GB" smtClean="0"/>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1AE5DE5-8D75-49CA-98E6-6E803DB3CBF2}" type="datetimeFigureOut">
              <a:rPr lang="en-GB" smtClean="0"/>
              <a:t>17/12/2019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3D46BC-C907-4F9E-B5E9-0471A377D83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AE5DE5-8D75-49CA-98E6-6E803DB3CBF2}" type="datetimeFigureOut">
              <a:rPr lang="en-GB" smtClean="0"/>
              <a:t>17/12/2019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3D46BC-C907-4F9E-B5E9-0471A377D833}" type="slidenum">
              <a:rPr lang="en-GB" smtClean="0"/>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E5DE5-8D75-49CA-98E6-6E803DB3CBF2}" type="datetimeFigureOut">
              <a:rPr lang="en-GB" smtClean="0"/>
              <a:t>17/12/2019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3D46BC-C907-4F9E-B5E9-0471A377D83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1AE5DE5-8D75-49CA-98E6-6E803DB3CBF2}"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D46BC-C907-4F9E-B5E9-0471A377D83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1AE5DE5-8D75-49CA-98E6-6E803DB3CBF2}" type="datetimeFigureOut">
              <a:rPr lang="en-GB" smtClean="0"/>
              <a:t>17/12/2019</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E3D46BC-C907-4F9E-B5E9-0471A377D833}"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AE5DE5-8D75-49CA-98E6-6E803DB3CBF2}" type="datetimeFigureOut">
              <a:rPr lang="en-GB" smtClean="0"/>
              <a:t>17/12/2019</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3D46BC-C907-4F9E-B5E9-0471A377D83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quizlet.com/190078672/memory-eye-witness-testimony-anxiety-weapon-focus-flash-card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Factors affecting accuracy of EWT</a:t>
            </a:r>
            <a:endParaRPr lang="en-GB" dirty="0"/>
          </a:p>
        </p:txBody>
      </p:sp>
      <p:sp>
        <p:nvSpPr>
          <p:cNvPr id="3" name="Subtitle 2"/>
          <p:cNvSpPr>
            <a:spLocks noGrp="1"/>
          </p:cNvSpPr>
          <p:nvPr>
            <p:ph type="subTitle" idx="1"/>
          </p:nvPr>
        </p:nvSpPr>
        <p:spPr/>
        <p:txBody>
          <a:bodyPr/>
          <a:lstStyle/>
          <a:p>
            <a:r>
              <a:rPr lang="en-GB" dirty="0" smtClean="0"/>
              <a:t>anxiety</a:t>
            </a:r>
            <a:endParaRPr lang="en-GB" dirty="0"/>
          </a:p>
        </p:txBody>
      </p:sp>
    </p:spTree>
    <p:extLst>
      <p:ext uri="{BB962C8B-B14F-4D97-AF65-F5344CB8AC3E}">
        <p14:creationId xmlns:p14="http://schemas.microsoft.com/office/powerpoint/2010/main" val="110230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525963"/>
          </a:xfrm>
        </p:spPr>
        <p:txBody>
          <a:bodyPr>
            <a:normAutofit fontScale="85000" lnSpcReduction="20000"/>
          </a:bodyPr>
          <a:lstStyle/>
          <a:p>
            <a:pPr marL="0" indent="0">
              <a:buNone/>
            </a:pPr>
            <a:r>
              <a:rPr lang="en-GB" b="1" dirty="0" smtClean="0"/>
              <a:t>ON MWB</a:t>
            </a:r>
          </a:p>
          <a:p>
            <a:pPr marL="0" indent="0">
              <a:buNone/>
            </a:pPr>
            <a:endParaRPr lang="en-GB" dirty="0"/>
          </a:p>
          <a:p>
            <a:pPr marL="0" indent="0">
              <a:buNone/>
            </a:pPr>
            <a:r>
              <a:rPr lang="en-GB" b="1" i="1" dirty="0" smtClean="0"/>
              <a:t>Pick the right statement to create a perfect PEEL evaluation point:</a:t>
            </a:r>
          </a:p>
          <a:p>
            <a:pPr marL="0" indent="0">
              <a:buNone/>
            </a:pPr>
            <a:endParaRPr lang="en-GB" i="1" dirty="0"/>
          </a:p>
          <a:p>
            <a:pPr marL="514350" indent="-514350">
              <a:buFont typeface="+mj-lt"/>
              <a:buAutoNum type="arabicPeriod"/>
            </a:pPr>
            <a:r>
              <a:rPr lang="en-GB" dirty="0"/>
              <a:t>Recognising the role of anxiety in EWT has meant the police proceed with extreme caution when pursuing lines of </a:t>
            </a:r>
            <a:r>
              <a:rPr lang="en-GB" dirty="0" smtClean="0"/>
              <a:t>enquiry</a:t>
            </a:r>
          </a:p>
          <a:p>
            <a:pPr marL="514350" indent="-514350">
              <a:buFont typeface="+mj-lt"/>
              <a:buAutoNum type="arabicPeriod"/>
            </a:pPr>
            <a:r>
              <a:rPr lang="en-GB" dirty="0" smtClean="0"/>
              <a:t>Recognising the role of anxiety in EWT has meant the police no longer use evidence from witnesses who have experienced anxiety</a:t>
            </a:r>
          </a:p>
          <a:p>
            <a:pPr marL="514350" indent="-514350">
              <a:buFont typeface="+mj-lt"/>
              <a:buAutoNum type="arabicPeriod"/>
            </a:pPr>
            <a:r>
              <a:rPr lang="en-GB" dirty="0"/>
              <a:t>Recognising the role of anxiety in EWT has meant the </a:t>
            </a:r>
            <a:r>
              <a:rPr lang="en-GB" dirty="0" smtClean="0"/>
              <a:t>police understand that the more anxious someone is, the more reliable their testimony is</a:t>
            </a:r>
            <a:endParaRPr lang="en-GB" dirty="0"/>
          </a:p>
          <a:p>
            <a:pPr marL="0" indent="0">
              <a:buNone/>
            </a:pPr>
            <a:endParaRPr lang="en-GB" i="1" dirty="0"/>
          </a:p>
          <a:p>
            <a:pPr marL="0" indent="0">
              <a:buNone/>
            </a:pPr>
            <a:endParaRPr lang="en-GB" dirty="0"/>
          </a:p>
        </p:txBody>
      </p:sp>
      <p:sp>
        <p:nvSpPr>
          <p:cNvPr id="4" name="Title 1"/>
          <p:cNvSpPr>
            <a:spLocks noGrp="1"/>
          </p:cNvSpPr>
          <p:nvPr>
            <p:ph type="title"/>
          </p:nvPr>
        </p:nvSpPr>
        <p:spPr>
          <a:solidFill>
            <a:schemeClr val="accent1"/>
          </a:solidFill>
        </p:spPr>
        <p:txBody>
          <a:bodyPr>
            <a:normAutofit fontScale="90000"/>
          </a:bodyPr>
          <a:lstStyle/>
          <a:p>
            <a:r>
              <a:rPr lang="en-GB" dirty="0">
                <a:solidFill>
                  <a:schemeClr val="bg1"/>
                </a:solidFill>
              </a:rPr>
              <a:t>N</a:t>
            </a:r>
            <a:r>
              <a:rPr lang="en-GB" dirty="0" smtClean="0">
                <a:solidFill>
                  <a:schemeClr val="bg1"/>
                </a:solidFill>
              </a:rPr>
              <a:t>umber 2s now move clockwise</a:t>
            </a:r>
            <a:endParaRPr lang="en-GB" dirty="0">
              <a:solidFill>
                <a:schemeClr val="bg1"/>
              </a:solidFill>
            </a:endParaRPr>
          </a:p>
        </p:txBody>
      </p:sp>
    </p:spTree>
    <p:extLst>
      <p:ext uri="{BB962C8B-B14F-4D97-AF65-F5344CB8AC3E}">
        <p14:creationId xmlns:p14="http://schemas.microsoft.com/office/powerpoint/2010/main" val="4383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xEl>
                                              <p:pRg st="5" end="5"/>
                                            </p:txEl>
                                          </p:spTgt>
                                        </p:tgtEl>
                                      </p:cBhvr>
                                    </p:animEffect>
                                    <p:set>
                                      <p:cBhvr>
                                        <p:cTn id="18" dur="1" fill="hold">
                                          <p:stCondLst>
                                            <p:cond delay="499"/>
                                          </p:stCondLst>
                                        </p:cTn>
                                        <p:tgtEl>
                                          <p:spTgt spid="3">
                                            <p:txEl>
                                              <p:pRg st="5" end="5"/>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
                                            <p:txEl>
                                              <p:pRg st="6" end="6"/>
                                            </p:txEl>
                                          </p:spTgt>
                                        </p:tgtEl>
                                      </p:cBhvr>
                                    </p:animEffect>
                                    <p:set>
                                      <p:cBhvr>
                                        <p:cTn id="21"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608512"/>
          </a:xfrm>
        </p:spPr>
        <p:txBody>
          <a:bodyPr>
            <a:normAutofit fontScale="70000" lnSpcReduction="20000"/>
          </a:bodyPr>
          <a:lstStyle/>
          <a:p>
            <a:pPr marL="0" indent="0">
              <a:buNone/>
            </a:pPr>
            <a:r>
              <a:rPr lang="en-GB" b="1" dirty="0" smtClean="0"/>
              <a:t>ON MWB</a:t>
            </a:r>
          </a:p>
          <a:p>
            <a:pPr marL="0" indent="0">
              <a:buNone/>
            </a:pPr>
            <a:endParaRPr lang="en-GB" dirty="0"/>
          </a:p>
          <a:p>
            <a:pPr marL="0" indent="0">
              <a:buNone/>
            </a:pPr>
            <a:r>
              <a:rPr lang="en-GB" b="1" i="1" dirty="0" smtClean="0"/>
              <a:t>Pick the right statement to create a perfect PEEL evaluation point:</a:t>
            </a:r>
          </a:p>
          <a:p>
            <a:pPr marL="0" indent="0">
              <a:buNone/>
            </a:pPr>
            <a:endParaRPr lang="en-GB" i="1" dirty="0"/>
          </a:p>
          <a:p>
            <a:pPr marL="514350" indent="-514350">
              <a:buFont typeface="+mj-lt"/>
              <a:buAutoNum type="arabicPeriod"/>
            </a:pPr>
            <a:r>
              <a:rPr lang="en-GB" dirty="0" smtClean="0"/>
              <a:t>Today criminal investigators rarely use eye-witness testimony, and instead </a:t>
            </a:r>
            <a:r>
              <a:rPr lang="en-GB" dirty="0"/>
              <a:t>look for alternative evidence, such as DNA sampling or CCTV </a:t>
            </a:r>
            <a:r>
              <a:rPr lang="en-GB" dirty="0" smtClean="0"/>
              <a:t>footage that acts as more reliable evidence</a:t>
            </a:r>
          </a:p>
          <a:p>
            <a:pPr marL="514350" indent="-514350">
              <a:buFont typeface="+mj-lt"/>
              <a:buAutoNum type="arabicPeriod"/>
            </a:pPr>
            <a:r>
              <a:rPr lang="en-GB" dirty="0" smtClean="0"/>
              <a:t>Today </a:t>
            </a:r>
            <a:r>
              <a:rPr lang="en-GB" dirty="0"/>
              <a:t>criminal </a:t>
            </a:r>
            <a:r>
              <a:rPr lang="en-GB" dirty="0" smtClean="0"/>
              <a:t>investigations tend to rely </a:t>
            </a:r>
            <a:r>
              <a:rPr lang="en-GB" dirty="0"/>
              <a:t>on Eye witness </a:t>
            </a:r>
            <a:r>
              <a:rPr lang="en-GB" dirty="0" smtClean="0"/>
              <a:t>testimony, as it is more reliable than other types of evidence, </a:t>
            </a:r>
            <a:r>
              <a:rPr lang="en-GB" dirty="0"/>
              <a:t>such as DNA sampling or CCTV </a:t>
            </a:r>
            <a:r>
              <a:rPr lang="en-GB" dirty="0" smtClean="0"/>
              <a:t>footage, which is prone to errors</a:t>
            </a:r>
          </a:p>
          <a:p>
            <a:pPr marL="514350" indent="-514350">
              <a:buFont typeface="+mj-lt"/>
              <a:buAutoNum type="arabicPeriod"/>
            </a:pPr>
            <a:r>
              <a:rPr lang="en-GB" dirty="0"/>
              <a:t>Today criminal investigations rarely rely on Eye witness </a:t>
            </a:r>
            <a:r>
              <a:rPr lang="en-GB" dirty="0" smtClean="0"/>
              <a:t>testimony </a:t>
            </a:r>
            <a:r>
              <a:rPr lang="en-GB" dirty="0"/>
              <a:t>alone and instead commonly look for alternative evidence, such as DNA sampling or CCTV footage that could be used to collaborate the witness’s testimony</a:t>
            </a:r>
          </a:p>
          <a:p>
            <a:pPr marL="514350" indent="-514350">
              <a:buFont typeface="+mj-lt"/>
              <a:buAutoNum type="arabicPeriod"/>
            </a:pPr>
            <a:endParaRPr lang="en-GB" i="1" dirty="0"/>
          </a:p>
          <a:p>
            <a:pPr marL="0" indent="0">
              <a:buNone/>
            </a:pPr>
            <a:endParaRPr lang="en-GB" dirty="0"/>
          </a:p>
        </p:txBody>
      </p:sp>
      <p:sp>
        <p:nvSpPr>
          <p:cNvPr id="4" name="Title 1"/>
          <p:cNvSpPr>
            <a:spLocks noGrp="1"/>
          </p:cNvSpPr>
          <p:nvPr>
            <p:ph type="title"/>
          </p:nvPr>
        </p:nvSpPr>
        <p:spPr>
          <a:solidFill>
            <a:schemeClr val="accent1"/>
          </a:solidFill>
        </p:spPr>
        <p:txBody>
          <a:bodyPr>
            <a:normAutofit fontScale="90000"/>
          </a:bodyPr>
          <a:lstStyle/>
          <a:p>
            <a:r>
              <a:rPr lang="en-GB" dirty="0">
                <a:solidFill>
                  <a:schemeClr val="bg1"/>
                </a:solidFill>
              </a:rPr>
              <a:t>N</a:t>
            </a:r>
            <a:r>
              <a:rPr lang="en-GB" dirty="0" smtClean="0">
                <a:solidFill>
                  <a:schemeClr val="bg1"/>
                </a:solidFill>
              </a:rPr>
              <a:t>umber 2s now move clockwise</a:t>
            </a:r>
            <a:endParaRPr lang="en-GB" dirty="0">
              <a:solidFill>
                <a:schemeClr val="bg1"/>
              </a:solidFill>
            </a:endParaRPr>
          </a:p>
        </p:txBody>
      </p:sp>
    </p:spTree>
    <p:extLst>
      <p:ext uri="{BB962C8B-B14F-4D97-AF65-F5344CB8AC3E}">
        <p14:creationId xmlns:p14="http://schemas.microsoft.com/office/powerpoint/2010/main" val="16667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xEl>
                                              <p:pRg st="4" end="4"/>
                                            </p:txEl>
                                          </p:spTgt>
                                        </p:tgtEl>
                                      </p:cBhvr>
                                    </p:animEffect>
                                    <p:set>
                                      <p:cBhvr>
                                        <p:cTn id="18" dur="1" fill="hold">
                                          <p:stCondLst>
                                            <p:cond delay="499"/>
                                          </p:stCondLst>
                                        </p:cTn>
                                        <p:tgtEl>
                                          <p:spTgt spid="3">
                                            <p:txEl>
                                              <p:pRg st="4" end="4"/>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
                                            <p:txEl>
                                              <p:pRg st="5" end="5"/>
                                            </p:txEl>
                                          </p:spTgt>
                                        </p:tgtEl>
                                      </p:cBhvr>
                                    </p:animEffect>
                                    <p:set>
                                      <p:cBhvr>
                                        <p:cTn id="21"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608512"/>
          </a:xfrm>
        </p:spPr>
        <p:txBody>
          <a:bodyPr>
            <a:normAutofit fontScale="77500" lnSpcReduction="20000"/>
          </a:bodyPr>
          <a:lstStyle/>
          <a:p>
            <a:pPr marL="0" indent="0">
              <a:buNone/>
            </a:pPr>
            <a:r>
              <a:rPr lang="en-GB" b="1" dirty="0" smtClean="0"/>
              <a:t>ON MWB</a:t>
            </a:r>
          </a:p>
          <a:p>
            <a:pPr marL="0" indent="0">
              <a:buNone/>
            </a:pPr>
            <a:endParaRPr lang="en-GB" dirty="0"/>
          </a:p>
          <a:p>
            <a:pPr marL="0" indent="0">
              <a:buNone/>
            </a:pPr>
            <a:r>
              <a:rPr lang="en-GB" b="1" i="1" dirty="0" smtClean="0"/>
              <a:t>Pick the right statement to create a perfect PEEL evaluation point:</a:t>
            </a:r>
          </a:p>
          <a:p>
            <a:pPr marL="0" indent="0">
              <a:buNone/>
            </a:pPr>
            <a:endParaRPr lang="en-GB" i="1" dirty="0" smtClean="0"/>
          </a:p>
          <a:p>
            <a:pPr marL="514350" indent="-514350">
              <a:buFont typeface="+mj-lt"/>
              <a:buAutoNum type="arabicPeriod"/>
            </a:pPr>
            <a:r>
              <a:rPr lang="en-GB" dirty="0" smtClean="0"/>
              <a:t>Therefore, research into the effect of anxiety on EWT has had positive benefits to criminals, who are less likely to get convicted for crimes they didn’t commit</a:t>
            </a:r>
            <a:endParaRPr lang="en-GB" dirty="0"/>
          </a:p>
          <a:p>
            <a:pPr marL="514350" indent="-514350">
              <a:buFont typeface="+mj-lt"/>
              <a:buAutoNum type="arabicPeriod"/>
            </a:pPr>
            <a:r>
              <a:rPr lang="en-GB" dirty="0"/>
              <a:t>Therefore research into the effect of anxiety on EWT has had positive benefits for the criminal justice system by reducing the chances of erroneously convicting the wrong </a:t>
            </a:r>
            <a:r>
              <a:rPr lang="en-GB" dirty="0" smtClean="0"/>
              <a:t>person</a:t>
            </a:r>
          </a:p>
          <a:p>
            <a:pPr marL="514350" indent="-514350">
              <a:buFont typeface="+mj-lt"/>
              <a:buAutoNum type="arabicPeriod"/>
            </a:pPr>
            <a:r>
              <a:rPr lang="en-GB" dirty="0" smtClean="0"/>
              <a:t>Therefore, research into the effects of anxiety on EWT has had a positive effect on the police force, because it means less time is spent interviewing witnesses and therefore, less resources are wasted unnecessarily</a:t>
            </a:r>
          </a:p>
          <a:p>
            <a:pPr marL="514350" indent="-514350">
              <a:buFont typeface="+mj-lt"/>
              <a:buAutoNum type="arabicPeriod"/>
            </a:pPr>
            <a:endParaRPr lang="en-GB" dirty="0"/>
          </a:p>
          <a:p>
            <a:pPr marL="514350" indent="-514350">
              <a:buFont typeface="+mj-lt"/>
              <a:buAutoNum type="arabicPeriod"/>
            </a:pPr>
            <a:endParaRPr lang="en-GB" i="1" dirty="0"/>
          </a:p>
          <a:p>
            <a:pPr marL="0" indent="0">
              <a:buNone/>
            </a:pPr>
            <a:endParaRPr lang="en-GB" dirty="0"/>
          </a:p>
        </p:txBody>
      </p:sp>
      <p:sp>
        <p:nvSpPr>
          <p:cNvPr id="4" name="Title 1"/>
          <p:cNvSpPr>
            <a:spLocks noGrp="1"/>
          </p:cNvSpPr>
          <p:nvPr>
            <p:ph type="title"/>
          </p:nvPr>
        </p:nvSpPr>
        <p:spPr>
          <a:solidFill>
            <a:schemeClr val="accent1"/>
          </a:solidFill>
        </p:spPr>
        <p:txBody>
          <a:bodyPr>
            <a:normAutofit fontScale="90000"/>
          </a:bodyPr>
          <a:lstStyle/>
          <a:p>
            <a:r>
              <a:rPr lang="en-GB" dirty="0">
                <a:solidFill>
                  <a:schemeClr val="bg1"/>
                </a:solidFill>
              </a:rPr>
              <a:t>N</a:t>
            </a:r>
            <a:r>
              <a:rPr lang="en-GB" dirty="0" smtClean="0">
                <a:solidFill>
                  <a:schemeClr val="bg1"/>
                </a:solidFill>
              </a:rPr>
              <a:t>umber 2s now move clockwise</a:t>
            </a:r>
            <a:endParaRPr lang="en-GB" dirty="0">
              <a:solidFill>
                <a:schemeClr val="bg1"/>
              </a:solidFill>
            </a:endParaRPr>
          </a:p>
        </p:txBody>
      </p:sp>
    </p:spTree>
    <p:extLst>
      <p:ext uri="{BB962C8B-B14F-4D97-AF65-F5344CB8AC3E}">
        <p14:creationId xmlns:p14="http://schemas.microsoft.com/office/powerpoint/2010/main" val="221187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xEl>
                                              <p:pRg st="4" end="4"/>
                                            </p:txEl>
                                          </p:spTgt>
                                        </p:tgtEl>
                                      </p:cBhvr>
                                    </p:animEffect>
                                    <p:set>
                                      <p:cBhvr>
                                        <p:cTn id="18" dur="1" fill="hold">
                                          <p:stCondLst>
                                            <p:cond delay="499"/>
                                          </p:stCondLst>
                                        </p:cTn>
                                        <p:tgtEl>
                                          <p:spTgt spid="3">
                                            <p:txEl>
                                              <p:pRg st="4" end="4"/>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
                                            <p:txEl>
                                              <p:pRg st="6" end="6"/>
                                            </p:txEl>
                                          </p:spTgt>
                                        </p:tgtEl>
                                      </p:cBhvr>
                                    </p:animEffect>
                                    <p:set>
                                      <p:cBhvr>
                                        <p:cTn id="21"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r>
              <a:rPr lang="en-GB" b="1" i="1" dirty="0" smtClean="0"/>
              <a:t>Write a snap plan for the following essay:</a:t>
            </a:r>
          </a:p>
          <a:p>
            <a:pPr marL="109728" indent="0">
              <a:buNone/>
            </a:pPr>
            <a:endParaRPr lang="en-GB" dirty="0"/>
          </a:p>
          <a:p>
            <a:pPr marL="0" indent="0">
              <a:buNone/>
            </a:pPr>
            <a:r>
              <a:rPr lang="en-GB" dirty="0" smtClean="0"/>
              <a:t>Discuss research into the effect of anxiety on eye witness testimony (16 marks)</a:t>
            </a:r>
          </a:p>
          <a:p>
            <a:pPr marL="0" indent="0">
              <a:buNone/>
            </a:pPr>
            <a:endParaRPr lang="en-GB" dirty="0"/>
          </a:p>
          <a:p>
            <a:pPr marL="0" indent="0">
              <a:buNone/>
            </a:pPr>
            <a:r>
              <a:rPr lang="en-GB" i="1" dirty="0" smtClean="0"/>
              <a:t>Think about:</a:t>
            </a:r>
          </a:p>
          <a:p>
            <a:pPr marL="457200" indent="-457200"/>
            <a:r>
              <a:rPr lang="en-GB" i="1" dirty="0" smtClean="0"/>
              <a:t>What will the AO1 consist of?</a:t>
            </a:r>
          </a:p>
          <a:p>
            <a:pPr marL="457200" indent="-457200"/>
            <a:r>
              <a:rPr lang="en-GB" i="1" dirty="0" smtClean="0"/>
              <a:t>Which three PEEL points will you use?</a:t>
            </a:r>
            <a:endParaRPr lang="en-GB" i="1" dirty="0"/>
          </a:p>
        </p:txBody>
      </p:sp>
      <p:sp>
        <p:nvSpPr>
          <p:cNvPr id="4" name="Title 1"/>
          <p:cNvSpPr>
            <a:spLocks noGrp="1"/>
          </p:cNvSpPr>
          <p:nvPr>
            <p:ph type="title"/>
          </p:nvPr>
        </p:nvSpPr>
        <p:spPr>
          <a:solidFill>
            <a:schemeClr val="accent1"/>
          </a:solidFill>
        </p:spPr>
        <p:txBody>
          <a:bodyPr>
            <a:normAutofit fontScale="90000"/>
          </a:bodyPr>
          <a:lstStyle/>
          <a:p>
            <a:r>
              <a:rPr lang="en-GB" dirty="0">
                <a:solidFill>
                  <a:schemeClr val="bg1"/>
                </a:solidFill>
              </a:rPr>
              <a:t>N</a:t>
            </a:r>
            <a:r>
              <a:rPr lang="en-GB" dirty="0" smtClean="0">
                <a:solidFill>
                  <a:schemeClr val="bg1"/>
                </a:solidFill>
              </a:rPr>
              <a:t>umber 2s now move clockwise</a:t>
            </a:r>
            <a:endParaRPr lang="en-GB" dirty="0">
              <a:solidFill>
                <a:schemeClr val="bg1"/>
              </a:solidFill>
            </a:endParaRPr>
          </a:p>
        </p:txBody>
      </p:sp>
    </p:spTree>
    <p:extLst>
      <p:ext uri="{BB962C8B-B14F-4D97-AF65-F5344CB8AC3E}">
        <p14:creationId xmlns:p14="http://schemas.microsoft.com/office/powerpoint/2010/main" val="167609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808"/>
            <a:ext cx="8229600" cy="4525963"/>
          </a:xfrm>
        </p:spPr>
        <p:txBody>
          <a:bodyPr>
            <a:normAutofit lnSpcReduction="10000"/>
          </a:bodyPr>
          <a:lstStyle/>
          <a:p>
            <a:pPr marL="109728" indent="0">
              <a:buNone/>
            </a:pPr>
            <a:r>
              <a:rPr lang="en-US" b="1" i="1" dirty="0"/>
              <a:t>Melissa was on her way to college when she saw a man attack a cyclist and steal his bike. She was really upset about what she had seen, and when she got to college, everyone wanted to talk to her about it. Luke asked her whether the man was wearing a brown </a:t>
            </a:r>
            <a:r>
              <a:rPr lang="en-US" b="1" i="1" dirty="0" smtClean="0"/>
              <a:t>jacket</a:t>
            </a:r>
            <a:endParaRPr lang="en-US" b="1" i="1" dirty="0"/>
          </a:p>
          <a:p>
            <a:pPr marL="109728" indent="0">
              <a:buNone/>
            </a:pPr>
            <a:endParaRPr lang="en-US" dirty="0" smtClean="0"/>
          </a:p>
          <a:p>
            <a:pPr marL="109728" indent="0">
              <a:buNone/>
            </a:pPr>
            <a:r>
              <a:rPr lang="en-US" dirty="0" smtClean="0"/>
              <a:t>From </a:t>
            </a:r>
            <a:r>
              <a:rPr lang="en-US" dirty="0"/>
              <a:t>the description above, identify three factors affecting the accuracy of eyewitness testimony. How might each factor affect Melissa’s memory of the event</a:t>
            </a:r>
            <a:r>
              <a:rPr lang="en-US" dirty="0" smtClean="0"/>
              <a:t>?  </a:t>
            </a:r>
            <a:r>
              <a:rPr lang="en-US" i="1" dirty="0" smtClean="0"/>
              <a:t>(6 marks)</a:t>
            </a:r>
            <a:endParaRPr lang="en-US" i="1" dirty="0"/>
          </a:p>
          <a:p>
            <a:endParaRPr lang="en-GB" dirty="0"/>
          </a:p>
        </p:txBody>
      </p:sp>
      <p:sp>
        <p:nvSpPr>
          <p:cNvPr id="3" name="Title 2"/>
          <p:cNvSpPr>
            <a:spLocks noGrp="1"/>
          </p:cNvSpPr>
          <p:nvPr>
            <p:ph type="title"/>
          </p:nvPr>
        </p:nvSpPr>
        <p:spPr>
          <a:solidFill>
            <a:schemeClr val="accent1"/>
          </a:solidFill>
        </p:spPr>
        <p:txBody>
          <a:bodyPr>
            <a:normAutofit fontScale="90000"/>
          </a:bodyPr>
          <a:lstStyle/>
          <a:p>
            <a:r>
              <a:rPr lang="en-GB" dirty="0" smtClean="0">
                <a:solidFill>
                  <a:schemeClr val="bg1"/>
                </a:solidFill>
              </a:rPr>
              <a:t>Now individually answer the following question:</a:t>
            </a:r>
            <a:endParaRPr lang="en-GB" dirty="0">
              <a:solidFill>
                <a:schemeClr val="bg1"/>
              </a:solidFill>
            </a:endParaRPr>
          </a:p>
        </p:txBody>
      </p:sp>
    </p:spTree>
    <p:extLst>
      <p:ext uri="{BB962C8B-B14F-4D97-AF65-F5344CB8AC3E}">
        <p14:creationId xmlns:p14="http://schemas.microsoft.com/office/powerpoint/2010/main" val="383767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229600" cy="4525963"/>
          </a:xfrm>
        </p:spPr>
        <p:txBody>
          <a:bodyPr>
            <a:normAutofit fontScale="55000" lnSpcReduction="20000"/>
          </a:bodyPr>
          <a:lstStyle/>
          <a:p>
            <a:pPr marL="109728" indent="0">
              <a:buNone/>
            </a:pPr>
            <a:r>
              <a:rPr lang="en-US" dirty="0"/>
              <a:t>1 mark for each factor </a:t>
            </a:r>
            <a:r>
              <a:rPr lang="en-US" dirty="0" smtClean="0"/>
              <a:t>mentioned in </a:t>
            </a:r>
            <a:r>
              <a:rPr lang="en-US" dirty="0"/>
              <a:t>the stem</a:t>
            </a:r>
          </a:p>
          <a:p>
            <a:pPr marL="109728" indent="0">
              <a:buNone/>
            </a:pPr>
            <a:endParaRPr lang="en-US" b="1" dirty="0" smtClean="0"/>
          </a:p>
          <a:p>
            <a:pPr marL="109728" indent="0">
              <a:buNone/>
            </a:pPr>
            <a:r>
              <a:rPr lang="en-US" b="1" dirty="0" smtClean="0"/>
              <a:t>Plus</a:t>
            </a:r>
            <a:r>
              <a:rPr lang="en-US" b="1" dirty="0"/>
              <a:t>:</a:t>
            </a:r>
          </a:p>
          <a:p>
            <a:pPr marL="109728" indent="0">
              <a:buNone/>
            </a:pPr>
            <a:endParaRPr lang="en-US" b="1" dirty="0" smtClean="0"/>
          </a:p>
          <a:p>
            <a:pPr marL="109728" indent="0">
              <a:buNone/>
            </a:pPr>
            <a:r>
              <a:rPr lang="en-US" dirty="0" smtClean="0"/>
              <a:t>1 </a:t>
            </a:r>
            <a:r>
              <a:rPr lang="en-US" dirty="0"/>
              <a:t>mark each for stating how the factor might affect Melissa’s recall</a:t>
            </a:r>
          </a:p>
          <a:p>
            <a:pPr marL="109728" indent="0">
              <a:buNone/>
            </a:pPr>
            <a:endParaRPr lang="en-US" b="1" dirty="0" smtClean="0"/>
          </a:p>
          <a:p>
            <a:pPr marL="109728" indent="0">
              <a:buNone/>
            </a:pPr>
            <a:r>
              <a:rPr lang="en-US" b="1" i="1" dirty="0" smtClean="0"/>
              <a:t>Content</a:t>
            </a:r>
            <a:r>
              <a:rPr lang="en-US" b="1" i="1" dirty="0"/>
              <a:t>:</a:t>
            </a:r>
          </a:p>
          <a:p>
            <a:pPr marL="109728" indent="0">
              <a:buNone/>
            </a:pPr>
            <a:endParaRPr lang="en-US" b="1" dirty="0" smtClean="0"/>
          </a:p>
          <a:p>
            <a:r>
              <a:rPr lang="en-US" b="1" dirty="0" smtClean="0"/>
              <a:t>Anxiety/upset </a:t>
            </a:r>
            <a:r>
              <a:rPr lang="en-US" b="1" dirty="0"/>
              <a:t>– Melissa’s memory may be worse because of </a:t>
            </a:r>
            <a:r>
              <a:rPr lang="en-US" b="1" dirty="0" smtClean="0"/>
              <a:t>the anxiety of seeing the cyclist attacked, </a:t>
            </a:r>
            <a:r>
              <a:rPr lang="en-US" b="1" dirty="0"/>
              <a:t>OR better because she was more </a:t>
            </a:r>
            <a:r>
              <a:rPr lang="en-US" b="1" dirty="0" smtClean="0"/>
              <a:t>alert, due to the anxiety of seeing the </a:t>
            </a:r>
            <a:r>
              <a:rPr lang="en-US" b="1" smtClean="0"/>
              <a:t>cyclist attacked, </a:t>
            </a:r>
            <a:r>
              <a:rPr lang="en-US" b="1" dirty="0" smtClean="0"/>
              <a:t>as her ANS would have been triggered</a:t>
            </a:r>
            <a:endParaRPr lang="en-US" b="1" dirty="0"/>
          </a:p>
          <a:p>
            <a:r>
              <a:rPr lang="en-US" b="1" dirty="0" smtClean="0"/>
              <a:t>Post-event </a:t>
            </a:r>
            <a:r>
              <a:rPr lang="en-US" b="1" dirty="0"/>
              <a:t>discussion – Melissa’s memory may be less accurate because she </a:t>
            </a:r>
            <a:r>
              <a:rPr lang="en-US" b="1" dirty="0" smtClean="0"/>
              <a:t>may have incorporated elements of the discussion with her friends at college into her memory of the event</a:t>
            </a:r>
            <a:endParaRPr lang="en-US" b="1" dirty="0"/>
          </a:p>
          <a:p>
            <a:r>
              <a:rPr lang="en-US" b="1" dirty="0" smtClean="0"/>
              <a:t>Leading </a:t>
            </a:r>
            <a:r>
              <a:rPr lang="en-US" b="1" dirty="0"/>
              <a:t>Questions – Melissa may incorrectly recall what the man was wearing because </a:t>
            </a:r>
            <a:r>
              <a:rPr lang="en-US" b="1" dirty="0" smtClean="0"/>
              <a:t>Luke’s questions suggested that the man was wearing a brown jacket</a:t>
            </a:r>
            <a:endParaRPr lang="en-US" b="1" dirty="0"/>
          </a:p>
          <a:p>
            <a:pPr marL="109728" indent="0">
              <a:buNone/>
            </a:pPr>
            <a:endParaRPr lang="en-US" b="1" dirty="0" smtClean="0"/>
          </a:p>
          <a:p>
            <a:pPr marL="109728" indent="0">
              <a:buNone/>
            </a:pPr>
            <a:r>
              <a:rPr lang="en-US" i="1" dirty="0" smtClean="0"/>
              <a:t>Other </a:t>
            </a:r>
            <a:r>
              <a:rPr lang="en-US" i="1" dirty="0"/>
              <a:t>factors affecting EWT are not creditworthy because they do not appear in the stem.</a:t>
            </a:r>
          </a:p>
          <a:p>
            <a:endParaRPr lang="en-GB" dirty="0"/>
          </a:p>
        </p:txBody>
      </p:sp>
      <p:sp>
        <p:nvSpPr>
          <p:cNvPr id="3" name="Title 2"/>
          <p:cNvSpPr>
            <a:spLocks noGrp="1"/>
          </p:cNvSpPr>
          <p:nvPr>
            <p:ph type="title"/>
          </p:nvPr>
        </p:nvSpPr>
        <p:spPr>
          <a:solidFill>
            <a:schemeClr val="accent1"/>
          </a:solidFill>
        </p:spPr>
        <p:txBody>
          <a:bodyPr/>
          <a:lstStyle/>
          <a:p>
            <a:r>
              <a:rPr lang="en-GB" dirty="0" smtClean="0">
                <a:solidFill>
                  <a:schemeClr val="bg1"/>
                </a:solidFill>
              </a:rPr>
              <a:t>Mark Scheme</a:t>
            </a:r>
            <a:endParaRPr lang="en-GB" dirty="0">
              <a:solidFill>
                <a:schemeClr val="bg1"/>
              </a:solidFill>
            </a:endParaRPr>
          </a:p>
        </p:txBody>
      </p:sp>
    </p:spTree>
    <p:extLst>
      <p:ext uri="{BB962C8B-B14F-4D97-AF65-F5344CB8AC3E}">
        <p14:creationId xmlns:p14="http://schemas.microsoft.com/office/powerpoint/2010/main" val="1817406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endParaRPr lang="en-GB" dirty="0" smtClean="0"/>
          </a:p>
          <a:p>
            <a:pPr marL="109728" indent="0">
              <a:buNone/>
            </a:pPr>
            <a:endParaRPr lang="en-GB" dirty="0"/>
          </a:p>
        </p:txBody>
      </p:sp>
      <p:sp>
        <p:nvSpPr>
          <p:cNvPr id="2" name="Title 1"/>
          <p:cNvSpPr>
            <a:spLocks noGrp="1"/>
          </p:cNvSpPr>
          <p:nvPr>
            <p:ph type="title"/>
          </p:nvPr>
        </p:nvSpPr>
        <p:spPr>
          <a:solidFill>
            <a:schemeClr val="accent1"/>
          </a:solidFill>
        </p:spPr>
        <p:txBody>
          <a:bodyPr>
            <a:normAutofit/>
          </a:bodyPr>
          <a:lstStyle/>
          <a:p>
            <a:r>
              <a:rPr lang="en-GB" dirty="0" smtClean="0">
                <a:solidFill>
                  <a:schemeClr val="bg1"/>
                </a:solidFill>
              </a:rPr>
              <a:t>Quizlet recap</a:t>
            </a:r>
            <a:endParaRPr lang="en-GB" dirty="0">
              <a:solidFill>
                <a:schemeClr val="bg1"/>
              </a:solidFill>
            </a:endParaRP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772816"/>
            <a:ext cx="8229600" cy="3997842"/>
          </a:xfrm>
          <a:prstGeom prst="rect">
            <a:avLst/>
          </a:prstGeom>
        </p:spPr>
      </p:pic>
    </p:spTree>
    <p:extLst>
      <p:ext uri="{BB962C8B-B14F-4D97-AF65-F5344CB8AC3E}">
        <p14:creationId xmlns:p14="http://schemas.microsoft.com/office/powerpoint/2010/main" val="2930674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6491064" cy="4785395"/>
          </a:xfrm>
        </p:spPr>
        <p:txBody>
          <a:bodyPr>
            <a:normAutofit fontScale="77500" lnSpcReduction="20000"/>
          </a:bodyPr>
          <a:lstStyle/>
          <a:p>
            <a:pPr marL="0" indent="0">
              <a:buNone/>
            </a:pPr>
            <a:endParaRPr lang="en-GB" dirty="0" smtClean="0"/>
          </a:p>
          <a:p>
            <a:pPr marL="0" indent="0">
              <a:buNone/>
            </a:pPr>
            <a:r>
              <a:rPr lang="en-GB" dirty="0"/>
              <a:t>G</a:t>
            </a:r>
            <a:r>
              <a:rPr lang="en-GB" dirty="0" smtClean="0"/>
              <a:t>et into </a:t>
            </a:r>
            <a:r>
              <a:rPr lang="en-GB" b="1" dirty="0" smtClean="0"/>
              <a:t>PAIRS</a:t>
            </a:r>
            <a:r>
              <a:rPr lang="en-GB" dirty="0" smtClean="0"/>
              <a:t> and number yourself 1 and 2 </a:t>
            </a:r>
            <a:r>
              <a:rPr lang="en-GB" i="1" dirty="0" smtClean="0"/>
              <a:t>(some of you will be moving around after task one)</a:t>
            </a:r>
          </a:p>
          <a:p>
            <a:pPr marL="0" indent="0">
              <a:buNone/>
            </a:pPr>
            <a:endParaRPr lang="en-GB" b="1" dirty="0" smtClean="0"/>
          </a:p>
          <a:p>
            <a:pPr marL="0" indent="0">
              <a:buNone/>
            </a:pPr>
            <a:r>
              <a:rPr lang="en-GB" b="1" dirty="0" smtClean="0"/>
              <a:t>You have two minutes to look through your preparation work</a:t>
            </a:r>
          </a:p>
          <a:p>
            <a:pPr marL="0" indent="0">
              <a:buNone/>
            </a:pPr>
            <a:endParaRPr lang="en-GB" b="1" dirty="0" smtClean="0"/>
          </a:p>
          <a:p>
            <a:pPr marL="0" indent="0">
              <a:buNone/>
            </a:pPr>
            <a:r>
              <a:rPr lang="en-GB" b="1" dirty="0" smtClean="0"/>
              <a:t>Task one: </a:t>
            </a:r>
          </a:p>
          <a:p>
            <a:pPr marL="0" indent="0">
              <a:buNone/>
            </a:pPr>
            <a:r>
              <a:rPr lang="en-GB" dirty="0" smtClean="0"/>
              <a:t>Write out all of the details of Loftus’s weapon focus study on a MWB</a:t>
            </a:r>
          </a:p>
          <a:p>
            <a:pPr marL="0" indent="0">
              <a:buNone/>
            </a:pPr>
            <a:endParaRPr lang="en-GB" dirty="0" smtClean="0"/>
          </a:p>
          <a:p>
            <a:pPr marL="0" indent="0">
              <a:buNone/>
            </a:pPr>
            <a:r>
              <a:rPr lang="en-GB" b="1" i="1" dirty="0" smtClean="0"/>
              <a:t>You must include:</a:t>
            </a:r>
          </a:p>
          <a:p>
            <a:pPr marL="457200" indent="-457200"/>
            <a:r>
              <a:rPr lang="en-GB" dirty="0" smtClean="0"/>
              <a:t>IV and DV</a:t>
            </a:r>
          </a:p>
          <a:p>
            <a:pPr marL="457200" indent="-457200"/>
            <a:r>
              <a:rPr lang="en-GB" dirty="0" smtClean="0"/>
              <a:t>Experimental design</a:t>
            </a:r>
          </a:p>
          <a:p>
            <a:pPr marL="457200" indent="-457200"/>
            <a:r>
              <a:rPr lang="en-GB" dirty="0" smtClean="0"/>
              <a:t>Results- actual percentages</a:t>
            </a:r>
            <a:endParaRPr lang="en-GB" dirty="0"/>
          </a:p>
        </p:txBody>
      </p:sp>
      <p:sp>
        <p:nvSpPr>
          <p:cNvPr id="2" name="Title 1"/>
          <p:cNvSpPr>
            <a:spLocks noGrp="1"/>
          </p:cNvSpPr>
          <p:nvPr>
            <p:ph type="title"/>
          </p:nvPr>
        </p:nvSpPr>
        <p:spPr>
          <a:xfrm>
            <a:off x="457200" y="116632"/>
            <a:ext cx="8229600" cy="1080120"/>
          </a:xfrm>
          <a:solidFill>
            <a:schemeClr val="accent1"/>
          </a:solidFill>
        </p:spPr>
        <p:txBody>
          <a:bodyPr>
            <a:normAutofit fontScale="90000"/>
          </a:bodyPr>
          <a:lstStyle/>
          <a:p>
            <a:r>
              <a:rPr lang="en-GB" dirty="0" smtClean="0">
                <a:solidFill>
                  <a:schemeClr val="bg1"/>
                </a:solidFill>
              </a:rPr>
              <a:t>How well do you remember the preparation work?</a:t>
            </a:r>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4420" y="3134923"/>
            <a:ext cx="2786224" cy="3723077"/>
          </a:xfrm>
          <a:prstGeom prst="rect">
            <a:avLst/>
          </a:prstGeom>
        </p:spPr>
      </p:pic>
    </p:spTree>
    <p:extLst>
      <p:ext uri="{BB962C8B-B14F-4D97-AF65-F5344CB8AC3E}">
        <p14:creationId xmlns:p14="http://schemas.microsoft.com/office/powerpoint/2010/main" val="299612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600200"/>
            <a:ext cx="8229600" cy="4997450"/>
          </a:xfrm>
        </p:spPr>
        <p:txBody>
          <a:bodyPr>
            <a:normAutofit lnSpcReduction="10000"/>
          </a:bodyPr>
          <a:lstStyle/>
          <a:p>
            <a:pPr algn="ctr">
              <a:lnSpc>
                <a:spcPct val="80000"/>
              </a:lnSpc>
              <a:buFontTx/>
              <a:buNone/>
            </a:pPr>
            <a:r>
              <a:rPr lang="en-GB" sz="2400" b="1" dirty="0"/>
              <a:t>Procedure</a:t>
            </a:r>
          </a:p>
          <a:p>
            <a:pPr algn="ctr">
              <a:lnSpc>
                <a:spcPct val="80000"/>
              </a:lnSpc>
            </a:pPr>
            <a:endParaRPr lang="en-GB" sz="2400" dirty="0" smtClean="0"/>
          </a:p>
          <a:p>
            <a:pPr algn="ctr">
              <a:lnSpc>
                <a:spcPct val="80000"/>
              </a:lnSpc>
            </a:pPr>
            <a:r>
              <a:rPr lang="en-GB" sz="2400" dirty="0" smtClean="0"/>
              <a:t>Participants </a:t>
            </a:r>
            <a:r>
              <a:rPr lang="en-GB" sz="2400" dirty="0"/>
              <a:t>were exposed to one of two situations</a:t>
            </a:r>
          </a:p>
          <a:p>
            <a:pPr>
              <a:lnSpc>
                <a:spcPct val="80000"/>
              </a:lnSpc>
              <a:buFontTx/>
              <a:buNone/>
            </a:pPr>
            <a:endParaRPr lang="en-GB" sz="2400" dirty="0"/>
          </a:p>
          <a:p>
            <a:pPr>
              <a:lnSpc>
                <a:spcPct val="80000"/>
              </a:lnSpc>
            </a:pPr>
            <a:r>
              <a:rPr lang="en-GB" sz="2400" dirty="0"/>
              <a:t>They </a:t>
            </a:r>
            <a:r>
              <a:rPr lang="en-GB" sz="2400" dirty="0" smtClean="0"/>
              <a:t>overheard </a:t>
            </a:r>
            <a:r>
              <a:rPr lang="en-GB" sz="2400" dirty="0"/>
              <a:t>a low key discussion in a laboratory about equipment failure.  A person then emerged from the lab holding a </a:t>
            </a:r>
            <a:r>
              <a:rPr lang="en-GB" sz="2400" dirty="0" smtClean="0"/>
              <a:t>pen with </a:t>
            </a:r>
            <a:r>
              <a:rPr lang="en-GB" sz="2400" dirty="0"/>
              <a:t>grease on his hands</a:t>
            </a:r>
          </a:p>
          <a:p>
            <a:pPr>
              <a:lnSpc>
                <a:spcPct val="80000"/>
              </a:lnSpc>
            </a:pPr>
            <a:endParaRPr lang="en-GB" sz="2400" dirty="0"/>
          </a:p>
          <a:p>
            <a:pPr>
              <a:lnSpc>
                <a:spcPct val="80000"/>
              </a:lnSpc>
            </a:pPr>
            <a:r>
              <a:rPr lang="en-GB" sz="2400" dirty="0"/>
              <a:t>They overheard a heated and hostile exchange between people in the laboratory.  After the sound of broken glass and crashing chairs, a man emerged with from the lab holding a knife covered in blood</a:t>
            </a:r>
          </a:p>
          <a:p>
            <a:pPr>
              <a:lnSpc>
                <a:spcPct val="80000"/>
              </a:lnSpc>
            </a:pPr>
            <a:endParaRPr lang="en-GB" sz="2400" dirty="0"/>
          </a:p>
          <a:p>
            <a:pPr>
              <a:lnSpc>
                <a:spcPct val="80000"/>
              </a:lnSpc>
            </a:pPr>
            <a:r>
              <a:rPr lang="en-GB" sz="2400" dirty="0"/>
              <a:t>Ps were given 50 photos and asked to identify the person who had come out of the laboratory</a:t>
            </a:r>
          </a:p>
          <a:p>
            <a:pPr>
              <a:lnSpc>
                <a:spcPct val="80000"/>
              </a:lnSpc>
            </a:pPr>
            <a:endParaRPr lang="en-GB" sz="2400" dirty="0"/>
          </a:p>
        </p:txBody>
      </p:sp>
      <p:sp>
        <p:nvSpPr>
          <p:cNvPr id="7170" name="Rectangle 2"/>
          <p:cNvSpPr>
            <a:spLocks noGrp="1" noChangeArrowheads="1"/>
          </p:cNvSpPr>
          <p:nvPr>
            <p:ph type="title"/>
          </p:nvPr>
        </p:nvSpPr>
        <p:spPr>
          <a:solidFill>
            <a:schemeClr val="accent1"/>
          </a:solidFill>
        </p:spPr>
        <p:txBody>
          <a:bodyPr>
            <a:normAutofit fontScale="90000"/>
          </a:bodyPr>
          <a:lstStyle/>
          <a:p>
            <a:r>
              <a:rPr lang="en-GB" sz="4000" dirty="0" smtClean="0">
                <a:solidFill>
                  <a:schemeClr val="bg1"/>
                </a:solidFill>
              </a:rPr>
              <a:t>Anxiety </a:t>
            </a:r>
            <a:r>
              <a:rPr lang="en-GB" sz="4000" dirty="0">
                <a:solidFill>
                  <a:schemeClr val="bg1"/>
                </a:solidFill>
              </a:rPr>
              <a:t>of the </a:t>
            </a:r>
            <a:r>
              <a:rPr lang="en-GB" sz="4000" dirty="0" smtClean="0">
                <a:solidFill>
                  <a:schemeClr val="bg1"/>
                </a:solidFill>
              </a:rPr>
              <a:t>Witness: </a:t>
            </a:r>
            <a:br>
              <a:rPr lang="en-GB" sz="4000" dirty="0" smtClean="0">
                <a:solidFill>
                  <a:schemeClr val="bg1"/>
                </a:solidFill>
              </a:rPr>
            </a:br>
            <a:r>
              <a:rPr lang="en-GB" sz="4000" dirty="0" smtClean="0">
                <a:solidFill>
                  <a:schemeClr val="bg1"/>
                </a:solidFill>
              </a:rPr>
              <a:t>Loftus </a:t>
            </a:r>
            <a:r>
              <a:rPr lang="en-GB" sz="4000" dirty="0">
                <a:solidFill>
                  <a:schemeClr val="bg1"/>
                </a:solidFill>
              </a:rPr>
              <a:t>(1979)</a:t>
            </a:r>
          </a:p>
        </p:txBody>
      </p:sp>
      <p:sp>
        <p:nvSpPr>
          <p:cNvPr id="7172" name="Text Box 4"/>
          <p:cNvSpPr txBox="1">
            <a:spLocks noChangeArrowheads="1"/>
          </p:cNvSpPr>
          <p:nvPr/>
        </p:nvSpPr>
        <p:spPr bwMode="auto">
          <a:xfrm>
            <a:off x="6732588" y="1052513"/>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sz="3600">
                <a:solidFill>
                  <a:srgbClr val="F0E500"/>
                </a:solidFill>
                <a:latin typeface="Gill Sans MT" pitchFamily="34" charset="0"/>
              </a:rPr>
              <a:t>IV</a:t>
            </a:r>
          </a:p>
        </p:txBody>
      </p:sp>
      <p:sp>
        <p:nvSpPr>
          <p:cNvPr id="7173" name="Text Box 5"/>
          <p:cNvSpPr txBox="1">
            <a:spLocks noChangeArrowheads="1"/>
          </p:cNvSpPr>
          <p:nvPr/>
        </p:nvSpPr>
        <p:spPr bwMode="auto">
          <a:xfrm>
            <a:off x="7812088" y="1052513"/>
            <a:ext cx="936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sz="3600">
                <a:solidFill>
                  <a:srgbClr val="F0E500"/>
                </a:solidFill>
                <a:latin typeface="Gill Sans MT" pitchFamily="34" charset="0"/>
              </a:rPr>
              <a:t>DV</a:t>
            </a:r>
          </a:p>
        </p:txBody>
      </p:sp>
    </p:spTree>
    <p:extLst>
      <p:ext uri="{BB962C8B-B14F-4D97-AF65-F5344CB8AC3E}">
        <p14:creationId xmlns:p14="http://schemas.microsoft.com/office/powerpoint/2010/main" val="14647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fade">
                                      <p:cBhvr>
                                        <p:cTn id="12" dur="500"/>
                                        <p:tgtEl>
                                          <p:spTgt spid="717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animEffect transition="in" filter="fade">
                                      <p:cBhvr>
                                        <p:cTn id="17" dur="500"/>
                                        <p:tgtEl>
                                          <p:spTgt spid="717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8" end="8"/>
                                            </p:txEl>
                                          </p:spTgt>
                                        </p:tgtEl>
                                        <p:attrNameLst>
                                          <p:attrName>style.visibility</p:attrName>
                                        </p:attrNameLst>
                                      </p:cBhvr>
                                      <p:to>
                                        <p:strVal val="visible"/>
                                      </p:to>
                                    </p:set>
                                    <p:animEffect transition="in" filter="fade">
                                      <p:cBhvr>
                                        <p:cTn id="22" dur="500"/>
                                        <p:tgtEl>
                                          <p:spTgt spid="7171">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0.00764 -0.06782 L -0.71649 0.25741 " pathEditMode="relative" rAng="0" ptsTypes="AA">
                                      <p:cBhvr>
                                        <p:cTn id="26" dur="2000" fill="hold"/>
                                        <p:tgtEl>
                                          <p:spTgt spid="7172"/>
                                        </p:tgtEl>
                                        <p:attrNameLst>
                                          <p:attrName>ppt_x</p:attrName>
                                          <p:attrName>ppt_y</p:attrName>
                                        </p:attrNameLst>
                                      </p:cBhvr>
                                      <p:rCtr x="-35451" y="1625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4.44444E-6 -2.96296E-6 L -0.86233 0.66667 " pathEditMode="relative" rAng="0" ptsTypes="AA">
                                      <p:cBhvr>
                                        <p:cTn id="30" dur="2000" fill="hold"/>
                                        <p:tgtEl>
                                          <p:spTgt spid="7173"/>
                                        </p:tgtEl>
                                        <p:attrNameLst>
                                          <p:attrName>ppt_x</p:attrName>
                                          <p:attrName>ppt_y</p:attrName>
                                        </p:attrNameLst>
                                      </p:cBhvr>
                                      <p:rCtr x="-43125" y="3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1"/>
      <p:bldP spid="717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37162" y="1646527"/>
            <a:ext cx="8229600" cy="4525963"/>
          </a:xfrm>
        </p:spPr>
        <p:txBody>
          <a:bodyPr/>
          <a:lstStyle/>
          <a:p>
            <a:pPr algn="ctr">
              <a:lnSpc>
                <a:spcPct val="90000"/>
              </a:lnSpc>
              <a:buFontTx/>
              <a:buNone/>
            </a:pPr>
            <a:r>
              <a:rPr lang="en-GB" b="1" dirty="0"/>
              <a:t>Findings</a:t>
            </a:r>
          </a:p>
          <a:p>
            <a:pPr>
              <a:lnSpc>
                <a:spcPct val="90000"/>
              </a:lnSpc>
              <a:buFontTx/>
              <a:buNone/>
            </a:pPr>
            <a:endParaRPr lang="en-GB" dirty="0"/>
          </a:p>
          <a:p>
            <a:pPr>
              <a:lnSpc>
                <a:spcPct val="90000"/>
              </a:lnSpc>
            </a:pPr>
            <a:r>
              <a:rPr lang="en-GB" dirty="0"/>
              <a:t>Those who witnessed the man holding the pen, correctly identified the person ___% of the time</a:t>
            </a:r>
          </a:p>
          <a:p>
            <a:pPr>
              <a:lnSpc>
                <a:spcPct val="90000"/>
              </a:lnSpc>
            </a:pPr>
            <a:endParaRPr lang="en-GB" dirty="0"/>
          </a:p>
          <a:p>
            <a:pPr>
              <a:lnSpc>
                <a:spcPct val="90000"/>
              </a:lnSpc>
            </a:pPr>
            <a:r>
              <a:rPr lang="en-GB" dirty="0"/>
              <a:t>Those who witnessed the man holding the knife, correctly identified the person ___ % of the time</a:t>
            </a:r>
          </a:p>
        </p:txBody>
      </p:sp>
      <p:sp>
        <p:nvSpPr>
          <p:cNvPr id="8194" name="Rectangle 2"/>
          <p:cNvSpPr>
            <a:spLocks noGrp="1" noChangeArrowheads="1"/>
          </p:cNvSpPr>
          <p:nvPr>
            <p:ph type="title"/>
          </p:nvPr>
        </p:nvSpPr>
        <p:spPr>
          <a:solidFill>
            <a:schemeClr val="accent1"/>
          </a:solidFill>
        </p:spPr>
        <p:txBody>
          <a:bodyPr>
            <a:normAutofit fontScale="90000"/>
          </a:bodyPr>
          <a:lstStyle/>
          <a:p>
            <a:r>
              <a:rPr lang="en-GB" sz="4000" dirty="0" smtClean="0">
                <a:solidFill>
                  <a:schemeClr val="bg1"/>
                </a:solidFill>
              </a:rPr>
              <a:t>Anxiety </a:t>
            </a:r>
            <a:r>
              <a:rPr lang="en-GB" sz="4000" dirty="0">
                <a:solidFill>
                  <a:schemeClr val="bg1"/>
                </a:solidFill>
              </a:rPr>
              <a:t>of the </a:t>
            </a:r>
            <a:r>
              <a:rPr lang="en-GB" sz="4000" dirty="0" smtClean="0">
                <a:solidFill>
                  <a:schemeClr val="bg1"/>
                </a:solidFill>
              </a:rPr>
              <a:t>Witness:</a:t>
            </a:r>
            <a:r>
              <a:rPr lang="en-GB" sz="4000" dirty="0">
                <a:solidFill>
                  <a:schemeClr val="bg1"/>
                </a:solidFill>
              </a:rPr>
              <a:t/>
            </a:r>
            <a:br>
              <a:rPr lang="en-GB" sz="4000" dirty="0">
                <a:solidFill>
                  <a:schemeClr val="bg1"/>
                </a:solidFill>
              </a:rPr>
            </a:br>
            <a:r>
              <a:rPr lang="en-GB" sz="4000" dirty="0">
                <a:solidFill>
                  <a:schemeClr val="bg1"/>
                </a:solidFill>
              </a:rPr>
              <a:t>Loftus (1979)</a:t>
            </a:r>
          </a:p>
        </p:txBody>
      </p:sp>
      <p:sp>
        <p:nvSpPr>
          <p:cNvPr id="8196" name="Text Box 4"/>
          <p:cNvSpPr txBox="1">
            <a:spLocks noChangeArrowheads="1"/>
          </p:cNvSpPr>
          <p:nvPr/>
        </p:nvSpPr>
        <p:spPr bwMode="auto">
          <a:xfrm>
            <a:off x="3132138" y="6237288"/>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sz="2400" dirty="0">
                <a:solidFill>
                  <a:srgbClr val="FF0000"/>
                </a:solidFill>
                <a:latin typeface="Gill Sans MT" pitchFamily="34" charset="0"/>
              </a:rPr>
              <a:t>49</a:t>
            </a:r>
          </a:p>
        </p:txBody>
      </p:sp>
      <p:sp>
        <p:nvSpPr>
          <p:cNvPr id="8197" name="Text Box 5"/>
          <p:cNvSpPr txBox="1">
            <a:spLocks noChangeArrowheads="1"/>
          </p:cNvSpPr>
          <p:nvPr/>
        </p:nvSpPr>
        <p:spPr bwMode="auto">
          <a:xfrm>
            <a:off x="5580063" y="6237288"/>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sz="2400" dirty="0">
                <a:solidFill>
                  <a:srgbClr val="FF0000"/>
                </a:solidFill>
                <a:latin typeface="Gill Sans MT" pitchFamily="34" charset="0"/>
              </a:rPr>
              <a:t>33</a:t>
            </a:r>
          </a:p>
        </p:txBody>
      </p:sp>
    </p:spTree>
    <p:extLst>
      <p:ext uri="{BB962C8B-B14F-4D97-AF65-F5344CB8AC3E}">
        <p14:creationId xmlns:p14="http://schemas.microsoft.com/office/powerpoint/2010/main" val="1606518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fade">
                                      <p:cBhvr>
                                        <p:cTn id="10" dur="2000"/>
                                        <p:tgtEl>
                                          <p:spTgt spid="819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2000"/>
                                        <p:tgtEl>
                                          <p:spTgt spid="8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5">
                                            <p:txEl>
                                              <p:pRg st="4" end="4"/>
                                            </p:txEl>
                                          </p:spTgt>
                                        </p:tgtEl>
                                        <p:attrNameLst>
                                          <p:attrName>style.visibility</p:attrName>
                                        </p:attrNameLst>
                                      </p:cBhvr>
                                      <p:to>
                                        <p:strVal val="visible"/>
                                      </p:to>
                                    </p:set>
                                    <p:animEffect transition="in" filter="fade">
                                      <p:cBhvr>
                                        <p:cTn id="16" dur="2000"/>
                                        <p:tgtEl>
                                          <p:spTgt spid="8195">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fade">
                                      <p:cBhvr>
                                        <p:cTn id="21" dur="2000"/>
                                        <p:tgtEl>
                                          <p:spTgt spid="81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97"/>
                                        </p:tgtEl>
                                        <p:attrNameLst>
                                          <p:attrName>style.visibility</p:attrName>
                                        </p:attrNameLst>
                                      </p:cBhvr>
                                      <p:to>
                                        <p:strVal val="visible"/>
                                      </p:to>
                                    </p:set>
                                    <p:animEffect transition="in" filter="fade">
                                      <p:cBhvr>
                                        <p:cTn id="24" dur="2000"/>
                                        <p:tgtEl>
                                          <p:spTgt spid="81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grpId="1" nodeType="clickEffect">
                                  <p:stCondLst>
                                    <p:cond delay="0"/>
                                  </p:stCondLst>
                                  <p:childTnLst>
                                    <p:animMotion origin="layout" path="M -0.05105 -0.05486 L 0.40572 -0.50578 " pathEditMode="relative" rAng="0" ptsTypes="AA">
                                      <p:cBhvr>
                                        <p:cTn id="28" dur="2000" fill="hold"/>
                                        <p:tgtEl>
                                          <p:spTgt spid="8196"/>
                                        </p:tgtEl>
                                        <p:attrNameLst>
                                          <p:attrName>ppt_x</p:attrName>
                                          <p:attrName>ppt_y</p:attrName>
                                        </p:attrNameLst>
                                      </p:cBhvr>
                                      <p:rCtr x="22830" y="-22546"/>
                                    </p:animMotion>
                                  </p:childTnLst>
                                </p:cTn>
                              </p:par>
                              <p:par>
                                <p:cTn id="29" presetID="0" presetClass="path" presetSubtype="0" accel="50000" decel="50000" fill="hold" grpId="1" nodeType="withEffect">
                                  <p:stCondLst>
                                    <p:cond delay="0"/>
                                  </p:stCondLst>
                                  <p:childTnLst>
                                    <p:animMotion origin="layout" path="M -0.05104 -0.10694 L 0.16164 -0.27476 " pathEditMode="relative" rAng="0" ptsTypes="AA">
                                      <p:cBhvr>
                                        <p:cTn id="30" dur="2000" fill="hold"/>
                                        <p:tgtEl>
                                          <p:spTgt spid="8197"/>
                                        </p:tgtEl>
                                        <p:attrNameLst>
                                          <p:attrName>ppt_x</p:attrName>
                                          <p:attrName>ppt_y</p:attrName>
                                        </p:attrNameLst>
                                      </p:cBhvr>
                                      <p:rCtr x="10625" y="-8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4" grpId="0" animBg="1"/>
      <p:bldP spid="8196" grpId="0"/>
      <p:bldP spid="8196" grpId="1"/>
      <p:bldP spid="8197" grpId="0"/>
      <p:bldP spid="819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5040560"/>
          </a:xfrm>
        </p:spPr>
        <p:txBody>
          <a:bodyPr>
            <a:normAutofit fontScale="70000" lnSpcReduction="20000"/>
          </a:bodyPr>
          <a:lstStyle/>
          <a:p>
            <a:pPr marL="0" indent="0">
              <a:buNone/>
            </a:pPr>
            <a:r>
              <a:rPr lang="en-GB" b="1" i="1" dirty="0"/>
              <a:t>On </a:t>
            </a:r>
            <a:r>
              <a:rPr lang="en-GB" b="1" i="1" dirty="0" smtClean="0"/>
              <a:t>MWB- Write down the details of </a:t>
            </a:r>
            <a:r>
              <a:rPr lang="en-GB" b="1" i="1" dirty="0" err="1" smtClean="0"/>
              <a:t>Yuille</a:t>
            </a:r>
            <a:r>
              <a:rPr lang="en-GB" b="1" i="1" dirty="0" smtClean="0"/>
              <a:t> and </a:t>
            </a:r>
            <a:r>
              <a:rPr lang="en-GB" b="1" i="1" dirty="0" err="1" smtClean="0"/>
              <a:t>Cutshall’s</a:t>
            </a:r>
            <a:r>
              <a:rPr lang="en-GB" b="1" i="1" dirty="0" smtClean="0"/>
              <a:t> research on eye-witness testimony from a real life crime</a:t>
            </a:r>
          </a:p>
          <a:p>
            <a:pPr marL="0" indent="0">
              <a:buNone/>
            </a:pPr>
            <a:endParaRPr lang="en-GB" b="1" dirty="0" smtClean="0"/>
          </a:p>
          <a:p>
            <a:pPr marL="0" indent="0">
              <a:buNone/>
            </a:pPr>
            <a:r>
              <a:rPr lang="en-GB" b="1" dirty="0" smtClean="0"/>
              <a:t>You should include:</a:t>
            </a:r>
          </a:p>
          <a:p>
            <a:pPr marL="0" indent="0">
              <a:buNone/>
            </a:pPr>
            <a:endParaRPr lang="en-GB" b="1" dirty="0" smtClean="0"/>
          </a:p>
          <a:p>
            <a:pPr marL="457200" indent="-457200"/>
            <a:r>
              <a:rPr lang="en-GB" dirty="0" smtClean="0"/>
              <a:t>What did they witness? How many witnesses were there?</a:t>
            </a:r>
          </a:p>
          <a:p>
            <a:pPr marL="0" indent="0">
              <a:buNone/>
            </a:pPr>
            <a:r>
              <a:rPr lang="en-GB" dirty="0" smtClean="0">
                <a:solidFill>
                  <a:srgbClr val="FF0000"/>
                </a:solidFill>
              </a:rPr>
              <a:t>	A shop keeper shooting a thief dead.  13 witnesses</a:t>
            </a:r>
          </a:p>
          <a:p>
            <a:pPr marL="457200" indent="-457200"/>
            <a:r>
              <a:rPr lang="en-GB" dirty="0" smtClean="0"/>
              <a:t>How long after the event were they interviewed?</a:t>
            </a:r>
          </a:p>
          <a:p>
            <a:pPr marL="0" indent="0">
              <a:buNone/>
            </a:pPr>
            <a:r>
              <a:rPr lang="en-GB" dirty="0" smtClean="0">
                <a:solidFill>
                  <a:srgbClr val="FF0000"/>
                </a:solidFill>
              </a:rPr>
              <a:t>	5 months after the event</a:t>
            </a:r>
          </a:p>
          <a:p>
            <a:pPr marL="457200" indent="-457200"/>
            <a:r>
              <a:rPr lang="en-GB" dirty="0" smtClean="0"/>
              <a:t>What did they compare this interview to?</a:t>
            </a:r>
          </a:p>
          <a:p>
            <a:pPr marL="0" indent="0">
              <a:buNone/>
            </a:pPr>
            <a:r>
              <a:rPr lang="en-GB" dirty="0" smtClean="0">
                <a:solidFill>
                  <a:srgbClr val="FF0000"/>
                </a:solidFill>
              </a:rPr>
              <a:t>	Police interviews conducted immediately after the event</a:t>
            </a:r>
          </a:p>
          <a:p>
            <a:pPr marL="457200" indent="-457200"/>
            <a:r>
              <a:rPr lang="en-GB" dirty="0" smtClean="0"/>
              <a:t>What % accuracy was recorded for those who were reported as feeling high anxiety?</a:t>
            </a:r>
          </a:p>
          <a:p>
            <a:pPr marL="0" indent="0">
              <a:buNone/>
            </a:pPr>
            <a:r>
              <a:rPr lang="en-GB" dirty="0" smtClean="0">
                <a:solidFill>
                  <a:srgbClr val="FF0000"/>
                </a:solidFill>
              </a:rPr>
              <a:t>	88%</a:t>
            </a:r>
          </a:p>
          <a:p>
            <a:pPr marL="457200" indent="-457200"/>
            <a:r>
              <a:rPr lang="en-GB" dirty="0" smtClean="0"/>
              <a:t>What about those who reported low anxiety? </a:t>
            </a:r>
          </a:p>
          <a:p>
            <a:pPr marL="0" indent="0">
              <a:buNone/>
            </a:pPr>
            <a:r>
              <a:rPr lang="en-GB" dirty="0" smtClean="0">
                <a:solidFill>
                  <a:srgbClr val="FF0000"/>
                </a:solidFill>
              </a:rPr>
              <a:t>	75%</a:t>
            </a:r>
          </a:p>
          <a:p>
            <a:pPr marL="0" indent="0">
              <a:buNone/>
            </a:pPr>
            <a:endParaRPr lang="en-GB" dirty="0"/>
          </a:p>
        </p:txBody>
      </p:sp>
      <p:sp>
        <p:nvSpPr>
          <p:cNvPr id="2" name="Title 1"/>
          <p:cNvSpPr>
            <a:spLocks noGrp="1"/>
          </p:cNvSpPr>
          <p:nvPr>
            <p:ph type="title"/>
          </p:nvPr>
        </p:nvSpPr>
        <p:spPr>
          <a:xfrm>
            <a:off x="457200" y="125760"/>
            <a:ext cx="8229600" cy="1143000"/>
          </a:xfrm>
          <a:solidFill>
            <a:schemeClr val="accent1"/>
          </a:solidFill>
        </p:spPr>
        <p:txBody>
          <a:bodyPr>
            <a:normAutofit fontScale="90000"/>
          </a:bodyPr>
          <a:lstStyle/>
          <a:p>
            <a:r>
              <a:rPr lang="en-GB" dirty="0">
                <a:solidFill>
                  <a:schemeClr val="bg1"/>
                </a:solidFill>
              </a:rPr>
              <a:t>N</a:t>
            </a:r>
            <a:r>
              <a:rPr lang="en-GB" dirty="0" smtClean="0">
                <a:solidFill>
                  <a:schemeClr val="bg1"/>
                </a:solidFill>
              </a:rPr>
              <a:t>umber 2s now move clockwise</a:t>
            </a:r>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3504" y="5137898"/>
            <a:ext cx="2283296" cy="1584176"/>
          </a:xfrm>
          <a:prstGeom prst="rect">
            <a:avLst/>
          </a:prstGeom>
        </p:spPr>
      </p:pic>
    </p:spTree>
    <p:extLst>
      <p:ext uri="{BB962C8B-B14F-4D97-AF65-F5344CB8AC3E}">
        <p14:creationId xmlns:p14="http://schemas.microsoft.com/office/powerpoint/2010/main" val="25869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fade">
                                      <p:cBhvr>
                                        <p:cTn id="25" dur="500"/>
                                        <p:tgtEl>
                                          <p:spTgt spid="3">
                                            <p:txEl>
                                              <p:pRg st="12" end="1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5770984" cy="4785395"/>
          </a:xfrm>
        </p:spPr>
        <p:txBody>
          <a:bodyPr/>
          <a:lstStyle/>
          <a:p>
            <a:pPr marL="0" indent="0">
              <a:buNone/>
            </a:pPr>
            <a:r>
              <a:rPr lang="en-GB" b="1" i="1" dirty="0" smtClean="0"/>
              <a:t>ON MWB </a:t>
            </a:r>
          </a:p>
          <a:p>
            <a:pPr marL="0" indent="0">
              <a:buNone/>
            </a:pPr>
            <a:endParaRPr lang="en-GB" dirty="0" smtClean="0"/>
          </a:p>
          <a:p>
            <a:pPr marL="0" indent="0">
              <a:buNone/>
            </a:pPr>
            <a:r>
              <a:rPr lang="en-GB" dirty="0" smtClean="0"/>
              <a:t>Loftus’s study suggests that anxiety reduces accuracy, but </a:t>
            </a:r>
            <a:r>
              <a:rPr lang="en-GB" dirty="0" err="1" smtClean="0"/>
              <a:t>Yuille</a:t>
            </a:r>
            <a:r>
              <a:rPr lang="en-GB" dirty="0" smtClean="0"/>
              <a:t> &amp; </a:t>
            </a:r>
            <a:r>
              <a:rPr lang="en-GB" dirty="0" err="1" smtClean="0"/>
              <a:t>Cutshall’s</a:t>
            </a:r>
            <a:r>
              <a:rPr lang="en-GB" dirty="0" smtClean="0"/>
              <a:t> study suggests anxiety increases the accuracy of EWT</a:t>
            </a:r>
          </a:p>
          <a:p>
            <a:pPr marL="0" indent="0">
              <a:buNone/>
            </a:pPr>
            <a:endParaRPr lang="en-GB" dirty="0"/>
          </a:p>
          <a:p>
            <a:pPr marL="0" indent="0">
              <a:buNone/>
            </a:pPr>
            <a:r>
              <a:rPr lang="en-GB" b="1" dirty="0" smtClean="0"/>
              <a:t>What reasons could there be for these differences in the results? </a:t>
            </a:r>
            <a:endParaRPr lang="en-GB" b="1" dirty="0"/>
          </a:p>
        </p:txBody>
      </p:sp>
      <p:sp>
        <p:nvSpPr>
          <p:cNvPr id="4" name="Title 1"/>
          <p:cNvSpPr>
            <a:spLocks noGrp="1"/>
          </p:cNvSpPr>
          <p:nvPr>
            <p:ph type="title"/>
          </p:nvPr>
        </p:nvSpPr>
        <p:spPr>
          <a:solidFill>
            <a:schemeClr val="accent1"/>
          </a:solidFill>
        </p:spPr>
        <p:txBody>
          <a:bodyPr>
            <a:normAutofit fontScale="90000"/>
          </a:bodyPr>
          <a:lstStyle/>
          <a:p>
            <a:r>
              <a:rPr lang="en-GB" dirty="0">
                <a:solidFill>
                  <a:schemeClr val="bg1"/>
                </a:solidFill>
              </a:rPr>
              <a:t>N</a:t>
            </a:r>
            <a:r>
              <a:rPr lang="en-GB" dirty="0" smtClean="0">
                <a:solidFill>
                  <a:schemeClr val="bg1"/>
                </a:solidFill>
              </a:rPr>
              <a:t>umber 2s now move clockwise</a:t>
            </a:r>
            <a:endParaRPr lang="en-GB"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4308" r="8363"/>
          <a:stretch/>
        </p:blipFill>
        <p:spPr>
          <a:xfrm>
            <a:off x="5938129" y="1886521"/>
            <a:ext cx="3240360" cy="4882852"/>
          </a:xfrm>
          <a:prstGeom prst="rect">
            <a:avLst/>
          </a:prstGeom>
        </p:spPr>
      </p:pic>
    </p:spTree>
    <p:extLst>
      <p:ext uri="{BB962C8B-B14F-4D97-AF65-F5344CB8AC3E}">
        <p14:creationId xmlns:p14="http://schemas.microsoft.com/office/powerpoint/2010/main" val="41691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9"/>
            <a:ext cx="5698976" cy="4320480"/>
          </a:xfrm>
        </p:spPr>
        <p:txBody>
          <a:bodyPr>
            <a:normAutofit fontScale="70000" lnSpcReduction="20000"/>
          </a:bodyPr>
          <a:lstStyle/>
          <a:p>
            <a:pPr marL="457200" indent="-457200"/>
            <a:r>
              <a:rPr lang="en-GB" dirty="0" smtClean="0"/>
              <a:t>The participants in Loftus’s study may not have been experiencing anxiety, as they knew they were in a safe, experimental set up, but they may have remembered less about the person holding the knife because it was a more unusual situation and they were focusing on other details</a:t>
            </a:r>
          </a:p>
          <a:p>
            <a:pPr marL="457200" indent="-457200"/>
            <a:endParaRPr lang="en-GB" dirty="0"/>
          </a:p>
          <a:p>
            <a:pPr marL="457200" indent="-457200"/>
            <a:r>
              <a:rPr lang="en-GB" dirty="0"/>
              <a:t>Alternative explanations suggest that </a:t>
            </a:r>
            <a:r>
              <a:rPr lang="en-GB" dirty="0" smtClean="0"/>
              <a:t>the better recall in the anxiety condition of Y&amp;C’s study </a:t>
            </a:r>
            <a:r>
              <a:rPr lang="en-GB" dirty="0"/>
              <a:t>can be explained by the physiological arousal triggering the fight and flight </a:t>
            </a:r>
            <a:r>
              <a:rPr lang="en-GB" dirty="0" smtClean="0"/>
              <a:t>response, </a:t>
            </a:r>
            <a:r>
              <a:rPr lang="en-GB" dirty="0"/>
              <a:t>which actually increases our alertness and improves our memory for the </a:t>
            </a:r>
            <a:r>
              <a:rPr lang="en-GB" dirty="0" smtClean="0"/>
              <a:t>event</a:t>
            </a:r>
          </a:p>
          <a:p>
            <a:pPr marL="457200" indent="-457200"/>
            <a:endParaRPr lang="en-GB" dirty="0"/>
          </a:p>
          <a:p>
            <a:pPr marL="457200" indent="-457200"/>
            <a:endParaRPr lang="en-GB" dirty="0"/>
          </a:p>
        </p:txBody>
      </p:sp>
      <p:sp>
        <p:nvSpPr>
          <p:cNvPr id="4" name="Title 1"/>
          <p:cNvSpPr>
            <a:spLocks noGrp="1"/>
          </p:cNvSpPr>
          <p:nvPr>
            <p:ph type="title"/>
          </p:nvPr>
        </p:nvSpPr>
        <p:spPr>
          <a:solidFill>
            <a:schemeClr val="accent1"/>
          </a:solidFill>
        </p:spPr>
        <p:txBody>
          <a:bodyPr>
            <a:normAutofit fontScale="90000"/>
          </a:bodyPr>
          <a:lstStyle/>
          <a:p>
            <a:r>
              <a:rPr lang="en-GB" dirty="0" smtClean="0">
                <a:solidFill>
                  <a:schemeClr val="bg1"/>
                </a:solidFill>
              </a:rPr>
              <a:t>Possible reasons for the differences in results</a:t>
            </a:r>
            <a:endParaRPr lang="en-GB"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4308" r="8363"/>
          <a:stretch/>
        </p:blipFill>
        <p:spPr>
          <a:xfrm>
            <a:off x="6156176" y="1417638"/>
            <a:ext cx="2590265" cy="3903233"/>
          </a:xfrm>
          <a:prstGeom prst="rect">
            <a:avLst/>
          </a:prstGeom>
        </p:spPr>
      </p:pic>
      <p:sp>
        <p:nvSpPr>
          <p:cNvPr id="2" name="TextBox 1"/>
          <p:cNvSpPr txBox="1"/>
          <p:nvPr/>
        </p:nvSpPr>
        <p:spPr>
          <a:xfrm>
            <a:off x="6444208" y="5085184"/>
            <a:ext cx="2448272" cy="1631216"/>
          </a:xfrm>
          <a:prstGeom prst="rect">
            <a:avLst/>
          </a:prstGeom>
          <a:solidFill>
            <a:srgbClr val="CCFFFF"/>
          </a:solidFill>
        </p:spPr>
        <p:txBody>
          <a:bodyPr wrap="square" rtlCol="0">
            <a:spAutoFit/>
          </a:bodyPr>
          <a:lstStyle/>
          <a:p>
            <a:r>
              <a:rPr lang="en-GB" sz="2000" b="1" i="1" dirty="0" smtClean="0"/>
              <a:t>What does this mean for the research into the effects of anxiety on EWT?</a:t>
            </a:r>
            <a:endParaRPr lang="en-GB" sz="2000" b="1" i="1" dirty="0"/>
          </a:p>
        </p:txBody>
      </p:sp>
      <p:sp>
        <p:nvSpPr>
          <p:cNvPr id="6" name="12-Point Star 5"/>
          <p:cNvSpPr/>
          <p:nvPr/>
        </p:nvSpPr>
        <p:spPr>
          <a:xfrm rot="21282591">
            <a:off x="1637812" y="3307823"/>
            <a:ext cx="4536504" cy="294006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Unreliable, and therefore inconclusive</a:t>
            </a:r>
            <a:endParaRPr lang="en-GB" sz="2800" b="1" dirty="0"/>
          </a:p>
        </p:txBody>
      </p:sp>
    </p:spTree>
    <p:extLst>
      <p:ext uri="{BB962C8B-B14F-4D97-AF65-F5344CB8AC3E}">
        <p14:creationId xmlns:p14="http://schemas.microsoft.com/office/powerpoint/2010/main" val="101026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263" y="3959293"/>
            <a:ext cx="5094453" cy="292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44236" y="1580780"/>
            <a:ext cx="8229600" cy="4757025"/>
          </a:xfrm>
        </p:spPr>
        <p:txBody>
          <a:bodyPr>
            <a:normAutofit fontScale="47500" lnSpcReduction="20000"/>
          </a:bodyPr>
          <a:lstStyle/>
          <a:p>
            <a:pPr marL="109728" indent="0">
              <a:buNone/>
            </a:pPr>
            <a:r>
              <a:rPr lang="en-GB" b="1" dirty="0" smtClean="0"/>
              <a:t>Johnson &amp; Scott </a:t>
            </a:r>
            <a:r>
              <a:rPr lang="en-GB" dirty="0" smtClean="0"/>
              <a:t>showed </a:t>
            </a:r>
            <a:r>
              <a:rPr lang="en-GB" dirty="0"/>
              <a:t>an incident in a </a:t>
            </a:r>
            <a:r>
              <a:rPr lang="en-GB" dirty="0" smtClean="0"/>
              <a:t>hairdressing salon. </a:t>
            </a:r>
            <a:r>
              <a:rPr lang="en-GB" dirty="0"/>
              <a:t>I</a:t>
            </a:r>
            <a:r>
              <a:rPr lang="en-GB" dirty="0" smtClean="0"/>
              <a:t>n </a:t>
            </a:r>
            <a:r>
              <a:rPr lang="en-GB" dirty="0"/>
              <a:t>one condition, the confederate appeared with a raw </a:t>
            </a:r>
            <a:r>
              <a:rPr lang="en-GB" dirty="0" smtClean="0"/>
              <a:t>chicken and in the other, he appeared with a handgun. There were just as many inaccurate details produced in the first condition as in the second</a:t>
            </a:r>
          </a:p>
          <a:p>
            <a:pPr marL="109728" indent="0">
              <a:buNone/>
            </a:pPr>
            <a:endParaRPr lang="en-GB" dirty="0"/>
          </a:p>
          <a:p>
            <a:pPr marL="109728" indent="0">
              <a:buNone/>
            </a:pPr>
            <a:r>
              <a:rPr lang="en-GB" b="1" dirty="0" smtClean="0"/>
              <a:t>On MWBs:</a:t>
            </a:r>
          </a:p>
          <a:p>
            <a:pPr marL="109728" indent="0">
              <a:buNone/>
            </a:pPr>
            <a:endParaRPr lang="en-GB" b="1" dirty="0"/>
          </a:p>
          <a:p>
            <a:r>
              <a:rPr lang="en-GB" dirty="0" smtClean="0">
                <a:solidFill>
                  <a:schemeClr val="bg2">
                    <a:lumMod val="25000"/>
                  </a:schemeClr>
                </a:solidFill>
              </a:rPr>
              <a:t>What common emotion do you think was being experienced in each condition of the above experiment that would explain the similarity in outcomes?</a:t>
            </a:r>
          </a:p>
          <a:p>
            <a:pPr marL="109728" indent="0">
              <a:buNone/>
            </a:pPr>
            <a:r>
              <a:rPr lang="en-GB" dirty="0">
                <a:solidFill>
                  <a:schemeClr val="bg2">
                    <a:lumMod val="25000"/>
                  </a:schemeClr>
                </a:solidFill>
              </a:rPr>
              <a:t>	</a:t>
            </a:r>
            <a:endParaRPr lang="en-GB" dirty="0" smtClean="0">
              <a:solidFill>
                <a:schemeClr val="bg2">
                  <a:lumMod val="25000"/>
                </a:schemeClr>
              </a:solidFill>
            </a:endParaRPr>
          </a:p>
          <a:p>
            <a:pPr marL="109728" indent="0">
              <a:buNone/>
            </a:pPr>
            <a:r>
              <a:rPr lang="en-GB" dirty="0">
                <a:solidFill>
                  <a:schemeClr val="bg2">
                    <a:lumMod val="25000"/>
                  </a:schemeClr>
                </a:solidFill>
              </a:rPr>
              <a:t>	</a:t>
            </a:r>
            <a:r>
              <a:rPr lang="en-GB" b="1" dirty="0" smtClean="0">
                <a:solidFill>
                  <a:srgbClr val="FF0000"/>
                </a:solidFill>
              </a:rPr>
              <a:t>Surprise</a:t>
            </a:r>
          </a:p>
          <a:p>
            <a:endParaRPr lang="en-GB" dirty="0">
              <a:solidFill>
                <a:schemeClr val="bg2">
                  <a:lumMod val="25000"/>
                </a:schemeClr>
              </a:solidFill>
            </a:endParaRPr>
          </a:p>
          <a:p>
            <a:r>
              <a:rPr lang="en-GB" dirty="0" smtClean="0">
                <a:solidFill>
                  <a:schemeClr val="bg2">
                    <a:lumMod val="25000"/>
                  </a:schemeClr>
                </a:solidFill>
              </a:rPr>
              <a:t>How can we use this to explain the findings of Loftus’s 1979 experiment?</a:t>
            </a:r>
          </a:p>
          <a:p>
            <a:pPr marL="109728" indent="0">
              <a:buNone/>
            </a:pPr>
            <a:endParaRPr lang="en-GB" dirty="0">
              <a:solidFill>
                <a:schemeClr val="bg2">
                  <a:lumMod val="25000"/>
                </a:schemeClr>
              </a:solidFill>
            </a:endParaRPr>
          </a:p>
          <a:p>
            <a:pPr marL="109728" indent="0">
              <a:buNone/>
            </a:pPr>
            <a:r>
              <a:rPr lang="en-GB" dirty="0" smtClean="0">
                <a:solidFill>
                  <a:schemeClr val="bg2">
                    <a:lumMod val="25000"/>
                  </a:schemeClr>
                </a:solidFill>
              </a:rPr>
              <a:t>	</a:t>
            </a:r>
            <a:r>
              <a:rPr lang="en-GB" b="1" dirty="0" smtClean="0">
                <a:solidFill>
                  <a:srgbClr val="FF0000"/>
                </a:solidFill>
              </a:rPr>
              <a:t>The participants in the ‘knife’ condition may have </a:t>
            </a:r>
          </a:p>
          <a:p>
            <a:pPr marL="109728" indent="0">
              <a:buNone/>
            </a:pPr>
            <a:r>
              <a:rPr lang="en-GB" b="1" dirty="0">
                <a:solidFill>
                  <a:srgbClr val="FF0000"/>
                </a:solidFill>
              </a:rPr>
              <a:t>	</a:t>
            </a:r>
            <a:r>
              <a:rPr lang="en-GB" b="1" dirty="0" smtClean="0">
                <a:solidFill>
                  <a:srgbClr val="FF0000"/>
                </a:solidFill>
              </a:rPr>
              <a:t>experienced surprise, which would explain why they </a:t>
            </a:r>
          </a:p>
          <a:p>
            <a:pPr marL="109728" indent="0">
              <a:buNone/>
            </a:pPr>
            <a:r>
              <a:rPr lang="en-GB" b="1" dirty="0">
                <a:solidFill>
                  <a:srgbClr val="FF0000"/>
                </a:solidFill>
              </a:rPr>
              <a:t>	</a:t>
            </a:r>
            <a:r>
              <a:rPr lang="en-GB" b="1" dirty="0" smtClean="0">
                <a:solidFill>
                  <a:srgbClr val="FF0000"/>
                </a:solidFill>
              </a:rPr>
              <a:t>remembered less</a:t>
            </a:r>
            <a:endParaRPr lang="en-GB" dirty="0" smtClean="0">
              <a:solidFill>
                <a:schemeClr val="bg2">
                  <a:lumMod val="25000"/>
                </a:schemeClr>
              </a:solidFill>
            </a:endParaRPr>
          </a:p>
          <a:p>
            <a:pPr marL="109728" indent="0">
              <a:buNone/>
            </a:pPr>
            <a:endParaRPr lang="en-GB" dirty="0">
              <a:solidFill>
                <a:schemeClr val="bg2">
                  <a:lumMod val="25000"/>
                </a:schemeClr>
              </a:solidFill>
            </a:endParaRPr>
          </a:p>
          <a:p>
            <a:r>
              <a:rPr lang="en-GB" dirty="0" smtClean="0">
                <a:solidFill>
                  <a:schemeClr val="bg2">
                    <a:lumMod val="25000"/>
                  </a:schemeClr>
                </a:solidFill>
              </a:rPr>
              <a:t>This means that Loftus’s study may lack….?</a:t>
            </a:r>
          </a:p>
          <a:p>
            <a:endParaRPr lang="en-GB" dirty="0">
              <a:solidFill>
                <a:schemeClr val="bg2">
                  <a:lumMod val="25000"/>
                </a:schemeClr>
              </a:solidFill>
            </a:endParaRPr>
          </a:p>
          <a:p>
            <a:pPr marL="109728" indent="0">
              <a:buNone/>
            </a:pPr>
            <a:r>
              <a:rPr lang="en-GB" dirty="0">
                <a:solidFill>
                  <a:schemeClr val="bg2">
                    <a:lumMod val="25000"/>
                  </a:schemeClr>
                </a:solidFill>
              </a:rPr>
              <a:t>	</a:t>
            </a:r>
            <a:r>
              <a:rPr lang="en-GB" b="1" dirty="0" smtClean="0">
                <a:solidFill>
                  <a:srgbClr val="FF0000"/>
                </a:solidFill>
              </a:rPr>
              <a:t>Internal validity, as she is not </a:t>
            </a:r>
          </a:p>
          <a:p>
            <a:pPr marL="109728" indent="0">
              <a:buNone/>
            </a:pPr>
            <a:r>
              <a:rPr lang="en-GB" b="1" dirty="0">
                <a:solidFill>
                  <a:srgbClr val="FF0000"/>
                </a:solidFill>
              </a:rPr>
              <a:t>	</a:t>
            </a:r>
            <a:r>
              <a:rPr lang="en-GB" b="1" dirty="0" smtClean="0">
                <a:solidFill>
                  <a:srgbClr val="FF0000"/>
                </a:solidFill>
              </a:rPr>
              <a:t>measuring what she claims to be </a:t>
            </a:r>
          </a:p>
          <a:p>
            <a:pPr marL="109728" indent="0">
              <a:buNone/>
            </a:pPr>
            <a:r>
              <a:rPr lang="en-GB" b="1" dirty="0">
                <a:solidFill>
                  <a:srgbClr val="FF0000"/>
                </a:solidFill>
              </a:rPr>
              <a:t>	</a:t>
            </a:r>
            <a:r>
              <a:rPr lang="en-GB" b="1" dirty="0" smtClean="0">
                <a:solidFill>
                  <a:srgbClr val="FF0000"/>
                </a:solidFill>
              </a:rPr>
              <a:t>measuring</a:t>
            </a:r>
          </a:p>
          <a:p>
            <a:pPr marL="109728" indent="0">
              <a:buNone/>
            </a:pPr>
            <a:endParaRPr lang="en-GB" b="1" i="1" dirty="0"/>
          </a:p>
          <a:p>
            <a:pPr marL="109728" indent="0">
              <a:buNone/>
            </a:pPr>
            <a:endParaRPr lang="en-GB" b="1" i="1" dirty="0"/>
          </a:p>
        </p:txBody>
      </p:sp>
      <p:sp>
        <p:nvSpPr>
          <p:cNvPr id="5" name="Title 1"/>
          <p:cNvSpPr>
            <a:spLocks noGrp="1"/>
          </p:cNvSpPr>
          <p:nvPr>
            <p:ph type="title"/>
          </p:nvPr>
        </p:nvSpPr>
        <p:spPr>
          <a:solidFill>
            <a:schemeClr val="accent1"/>
          </a:solidFill>
        </p:spPr>
        <p:txBody>
          <a:bodyPr>
            <a:normAutofit fontScale="90000"/>
          </a:bodyPr>
          <a:lstStyle/>
          <a:p>
            <a:r>
              <a:rPr lang="en-GB" dirty="0">
                <a:solidFill>
                  <a:schemeClr val="bg1"/>
                </a:solidFill>
              </a:rPr>
              <a:t>N</a:t>
            </a:r>
            <a:r>
              <a:rPr lang="en-GB" dirty="0" smtClean="0">
                <a:solidFill>
                  <a:schemeClr val="bg1"/>
                </a:solidFill>
              </a:rPr>
              <a:t>umber 2s now move clockwise</a:t>
            </a:r>
            <a:endParaRPr lang="en-GB" dirty="0">
              <a:solidFill>
                <a:schemeClr val="bg1"/>
              </a:solidFill>
            </a:endParaRPr>
          </a:p>
        </p:txBody>
      </p:sp>
    </p:spTree>
    <p:extLst>
      <p:ext uri="{BB962C8B-B14F-4D97-AF65-F5344CB8AC3E}">
        <p14:creationId xmlns:p14="http://schemas.microsoft.com/office/powerpoint/2010/main" val="287388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Effect transition="in" filter="fade">
                                      <p:cBhvr>
                                        <p:cTn id="43" dur="500"/>
                                        <p:tgtEl>
                                          <p:spTgt spid="2">
                                            <p:txEl>
                                              <p:pRg st="14" end="1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6" end="16"/>
                                            </p:txEl>
                                          </p:spTgt>
                                        </p:tgtEl>
                                        <p:attrNameLst>
                                          <p:attrName>style.visibility</p:attrName>
                                        </p:attrNameLst>
                                      </p:cBhvr>
                                      <p:to>
                                        <p:strVal val="visible"/>
                                      </p:to>
                                    </p:set>
                                    <p:animEffect transition="in" filter="fade">
                                      <p:cBhvr>
                                        <p:cTn id="48" dur="500"/>
                                        <p:tgtEl>
                                          <p:spTgt spid="2">
                                            <p:txEl>
                                              <p:pRg st="16" end="1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7" end="17"/>
                                            </p:txEl>
                                          </p:spTgt>
                                        </p:tgtEl>
                                        <p:attrNameLst>
                                          <p:attrName>style.visibility</p:attrName>
                                        </p:attrNameLst>
                                      </p:cBhvr>
                                      <p:to>
                                        <p:strVal val="visible"/>
                                      </p:to>
                                    </p:set>
                                    <p:animEffect transition="in" filter="fade">
                                      <p:cBhvr>
                                        <p:cTn id="51" dur="500"/>
                                        <p:tgtEl>
                                          <p:spTgt spid="2">
                                            <p:txEl>
                                              <p:pRg st="17" end="1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8" end="18"/>
                                            </p:txEl>
                                          </p:spTgt>
                                        </p:tgtEl>
                                        <p:attrNameLst>
                                          <p:attrName>style.visibility</p:attrName>
                                        </p:attrNameLst>
                                      </p:cBhvr>
                                      <p:to>
                                        <p:strVal val="visible"/>
                                      </p:to>
                                    </p:set>
                                    <p:animEffect transition="in" filter="fade">
                                      <p:cBhvr>
                                        <p:cTn id="54"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525963"/>
          </a:xfrm>
        </p:spPr>
        <p:txBody>
          <a:bodyPr>
            <a:normAutofit fontScale="92500" lnSpcReduction="10000"/>
          </a:bodyPr>
          <a:lstStyle/>
          <a:p>
            <a:pPr marL="0" indent="0">
              <a:buNone/>
            </a:pPr>
            <a:r>
              <a:rPr lang="en-GB" b="1" dirty="0" smtClean="0"/>
              <a:t>ON MWB</a:t>
            </a:r>
          </a:p>
          <a:p>
            <a:pPr marL="0" indent="0">
              <a:buNone/>
            </a:pPr>
            <a:endParaRPr lang="en-GB" dirty="0"/>
          </a:p>
          <a:p>
            <a:pPr marL="0" indent="0">
              <a:buNone/>
            </a:pPr>
            <a:r>
              <a:rPr lang="en-GB" b="1" i="1" dirty="0" smtClean="0"/>
              <a:t>Pick the right statement to create a perfect PEEL evaluation point:</a:t>
            </a:r>
          </a:p>
          <a:p>
            <a:pPr marL="0" indent="0">
              <a:buNone/>
            </a:pPr>
            <a:endParaRPr lang="en-GB" i="1" dirty="0"/>
          </a:p>
          <a:p>
            <a:pPr marL="514350" indent="-514350">
              <a:buFont typeface="+mj-lt"/>
              <a:buAutoNum type="arabicPeriod"/>
            </a:pPr>
            <a:r>
              <a:rPr lang="en-GB" dirty="0" smtClean="0"/>
              <a:t>The research in this area has useful applications in the field of psychological research</a:t>
            </a:r>
          </a:p>
          <a:p>
            <a:pPr marL="514350" indent="-514350">
              <a:buFont typeface="+mj-lt"/>
              <a:buAutoNum type="arabicPeriod"/>
            </a:pPr>
            <a:r>
              <a:rPr lang="en-GB" dirty="0" smtClean="0"/>
              <a:t>The research in the area has useful applications for those working in education</a:t>
            </a:r>
          </a:p>
          <a:p>
            <a:pPr marL="514350" indent="-514350">
              <a:buFont typeface="+mj-lt"/>
              <a:buAutoNum type="arabicPeriod"/>
            </a:pPr>
            <a:r>
              <a:rPr lang="en-GB" dirty="0" smtClean="0"/>
              <a:t>The research in this area has useful applications in the justice system</a:t>
            </a:r>
          </a:p>
          <a:p>
            <a:pPr marL="0" indent="0">
              <a:buNone/>
            </a:pPr>
            <a:endParaRPr lang="en-GB" i="1" dirty="0"/>
          </a:p>
          <a:p>
            <a:pPr marL="0" indent="0">
              <a:buNone/>
            </a:pPr>
            <a:endParaRPr lang="en-GB" i="1" dirty="0"/>
          </a:p>
          <a:p>
            <a:pPr marL="0" indent="0">
              <a:buNone/>
            </a:pPr>
            <a:endParaRPr lang="en-GB" dirty="0"/>
          </a:p>
        </p:txBody>
      </p:sp>
      <p:sp>
        <p:nvSpPr>
          <p:cNvPr id="4" name="Title 1"/>
          <p:cNvSpPr>
            <a:spLocks noGrp="1"/>
          </p:cNvSpPr>
          <p:nvPr>
            <p:ph type="title"/>
          </p:nvPr>
        </p:nvSpPr>
        <p:spPr>
          <a:solidFill>
            <a:schemeClr val="accent1"/>
          </a:solidFill>
        </p:spPr>
        <p:txBody>
          <a:bodyPr>
            <a:normAutofit fontScale="90000"/>
          </a:bodyPr>
          <a:lstStyle/>
          <a:p>
            <a:r>
              <a:rPr lang="en-GB" dirty="0">
                <a:solidFill>
                  <a:schemeClr val="bg1"/>
                </a:solidFill>
              </a:rPr>
              <a:t>N</a:t>
            </a:r>
            <a:r>
              <a:rPr lang="en-GB" dirty="0" smtClean="0">
                <a:solidFill>
                  <a:schemeClr val="bg1"/>
                </a:solidFill>
              </a:rPr>
              <a:t>umber 2s now move clockwise</a:t>
            </a:r>
            <a:endParaRPr lang="en-GB" dirty="0">
              <a:solidFill>
                <a:schemeClr val="bg1"/>
              </a:solidFill>
            </a:endParaRPr>
          </a:p>
        </p:txBody>
      </p:sp>
    </p:spTree>
    <p:extLst>
      <p:ext uri="{BB962C8B-B14F-4D97-AF65-F5344CB8AC3E}">
        <p14:creationId xmlns:p14="http://schemas.microsoft.com/office/powerpoint/2010/main" val="149822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xEl>
                                              <p:pRg st="4" end="4"/>
                                            </p:txEl>
                                          </p:spTgt>
                                        </p:tgtEl>
                                      </p:cBhvr>
                                    </p:animEffect>
                                    <p:set>
                                      <p:cBhvr>
                                        <p:cTn id="18" dur="1" fill="hold">
                                          <p:stCondLst>
                                            <p:cond delay="499"/>
                                          </p:stCondLst>
                                        </p:cTn>
                                        <p:tgtEl>
                                          <p:spTgt spid="3">
                                            <p:txEl>
                                              <p:pRg st="4" end="4"/>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
                                            <p:txEl>
                                              <p:pRg st="5" end="5"/>
                                            </p:txEl>
                                          </p:spTgt>
                                        </p:tgtEl>
                                      </p:cBhvr>
                                    </p:animEffect>
                                    <p:set>
                                      <p:cBhvr>
                                        <p:cTn id="21"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485</TotalTime>
  <Words>1146</Words>
  <Application>Microsoft Office PowerPoint</Application>
  <PresentationFormat>On-screen Show (4:3)</PresentationFormat>
  <Paragraphs>143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Gill Sans MT</vt:lpstr>
      <vt:lpstr>Lucida Sans Unicode</vt:lpstr>
      <vt:lpstr>Verdana</vt:lpstr>
      <vt:lpstr>Wingdings 2</vt:lpstr>
      <vt:lpstr>Wingdings 3</vt:lpstr>
      <vt:lpstr>Concourse</vt:lpstr>
      <vt:lpstr>Factors affecting accuracy of EWT</vt:lpstr>
      <vt:lpstr>How well do you remember the preparation work?</vt:lpstr>
      <vt:lpstr>Anxiety of the Witness:  Loftus (1979)</vt:lpstr>
      <vt:lpstr>Anxiety of the Witness: Loftus (1979)</vt:lpstr>
      <vt:lpstr>Number 2s now move clockwise</vt:lpstr>
      <vt:lpstr>Number 2s now move clockwise</vt:lpstr>
      <vt:lpstr>Possible reasons for the differences in results</vt:lpstr>
      <vt:lpstr>Number 2s now move clockwise</vt:lpstr>
      <vt:lpstr>Number 2s now move clockwise</vt:lpstr>
      <vt:lpstr>Number 2s now move clockwise</vt:lpstr>
      <vt:lpstr>Number 2s now move clockwise</vt:lpstr>
      <vt:lpstr>Number 2s now move clockwise</vt:lpstr>
      <vt:lpstr>Number 2s now move clockwise</vt:lpstr>
      <vt:lpstr>Now individually answer the following question:</vt:lpstr>
      <vt:lpstr>Mark Scheme</vt:lpstr>
      <vt:lpstr>Quizlet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affecting accuracy of EWT</dc:title>
  <dc:creator>p.tanner</dc:creator>
  <cp:lastModifiedBy>Stacey Marks</cp:lastModifiedBy>
  <cp:revision>116</cp:revision>
  <dcterms:created xsi:type="dcterms:W3CDTF">2017-01-19T13:23:20Z</dcterms:created>
  <dcterms:modified xsi:type="dcterms:W3CDTF">2019-12-17T08:37:27Z</dcterms:modified>
</cp:coreProperties>
</file>