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57" r:id="rId4"/>
    <p:sldId id="258" r:id="rId5"/>
    <p:sldId id="259" r:id="rId6"/>
    <p:sldId id="271" r:id="rId7"/>
    <p:sldId id="267" r:id="rId8"/>
    <p:sldId id="260" r:id="rId9"/>
    <p:sldId id="262" r:id="rId10"/>
    <p:sldId id="270" r:id="rId11"/>
    <p:sldId id="264" r:id="rId12"/>
    <p:sldId id="268" r:id="rId13"/>
    <p:sldId id="269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4539216-3315-4A07-8F24-2A4B0737EB12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E90886-AC58-446F-8B81-1A941723D753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9216-3315-4A07-8F24-2A4B0737EB12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0886-AC58-446F-8B81-1A941723D7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9216-3315-4A07-8F24-2A4B0737EB12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8E90886-AC58-446F-8B81-1A941723D7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9216-3315-4A07-8F24-2A4B0737EB12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0886-AC58-446F-8B81-1A941723D753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4539216-3315-4A07-8F24-2A4B0737EB12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8E90886-AC58-446F-8B81-1A941723D75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9216-3315-4A07-8F24-2A4B0737EB12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0886-AC58-446F-8B81-1A941723D753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9216-3315-4A07-8F24-2A4B0737EB12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0886-AC58-446F-8B81-1A941723D75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9216-3315-4A07-8F24-2A4B0737EB12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0886-AC58-446F-8B81-1A941723D753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9216-3315-4A07-8F24-2A4B0737EB12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0886-AC58-446F-8B81-1A941723D753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9216-3315-4A07-8F24-2A4B0737EB12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8E90886-AC58-446F-8B81-1A941723D753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39216-3315-4A07-8F24-2A4B0737EB12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90886-AC58-446F-8B81-1A941723D753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F4539216-3315-4A07-8F24-2A4B0737EB12}" type="datetimeFigureOut">
              <a:rPr lang="en-GB" smtClean="0"/>
              <a:t>05/01/2017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18E90886-AC58-446F-8B81-1A941723D753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JVINnp7NZ0" TargetMode="External"/><Relationship Id="rId2" Type="http://schemas.openxmlformats.org/officeDocument/2006/relationships/hyperlink" Target="https://www.youtube.com/watch?v=JPejofp9BnQ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ValdMXD5wQI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Paper 1 Introductory Topics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Attachment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554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Meltzoff</a:t>
            </a:r>
            <a:r>
              <a:rPr lang="en-GB" dirty="0" smtClean="0"/>
              <a:t> </a:t>
            </a:r>
            <a:r>
              <a:rPr lang="en-GB" dirty="0"/>
              <a:t>and Moore (1977) used 4 different stimuli; adults displayed one of three facial expressions and a hand gesture and the child’s response was filmed and identified by independent </a:t>
            </a:r>
            <a:r>
              <a:rPr lang="en-GB" b="1" i="1" dirty="0"/>
              <a:t>observers</a:t>
            </a:r>
            <a:r>
              <a:rPr lang="en-GB" b="1" dirty="0"/>
              <a:t> </a:t>
            </a:r>
            <a:r>
              <a:rPr lang="en-GB" dirty="0"/>
              <a:t>who had no knowledge of what the children had just seen</a:t>
            </a:r>
            <a:r>
              <a:rPr lang="en-GB" b="1" dirty="0"/>
              <a:t>. </a:t>
            </a:r>
            <a:endParaRPr lang="en-GB" b="1" dirty="0" smtClean="0"/>
          </a:p>
          <a:p>
            <a:r>
              <a:rPr lang="en-GB" dirty="0" smtClean="0"/>
              <a:t>The </a:t>
            </a:r>
            <a:r>
              <a:rPr lang="en-GB" b="1" i="1" dirty="0"/>
              <a:t>behavioural categories</a:t>
            </a:r>
            <a:r>
              <a:rPr lang="en-GB" b="1" dirty="0"/>
              <a:t> </a:t>
            </a:r>
            <a:r>
              <a:rPr lang="en-GB" dirty="0"/>
              <a:t>were mouth opening, termination of mouth opening, tongue protrusion, termination of tongue protrusion. Each observer scored the tapes twice so that </a:t>
            </a:r>
            <a:r>
              <a:rPr lang="en-GB" b="1" i="1" dirty="0"/>
              <a:t>inter-observer reliability</a:t>
            </a:r>
            <a:r>
              <a:rPr lang="en-GB" dirty="0"/>
              <a:t> could be calculated. All scores were greater than .92. An association was found between the expression or gesture the adult has displayed and the babies actions.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Research methods-controlled observation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65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sfu.ca/~kathleea/Images/Meltzoff%20&amp;Neon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8802" y="620688"/>
            <a:ext cx="6905625" cy="558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41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5022298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A psychologist is carrying out an observation of 10 month old Felix and his mum that lasts 10 minutes. </a:t>
            </a:r>
            <a:endParaRPr lang="en-GB" dirty="0" smtClean="0"/>
          </a:p>
          <a:p>
            <a:r>
              <a:rPr lang="en-GB" dirty="0" smtClean="0"/>
              <a:t>He </a:t>
            </a:r>
            <a:r>
              <a:rPr lang="en-GB" dirty="0"/>
              <a:t>sits in a room with them whilst they play and used a stopwatch and also writes his observations in a notepad to analyse later. </a:t>
            </a:r>
            <a:endParaRPr lang="en-GB" dirty="0" smtClean="0"/>
          </a:p>
          <a:p>
            <a:r>
              <a:rPr lang="en-GB" dirty="0" smtClean="0"/>
              <a:t>He </a:t>
            </a:r>
            <a:r>
              <a:rPr lang="en-GB" dirty="0"/>
              <a:t>observes that the interactions between them are almost totally equal, with Felix being timed as being “active” for 8mins 35 seconds and mum for 7 mins 5 seconds with some overlap where both are active at the same time. </a:t>
            </a:r>
            <a:endParaRPr lang="en-GB" dirty="0" smtClean="0"/>
          </a:p>
          <a:p>
            <a:r>
              <a:rPr lang="en-GB" dirty="0" smtClean="0"/>
              <a:t>Some </a:t>
            </a:r>
            <a:r>
              <a:rPr lang="en-GB" dirty="0"/>
              <a:t>of his observations of their behaviour are as follows. “Felix is playing with a car, he looks at his mum and says beep-beep and his mum responds by saying honk-honk” </a:t>
            </a:r>
          </a:p>
          <a:p>
            <a:r>
              <a:rPr lang="en-GB" dirty="0"/>
              <a:t>“F covers his face with his hands and then uncovers them saying “</a:t>
            </a:r>
            <a:r>
              <a:rPr lang="en-GB" dirty="0" smtClean="0"/>
              <a:t>peek-a-boo”, </a:t>
            </a:r>
            <a:r>
              <a:rPr lang="en-GB" dirty="0"/>
              <a:t>mum covers her face and does the same saying </a:t>
            </a:r>
            <a:r>
              <a:rPr lang="en-GB" dirty="0" smtClean="0"/>
              <a:t>peek-a-boo”</a:t>
            </a:r>
            <a:endParaRPr lang="en-GB" dirty="0"/>
          </a:p>
          <a:p>
            <a:r>
              <a:rPr lang="en-GB" dirty="0"/>
              <a:t>“Mum is capping her hands and singing but F rubs his eyes and frowns and mum immediately stops singing and pulls a sad face and strokes his face and then they are both quiet for 10 seconds whilst she strokes his face and he strokes her face”.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researcher has observed similar patterns of behaviour in mothers and children as young as 3 weeks old</a:t>
            </a:r>
            <a:r>
              <a:rPr lang="en-GB" dirty="0" smtClean="0"/>
              <a:t>.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GB" dirty="0"/>
              <a:t>Find one example or piece of evidence of reciprocity in the scenario above and justify your answer </a:t>
            </a:r>
            <a:endParaRPr lang="en-GB" dirty="0" smtClean="0"/>
          </a:p>
          <a:p>
            <a:pPr marL="502920" lvl="0" indent="-457200">
              <a:buFont typeface="+mj-lt"/>
              <a:buAutoNum type="arabicPeriod"/>
            </a:pPr>
            <a:r>
              <a:rPr lang="en-GB" dirty="0" smtClean="0"/>
              <a:t>Find </a:t>
            </a:r>
            <a:r>
              <a:rPr lang="en-GB" dirty="0"/>
              <a:t>one example of interactional synchrony in the scenario above and justify your answer </a:t>
            </a:r>
            <a:endParaRPr lang="en-GB" dirty="0" smtClean="0"/>
          </a:p>
          <a:p>
            <a:pPr marL="502920" lvl="0" indent="-457200">
              <a:buFont typeface="+mj-lt"/>
              <a:buAutoNum type="arabicPeriod"/>
            </a:pPr>
            <a:r>
              <a:rPr lang="en-GB" dirty="0" smtClean="0"/>
              <a:t>“The </a:t>
            </a:r>
            <a:r>
              <a:rPr lang="en-GB" dirty="0"/>
              <a:t>researcher has observed similar patterns of behaviour in mothers and children as young as 3 weeks old” What does this comment tell us about mother-child </a:t>
            </a:r>
            <a:r>
              <a:rPr lang="en-GB" dirty="0" smtClean="0"/>
              <a:t>interactions?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GB" dirty="0"/>
              <a:t>What are two problems with the way that this research has been carried </a:t>
            </a:r>
            <a:r>
              <a:rPr lang="en-GB" dirty="0" smtClean="0"/>
              <a:t>out</a:t>
            </a:r>
          </a:p>
          <a:p>
            <a:pPr marL="502920" lvl="0" indent="-457200">
              <a:buFont typeface="+mj-lt"/>
              <a:buAutoNum type="arabicPeriod"/>
            </a:pPr>
            <a:r>
              <a:rPr lang="en-GB" dirty="0"/>
              <a:t>How could you change the research design to address the problems </a:t>
            </a:r>
            <a:r>
              <a:rPr lang="en-GB" dirty="0" smtClean="0"/>
              <a:t>mentioned?  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80020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53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628800"/>
            <a:ext cx="8407893" cy="5229200"/>
          </a:xfrm>
        </p:spPr>
        <p:txBody>
          <a:bodyPr>
            <a:normAutofit fontScale="77500" lnSpcReduction="20000"/>
          </a:bodyPr>
          <a:lstStyle/>
          <a:p>
            <a:pPr marL="502920" lvl="0" indent="-457200">
              <a:buFont typeface="+mj-lt"/>
              <a:buAutoNum type="arabicPeriod"/>
            </a:pPr>
            <a:r>
              <a:rPr lang="en-GB" dirty="0"/>
              <a:t>Find one example or piece of evidence of reciprocity in the scenario above and justify your answer </a:t>
            </a:r>
            <a:endParaRPr lang="en-GB" dirty="0" smtClean="0"/>
          </a:p>
          <a:p>
            <a:pPr lvl="1"/>
            <a:r>
              <a:rPr lang="en-GB" i="1" dirty="0"/>
              <a:t>Evidence-He observes that the interactions between them are almost totally equal, with Felix being timed as being “active” for 8mins 35 seconds and mum for 7 mins 5 seconds with some overlap where both are active at the same time</a:t>
            </a:r>
            <a:r>
              <a:rPr lang="en-GB" i="1" dirty="0" smtClean="0"/>
              <a:t>.</a:t>
            </a:r>
            <a:endParaRPr lang="en-GB" i="1" dirty="0"/>
          </a:p>
          <a:p>
            <a:pPr lvl="1"/>
            <a:r>
              <a:rPr lang="en-GB" i="1" dirty="0"/>
              <a:t>Example- any of them as in all of them there is a two way interaction between the mother and </a:t>
            </a:r>
            <a:r>
              <a:rPr lang="en-GB" i="1" dirty="0" smtClean="0"/>
              <a:t>child</a:t>
            </a:r>
            <a:endParaRPr lang="en-GB" i="1" dirty="0"/>
          </a:p>
          <a:p>
            <a:pPr marL="502920" lvl="0" indent="-457200">
              <a:buFont typeface="+mj-lt"/>
              <a:buAutoNum type="arabicPeriod"/>
            </a:pPr>
            <a:r>
              <a:rPr lang="en-GB" dirty="0"/>
              <a:t>Find one example of interactional synchrony in the scenario above and justify your answer </a:t>
            </a:r>
            <a:endParaRPr lang="en-GB" dirty="0" smtClean="0"/>
          </a:p>
          <a:p>
            <a:pPr lvl="1"/>
            <a:r>
              <a:rPr lang="en-GB" i="1" dirty="0"/>
              <a:t>Peek-a-boo-mirroring</a:t>
            </a:r>
            <a:endParaRPr lang="en-GB" sz="1600" i="1" dirty="0"/>
          </a:p>
          <a:p>
            <a:pPr lvl="1"/>
            <a:r>
              <a:rPr lang="en-GB" i="1" dirty="0"/>
              <a:t>Rubbing of eyes stoking of face –synchronised </a:t>
            </a:r>
            <a:r>
              <a:rPr lang="en-GB" i="1" dirty="0" smtClean="0"/>
              <a:t>interactions </a:t>
            </a:r>
            <a:r>
              <a:rPr lang="en-GB" i="1" dirty="0"/>
              <a:t>both calming down so moving in same </a:t>
            </a:r>
            <a:r>
              <a:rPr lang="en-GB" i="1" dirty="0" smtClean="0"/>
              <a:t>direction</a:t>
            </a:r>
            <a:endParaRPr lang="en-GB" i="1" dirty="0"/>
          </a:p>
          <a:p>
            <a:pPr marL="502920" lvl="0" indent="-457200">
              <a:buFont typeface="+mj-lt"/>
              <a:buAutoNum type="arabicPeriod"/>
            </a:pPr>
            <a:r>
              <a:rPr lang="en-GB" dirty="0"/>
              <a:t>“The researcher has observed similar patterns of behaviour in mothers and children as young as 3 weeks old” What does this comment tell us about mother-child interactions</a:t>
            </a:r>
            <a:r>
              <a:rPr lang="en-GB" dirty="0" smtClean="0"/>
              <a:t>?</a:t>
            </a:r>
          </a:p>
          <a:p>
            <a:pPr marL="605790" lvl="1" indent="-285750"/>
            <a:r>
              <a:rPr lang="en-GB" i="1" dirty="0"/>
              <a:t>That the behaviour is innate as can’t have been learnt at this early stage</a:t>
            </a:r>
            <a:r>
              <a:rPr lang="en-GB" i="1" dirty="0" smtClean="0"/>
              <a:t>.</a:t>
            </a:r>
            <a:endParaRPr lang="en-GB" dirty="0"/>
          </a:p>
          <a:p>
            <a:pPr marL="502920" lvl="0" indent="-457200">
              <a:buFont typeface="+mj-lt"/>
              <a:buAutoNum type="arabicPeriod"/>
            </a:pPr>
            <a:r>
              <a:rPr lang="en-GB" dirty="0"/>
              <a:t>What are two problems with the way that this research has been carried out  </a:t>
            </a:r>
            <a:endParaRPr lang="en-GB" dirty="0" smtClean="0"/>
          </a:p>
          <a:p>
            <a:pPr lvl="1"/>
            <a:r>
              <a:rPr lang="en-GB" i="1" dirty="0" smtClean="0"/>
              <a:t>He </a:t>
            </a:r>
            <a:r>
              <a:rPr lang="en-GB" i="1" dirty="0"/>
              <a:t>is in the room with them which could change behaviour, he is writing his notes down so may miss important info, only one observer so issues with subjectivity. </a:t>
            </a:r>
          </a:p>
          <a:p>
            <a:pPr lvl="1"/>
            <a:r>
              <a:rPr lang="en-GB" i="1" dirty="0"/>
              <a:t>INTRODUCE IDEA OF Inter-observer </a:t>
            </a:r>
            <a:r>
              <a:rPr lang="en-GB" i="1" dirty="0" smtClean="0"/>
              <a:t>reliability</a:t>
            </a:r>
          </a:p>
          <a:p>
            <a:pPr marL="502920" indent="-457200">
              <a:buFont typeface="+mj-lt"/>
              <a:buAutoNum type="arabicPeriod"/>
            </a:pPr>
            <a:r>
              <a:rPr lang="en-GB" dirty="0"/>
              <a:t>How could you change the research design to address the problems </a:t>
            </a:r>
            <a:r>
              <a:rPr lang="en-GB" dirty="0" smtClean="0"/>
              <a:t>mentioned</a:t>
            </a:r>
          </a:p>
          <a:p>
            <a:pPr marL="605790" lvl="1" indent="-285750"/>
            <a:r>
              <a:rPr lang="en-GB" i="1" dirty="0"/>
              <a:t>Two way mirror so not in room, record the observation so notes not needed and also can use more than one observer and use the footage to improve reliability.</a:t>
            </a:r>
          </a:p>
          <a:p>
            <a:pPr marL="45720" indent="0">
              <a:buNone/>
            </a:pPr>
            <a:endParaRPr lang="en-GB" i="1" dirty="0"/>
          </a:p>
          <a:p>
            <a:pPr marL="4572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ACTIVITY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180020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72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Another test on Psychopathology!</a:t>
            </a:r>
          </a:p>
          <a:p>
            <a:r>
              <a:rPr lang="en-GB" dirty="0" smtClean="0"/>
              <a:t>Mini-mock using real exam questions (max 8 marks)</a:t>
            </a:r>
          </a:p>
          <a:p>
            <a:r>
              <a:rPr lang="en-GB" dirty="0" smtClean="0"/>
              <a:t>24 marks in total – 30 minutes</a:t>
            </a:r>
          </a:p>
          <a:p>
            <a:r>
              <a:rPr lang="en-GB" dirty="0" smtClean="0"/>
              <a:t>Focus on Depression and OCD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55688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Complete Tracking Test 2 – </a:t>
            </a:r>
          </a:p>
          <a:p>
            <a:r>
              <a:rPr lang="en-GB" sz="2400" dirty="0" smtClean="0"/>
              <a:t>21 Questions – 20 minutes</a:t>
            </a:r>
            <a:endParaRPr lang="en-GB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Psychopathology - recap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6374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712565"/>
            <a:ext cx="8229600" cy="3948683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What things can a baby do instinctively from birth?</a:t>
            </a:r>
          </a:p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What things will it learn and how will it learn them?</a:t>
            </a:r>
          </a:p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What does a baby need to survive in the first few days of life? </a:t>
            </a:r>
          </a:p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How then does a baby survive? </a:t>
            </a:r>
          </a:p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How does a baby communicate?</a:t>
            </a:r>
          </a:p>
          <a:p>
            <a:r>
              <a:rPr lang="en-GB" dirty="0" smtClean="0">
                <a:solidFill>
                  <a:schemeClr val="tx2">
                    <a:lumMod val="50000"/>
                  </a:schemeClr>
                </a:solidFill>
              </a:rPr>
              <a:t>List all the reasons that make us want to look after babies?</a:t>
            </a:r>
          </a:p>
          <a:p>
            <a:r>
              <a:rPr lang="en-GB" dirty="0" smtClean="0"/>
              <a:t>How does your childhood relationships with your parents/carer impact on your relationships as adults and with your own children?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634082"/>
          </a:xfrm>
        </p:spPr>
        <p:txBody>
          <a:bodyPr>
            <a:normAutofit/>
          </a:bodyPr>
          <a:lstStyle/>
          <a:p>
            <a:r>
              <a:rPr lang="en-GB" dirty="0" smtClean="0"/>
              <a:t>Mini Whiteboards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7" y="5445224"/>
            <a:ext cx="1687341" cy="96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12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Define attachment , including what behaviours you think a child would display who is </a:t>
            </a:r>
            <a:r>
              <a:rPr lang="en-GB" dirty="0"/>
              <a:t>attached. (3 marks) </a:t>
            </a:r>
            <a:endParaRPr lang="en-GB" dirty="0" smtClean="0"/>
          </a:p>
          <a:p>
            <a:pPr fontAlgn="base"/>
            <a:r>
              <a:rPr lang="en-GB" dirty="0"/>
              <a:t>A two-way, enduring, emotional bond between two individuals, in which the following behaviours are displayed.</a:t>
            </a:r>
          </a:p>
          <a:p>
            <a:r>
              <a:rPr lang="en-GB" dirty="0"/>
              <a:t> 1. Seeking proximity, especially at times of stress. </a:t>
            </a:r>
            <a:endParaRPr lang="en-GB" dirty="0" smtClean="0"/>
          </a:p>
          <a:p>
            <a:r>
              <a:rPr lang="en-GB" dirty="0" smtClean="0"/>
              <a:t>2</a:t>
            </a:r>
            <a:r>
              <a:rPr lang="en-GB" dirty="0"/>
              <a:t>. Distress on separation and pleasure when reunited </a:t>
            </a:r>
            <a:endParaRPr lang="en-GB" dirty="0" smtClean="0"/>
          </a:p>
          <a:p>
            <a:r>
              <a:rPr lang="en-GB" dirty="0" smtClean="0"/>
              <a:t>3</a:t>
            </a:r>
            <a:r>
              <a:rPr lang="en-GB" dirty="0"/>
              <a:t>. Secure base behaviour-so infants are happy to explore but regularly return to attachment figure.</a:t>
            </a:r>
          </a:p>
          <a:p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Now on the big boards.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62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paration anxiety_WMV V9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46238" y="1719263"/>
            <a:ext cx="5875337" cy="44069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Is this baby attached? Use the definition to answer the question.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171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3774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Reciprocity</a:t>
            </a:r>
            <a:endParaRPr lang="en-GB" dirty="0"/>
          </a:p>
          <a:p>
            <a:r>
              <a:rPr lang="en-GB" dirty="0">
                <a:hlinkClick r:id="rId2"/>
              </a:rPr>
              <a:t>https://</a:t>
            </a:r>
            <a:r>
              <a:rPr lang="en-GB" dirty="0" smtClean="0">
                <a:hlinkClick r:id="rId2"/>
              </a:rPr>
              <a:t>www.youtube.com/watch?v=JPejofp9BnQ</a:t>
            </a:r>
            <a:r>
              <a:rPr lang="en-GB" dirty="0" smtClean="0"/>
              <a:t> 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Neonate (baby) Reflexes</a:t>
            </a:r>
            <a:endParaRPr lang="en-GB" dirty="0" smtClean="0">
              <a:hlinkClick r:id="rId3"/>
            </a:endParaRPr>
          </a:p>
          <a:p>
            <a:r>
              <a:rPr lang="en-GB" dirty="0" smtClean="0">
                <a:hlinkClick r:id="rId3"/>
              </a:rPr>
              <a:t>https</a:t>
            </a:r>
            <a:r>
              <a:rPr lang="en-GB" dirty="0">
                <a:hlinkClick r:id="rId3"/>
              </a:rPr>
              <a:t>://www.youtube.com/watch?v=_</a:t>
            </a:r>
            <a:r>
              <a:rPr lang="en-GB" dirty="0" smtClean="0">
                <a:hlinkClick r:id="rId3"/>
              </a:rPr>
              <a:t>JVINnp7NZ0</a:t>
            </a:r>
            <a:endParaRPr lang="en-GB" dirty="0" smtClean="0"/>
          </a:p>
          <a:p>
            <a:pPr marL="45720" indent="0">
              <a:buNone/>
            </a:pPr>
            <a:endParaRPr lang="en-GB" dirty="0" smtClean="0">
              <a:hlinkClick r:id="rId4"/>
            </a:endParaRPr>
          </a:p>
          <a:p>
            <a:r>
              <a:rPr lang="en-GB" dirty="0" smtClean="0"/>
              <a:t>Different types of crying in babies</a:t>
            </a:r>
            <a:endParaRPr lang="en-GB" dirty="0" smtClean="0">
              <a:hlinkClick r:id="rId4"/>
            </a:endParaRPr>
          </a:p>
          <a:p>
            <a:r>
              <a:rPr lang="en-GB" dirty="0" smtClean="0">
                <a:hlinkClick r:id="rId4"/>
              </a:rPr>
              <a:t>https</a:t>
            </a:r>
            <a:r>
              <a:rPr lang="en-GB" dirty="0">
                <a:hlinkClick r:id="rId4"/>
              </a:rPr>
              <a:t>://</a:t>
            </a:r>
            <a:r>
              <a:rPr lang="en-GB" dirty="0" smtClean="0">
                <a:hlinkClick r:id="rId4"/>
              </a:rPr>
              <a:t>www.youtube.com/watch?v=ValdMXD5wQI</a:t>
            </a:r>
            <a:endParaRPr lang="en-GB" dirty="0" smtClean="0"/>
          </a:p>
          <a:p>
            <a:endParaRPr lang="en-GB" dirty="0" smtClean="0"/>
          </a:p>
          <a:p>
            <a:pPr marL="4572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89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do researchers measure the behaviour of babies? </a:t>
            </a:r>
          </a:p>
          <a:p>
            <a:r>
              <a:rPr lang="en-GB" dirty="0" smtClean="0"/>
              <a:t>Especially new-borns?</a:t>
            </a:r>
          </a:p>
          <a:p>
            <a:r>
              <a:rPr lang="en-GB" dirty="0" smtClean="0"/>
              <a:t>How would I measure if babies showed a preference for looking a face-like stimuli?</a:t>
            </a:r>
          </a:p>
          <a:p>
            <a:r>
              <a:rPr lang="en-GB" dirty="0" smtClean="0"/>
              <a:t>If it is through observation, how do they ensure they are reliably observed?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Research methods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375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On your whiteboards define reciprocity and interactional synchrony in terms of attachment. </a:t>
            </a:r>
          </a:p>
          <a:p>
            <a:pPr marL="0" indent="0">
              <a:buNone/>
            </a:pPr>
            <a:r>
              <a:rPr lang="en-GB" b="1" dirty="0" smtClean="0"/>
              <a:t>Reciprocity</a:t>
            </a:r>
            <a:r>
              <a:rPr lang="en-GB" dirty="0" smtClean="0"/>
              <a:t>- </a:t>
            </a:r>
            <a:r>
              <a:rPr lang="en-GB" dirty="0"/>
              <a:t>Infant and caregiver are both active contributors in the interaction and are responding to each </a:t>
            </a:r>
            <a:r>
              <a:rPr lang="en-GB" dirty="0" smtClean="0"/>
              <a:t>other</a:t>
            </a:r>
            <a:r>
              <a:rPr lang="en-GB" dirty="0"/>
              <a:t>. </a:t>
            </a: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Interactional synchrony</a:t>
            </a:r>
            <a:r>
              <a:rPr lang="en-GB" dirty="0" smtClean="0"/>
              <a:t>-</a:t>
            </a:r>
            <a:r>
              <a:rPr lang="en-GB" dirty="0"/>
              <a:t>The interaction is rhythmic and can include infant and caregiver mirroring each other’s behaviour and emotion.  The infant and caregiver’s behaviours </a:t>
            </a:r>
            <a:r>
              <a:rPr lang="en-GB" dirty="0" smtClean="0"/>
              <a:t>are </a:t>
            </a:r>
            <a:r>
              <a:rPr lang="en-GB" dirty="0"/>
              <a:t>moving in the same, or a similar, pattern.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Reciprocity and interactional synchrony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803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extent to which there is an agreement between two or more observers involved in observations of a behaviour. </a:t>
            </a:r>
            <a:endParaRPr lang="en-GB" dirty="0"/>
          </a:p>
          <a:p>
            <a:r>
              <a:rPr lang="en-GB" dirty="0" smtClean="0"/>
              <a:t>So you should always have at least two observers when carrying out an observation </a:t>
            </a:r>
          </a:p>
          <a:p>
            <a:r>
              <a:rPr lang="en-GB" dirty="0" smtClean="0"/>
              <a:t>Observations should be consistent (reliable) so observers should produce the same record and a general rule is if there is 80% or above agreement that the data has </a:t>
            </a:r>
            <a:r>
              <a:rPr lang="en-GB" b="1" dirty="0" smtClean="0">
                <a:solidFill>
                  <a:srgbClr val="FF0000"/>
                </a:solidFill>
              </a:rPr>
              <a:t>high inter-observer reliability.</a:t>
            </a:r>
          </a:p>
          <a:p>
            <a:r>
              <a:rPr lang="en-GB" dirty="0" smtClean="0"/>
              <a:t>Sometimes inter-observer reliability is expressed as a correlation co-efficient, so here we are looking for a over +.80 for </a:t>
            </a:r>
            <a:r>
              <a:rPr lang="en-GB" b="1" dirty="0" smtClean="0">
                <a:solidFill>
                  <a:srgbClr val="FF0000"/>
                </a:solidFill>
              </a:rPr>
              <a:t>high inter-observer reliability.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Inter-observer reliability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208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159</TotalTime>
  <Words>1113</Words>
  <Application>Microsoft Office PowerPoint</Application>
  <PresentationFormat>On-screen Show (4:3)</PresentationFormat>
  <Paragraphs>77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Grid</vt:lpstr>
      <vt:lpstr>Attachment</vt:lpstr>
      <vt:lpstr>Psychopathology - recap</vt:lpstr>
      <vt:lpstr>Mini Whiteboards</vt:lpstr>
      <vt:lpstr>Now on the big boards. </vt:lpstr>
      <vt:lpstr>Is this baby attached? Use the definition to answer the question. </vt:lpstr>
      <vt:lpstr>PowerPoint Presentation</vt:lpstr>
      <vt:lpstr>Research methods</vt:lpstr>
      <vt:lpstr>Reciprocity and interactional synchrony</vt:lpstr>
      <vt:lpstr>Inter-observer reliability</vt:lpstr>
      <vt:lpstr>Research methods-controlled observation </vt:lpstr>
      <vt:lpstr>PowerPoint Presentation</vt:lpstr>
      <vt:lpstr>ACTIVITY</vt:lpstr>
      <vt:lpstr>ACTIVITY</vt:lpstr>
      <vt:lpstr>Homework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Attachment</dc:title>
  <dc:creator>USER</dc:creator>
  <cp:lastModifiedBy>n.lesaux</cp:lastModifiedBy>
  <cp:revision>8</cp:revision>
  <dcterms:created xsi:type="dcterms:W3CDTF">2017-01-03T12:53:23Z</dcterms:created>
  <dcterms:modified xsi:type="dcterms:W3CDTF">2017-01-05T16:33:01Z</dcterms:modified>
</cp:coreProperties>
</file>