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68" r:id="rId5"/>
    <p:sldId id="257" r:id="rId6"/>
    <p:sldId id="258" r:id="rId7"/>
    <p:sldId id="272" r:id="rId8"/>
    <p:sldId id="260" r:id="rId9"/>
    <p:sldId id="262" r:id="rId10"/>
    <p:sldId id="263" r:id="rId11"/>
    <p:sldId id="273" r:id="rId12"/>
    <p:sldId id="274" r:id="rId13"/>
    <p:sldId id="275" r:id="rId14"/>
    <p:sldId id="276" r:id="rId15"/>
    <p:sldId id="264" r:id="rId16"/>
    <p:sldId id="265" r:id="rId17"/>
    <p:sldId id="266" r:id="rId18"/>
    <p:sldId id="267" r:id="rId19"/>
    <p:sldId id="277" r:id="rId20"/>
    <p:sldId id="278" r:id="rId21"/>
    <p:sldId id="271"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Graph</a:t>
            </a:r>
            <a:r>
              <a:rPr lang="en-US" baseline="0" dirty="0" smtClean="0"/>
              <a:t> to show the relationship between length of longest relationship and attachment scores on a questionnaire. </a:t>
            </a:r>
            <a:endParaRPr lang="en-US" dirty="0"/>
          </a:p>
        </c:rich>
      </c:tx>
      <c:layout/>
      <c:overlay val="0"/>
    </c:title>
    <c:autoTitleDeleted val="0"/>
    <c:plotArea>
      <c:layout/>
      <c:scatterChart>
        <c:scatterStyle val="lineMarker"/>
        <c:varyColors val="0"/>
        <c:ser>
          <c:idx val="0"/>
          <c:order val="0"/>
          <c:tx>
            <c:strRef>
              <c:f>Sheet1!$B$1</c:f>
              <c:strCache>
                <c:ptCount val="1"/>
                <c:pt idx="0">
                  <c:v>Column1</c:v>
                </c:pt>
              </c:strCache>
            </c:strRef>
          </c:tx>
          <c:spPr>
            <a:ln w="28575">
              <a:noFill/>
            </a:ln>
          </c:spPr>
          <c:xVal>
            <c:numRef>
              <c:f>Sheet1!$A$2:$A$7</c:f>
              <c:numCache>
                <c:formatCode>General</c:formatCode>
                <c:ptCount val="6"/>
                <c:pt idx="0">
                  <c:v>72</c:v>
                </c:pt>
                <c:pt idx="1">
                  <c:v>2</c:v>
                </c:pt>
                <c:pt idx="2">
                  <c:v>40</c:v>
                </c:pt>
                <c:pt idx="3">
                  <c:v>20</c:v>
                </c:pt>
                <c:pt idx="4">
                  <c:v>60</c:v>
                </c:pt>
                <c:pt idx="5">
                  <c:v>30</c:v>
                </c:pt>
              </c:numCache>
            </c:numRef>
          </c:xVal>
          <c:yVal>
            <c:numRef>
              <c:f>Sheet1!$B$2:$B$7</c:f>
              <c:numCache>
                <c:formatCode>General</c:formatCode>
                <c:ptCount val="6"/>
                <c:pt idx="0">
                  <c:v>100</c:v>
                </c:pt>
                <c:pt idx="1">
                  <c:v>10</c:v>
                </c:pt>
                <c:pt idx="2">
                  <c:v>60</c:v>
                </c:pt>
                <c:pt idx="3">
                  <c:v>28</c:v>
                </c:pt>
                <c:pt idx="4">
                  <c:v>80</c:v>
                </c:pt>
                <c:pt idx="5">
                  <c:v>40</c:v>
                </c:pt>
              </c:numCache>
            </c:numRef>
          </c:yVal>
          <c:smooth val="0"/>
        </c:ser>
        <c:dLbls>
          <c:showLegendKey val="0"/>
          <c:showVal val="0"/>
          <c:showCatName val="0"/>
          <c:showSerName val="0"/>
          <c:showPercent val="0"/>
          <c:showBubbleSize val="0"/>
        </c:dLbls>
        <c:axId val="76468608"/>
        <c:axId val="76470528"/>
      </c:scatterChart>
      <c:valAx>
        <c:axId val="76468608"/>
        <c:scaling>
          <c:orientation val="minMax"/>
        </c:scaling>
        <c:delete val="0"/>
        <c:axPos val="b"/>
        <c:title>
          <c:tx>
            <c:rich>
              <a:bodyPr/>
              <a:lstStyle/>
              <a:p>
                <a:pPr>
                  <a:defRPr/>
                </a:pPr>
                <a:r>
                  <a:rPr lang="en-GB" dirty="0" smtClean="0"/>
                  <a:t>Length of longest</a:t>
                </a:r>
                <a:r>
                  <a:rPr lang="en-GB" baseline="0" dirty="0" smtClean="0"/>
                  <a:t> relationship in months</a:t>
                </a:r>
                <a:endParaRPr lang="en-GB" dirty="0"/>
              </a:p>
            </c:rich>
          </c:tx>
          <c:layout/>
          <c:overlay val="0"/>
        </c:title>
        <c:numFmt formatCode="General" sourceLinked="1"/>
        <c:majorTickMark val="out"/>
        <c:minorTickMark val="none"/>
        <c:tickLblPos val="nextTo"/>
        <c:crossAx val="76470528"/>
        <c:crosses val="autoZero"/>
        <c:crossBetween val="midCat"/>
      </c:valAx>
      <c:valAx>
        <c:axId val="76470528"/>
        <c:scaling>
          <c:orientation val="minMax"/>
        </c:scaling>
        <c:delete val="0"/>
        <c:axPos val="l"/>
        <c:majorGridlines/>
        <c:title>
          <c:tx>
            <c:rich>
              <a:bodyPr rot="0" vert="horz"/>
              <a:lstStyle/>
              <a:p>
                <a:pPr>
                  <a:defRPr/>
                </a:pPr>
                <a:r>
                  <a:rPr lang="en-GB" dirty="0" smtClean="0"/>
                  <a:t>Score</a:t>
                </a:r>
                <a:r>
                  <a:rPr lang="en-GB" baseline="0" dirty="0" smtClean="0"/>
                  <a:t> on attachment questionnaire (secure scores highest)</a:t>
                </a:r>
                <a:endParaRPr lang="en-GB" dirty="0"/>
              </a:p>
            </c:rich>
          </c:tx>
          <c:layout/>
          <c:overlay val="0"/>
        </c:title>
        <c:numFmt formatCode="General" sourceLinked="1"/>
        <c:majorTickMark val="out"/>
        <c:minorTickMark val="none"/>
        <c:tickLblPos val="nextTo"/>
        <c:crossAx val="76468608"/>
        <c:crosses val="autoZero"/>
        <c:crossBetween val="midCat"/>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EE5A64-0B95-41B5-BBCD-35E220EE1E55}"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GB"/>
        </a:p>
      </dgm:t>
    </dgm:pt>
    <dgm:pt modelId="{DAC4B349-254A-40AC-B76D-698A488968A7}">
      <dgm:prSet phldrT="[Text]"/>
      <dgm:spPr/>
      <dgm:t>
        <a:bodyPr/>
        <a:lstStyle/>
        <a:p>
          <a:r>
            <a:rPr lang="en-GB" dirty="0" smtClean="0"/>
            <a:t>Research Method</a:t>
          </a:r>
          <a:endParaRPr lang="en-GB" dirty="0"/>
        </a:p>
      </dgm:t>
    </dgm:pt>
    <dgm:pt modelId="{886B35C6-AFB9-40B8-B79B-9EDE29B2F2D5}" type="parTrans" cxnId="{C0F52809-6CE9-4B3B-B8D0-7344C0D28218}">
      <dgm:prSet/>
      <dgm:spPr/>
      <dgm:t>
        <a:bodyPr/>
        <a:lstStyle/>
        <a:p>
          <a:endParaRPr lang="en-GB"/>
        </a:p>
      </dgm:t>
    </dgm:pt>
    <dgm:pt modelId="{6A286ADC-0CC1-46BA-8B9C-5F2A019E6056}" type="sibTrans" cxnId="{C0F52809-6CE9-4B3B-B8D0-7344C0D28218}">
      <dgm:prSet/>
      <dgm:spPr/>
      <dgm:t>
        <a:bodyPr/>
        <a:lstStyle/>
        <a:p>
          <a:r>
            <a:rPr lang="en-GB" dirty="0" smtClean="0"/>
            <a:t>Low correlations</a:t>
          </a:r>
          <a:endParaRPr lang="en-GB" dirty="0"/>
        </a:p>
      </dgm:t>
    </dgm:pt>
    <dgm:pt modelId="{E474413A-9AA1-4950-AA13-ED525815C75B}">
      <dgm:prSet phldrT="[Text]" custT="1"/>
      <dgm:spPr/>
      <dgm:t>
        <a:bodyPr/>
        <a:lstStyle/>
        <a:p>
          <a:r>
            <a:rPr lang="en-GB" sz="1100" dirty="0" smtClean="0"/>
            <a:t>Contradictory Findings</a:t>
          </a:r>
          <a:endParaRPr lang="en-GB" sz="1100" dirty="0"/>
        </a:p>
      </dgm:t>
    </dgm:pt>
    <dgm:pt modelId="{2056B9DE-8752-48DC-A48E-3FA3D17EE63F}" type="parTrans" cxnId="{75E39180-13A4-4BC3-8FF3-81C0F1E62EB2}">
      <dgm:prSet/>
      <dgm:spPr/>
      <dgm:t>
        <a:bodyPr/>
        <a:lstStyle/>
        <a:p>
          <a:endParaRPr lang="en-GB"/>
        </a:p>
      </dgm:t>
    </dgm:pt>
    <dgm:pt modelId="{7D7A971A-ABA5-495A-9AAE-835B08B8F674}" type="sibTrans" cxnId="{75E39180-13A4-4BC3-8FF3-81C0F1E62EB2}">
      <dgm:prSet/>
      <dgm:spPr/>
      <dgm:t>
        <a:bodyPr/>
        <a:lstStyle/>
        <a:p>
          <a:r>
            <a:rPr lang="en-GB" dirty="0" smtClean="0"/>
            <a:t>Social Desirability</a:t>
          </a:r>
          <a:endParaRPr lang="en-GB" dirty="0"/>
        </a:p>
      </dgm:t>
    </dgm:pt>
    <dgm:pt modelId="{DDE81A44-24ED-494F-B7D8-A4C850F4AB5A}">
      <dgm:prSet phldrT="[Text]" custT="1"/>
      <dgm:spPr/>
      <dgm:t>
        <a:bodyPr/>
        <a:lstStyle/>
        <a:p>
          <a:r>
            <a:rPr lang="en-GB" sz="1600" dirty="0" smtClean="0"/>
            <a:t>Retrospective Data</a:t>
          </a:r>
          <a:endParaRPr lang="en-GB" sz="1600" dirty="0"/>
        </a:p>
      </dgm:t>
    </dgm:pt>
    <dgm:pt modelId="{BCAA585D-5004-4EDE-8E6E-911BD3C0EC72}" type="parTrans" cxnId="{3D5BE698-1B99-4F62-963D-4AE9BFC87C68}">
      <dgm:prSet/>
      <dgm:spPr/>
      <dgm:t>
        <a:bodyPr/>
        <a:lstStyle/>
        <a:p>
          <a:endParaRPr lang="en-GB"/>
        </a:p>
      </dgm:t>
    </dgm:pt>
    <dgm:pt modelId="{44D3A00F-B39F-4574-AD3B-834BCB0FCB92}" type="sibTrans" cxnId="{3D5BE698-1B99-4F62-963D-4AE9BFC87C68}">
      <dgm:prSet/>
      <dgm:spPr/>
      <dgm:t>
        <a:bodyPr/>
        <a:lstStyle/>
        <a:p>
          <a:r>
            <a:rPr lang="en-GB" dirty="0" smtClean="0"/>
            <a:t>Causation</a:t>
          </a:r>
          <a:endParaRPr lang="en-GB" dirty="0"/>
        </a:p>
      </dgm:t>
    </dgm:pt>
    <dgm:pt modelId="{A8F7A7B0-0B8E-493A-8B4F-E64401104A67}">
      <dgm:prSet phldrT="[Text]"/>
      <dgm:spPr/>
      <dgm:t>
        <a:bodyPr/>
        <a:lstStyle/>
        <a:p>
          <a:r>
            <a:rPr lang="en-GB" dirty="0" smtClean="0"/>
            <a:t>Issues</a:t>
          </a:r>
          <a:endParaRPr lang="en-GB" dirty="0"/>
        </a:p>
      </dgm:t>
    </dgm:pt>
    <dgm:pt modelId="{4C2B0D13-3564-45D2-859C-FB0571C7AE88}" type="parTrans" cxnId="{73F75304-1BB4-46A7-8A05-AD0F6A6A5CD5}">
      <dgm:prSet/>
      <dgm:spPr/>
      <dgm:t>
        <a:bodyPr/>
        <a:lstStyle/>
        <a:p>
          <a:endParaRPr lang="en-GB"/>
        </a:p>
      </dgm:t>
    </dgm:pt>
    <dgm:pt modelId="{3E9D362B-F6F1-4F93-89CF-4866C50E9A08}" type="sibTrans" cxnId="{73F75304-1BB4-46A7-8A05-AD0F6A6A5CD5}">
      <dgm:prSet/>
      <dgm:spPr/>
      <dgm:t>
        <a:bodyPr/>
        <a:lstStyle/>
        <a:p>
          <a:endParaRPr lang="en-GB"/>
        </a:p>
      </dgm:t>
    </dgm:pt>
    <dgm:pt modelId="{0C0E0544-66CC-4854-AB00-E7D38111CBCE}" type="pres">
      <dgm:prSet presAssocID="{E1EE5A64-0B95-41B5-BBCD-35E220EE1E55}" presName="Name0" presStyleCnt="0">
        <dgm:presLayoutVars>
          <dgm:chMax/>
          <dgm:chPref/>
          <dgm:dir/>
          <dgm:animLvl val="lvl"/>
        </dgm:presLayoutVars>
      </dgm:prSet>
      <dgm:spPr/>
    </dgm:pt>
    <dgm:pt modelId="{D5F781F4-7125-4A5D-8347-64E276BD3F95}" type="pres">
      <dgm:prSet presAssocID="{DAC4B349-254A-40AC-B76D-698A488968A7}" presName="composite" presStyleCnt="0"/>
      <dgm:spPr/>
    </dgm:pt>
    <dgm:pt modelId="{AE262990-3AA3-4402-A072-A5CF4C43F829}" type="pres">
      <dgm:prSet presAssocID="{DAC4B349-254A-40AC-B76D-698A488968A7}" presName="Parent1" presStyleLbl="node1" presStyleIdx="0" presStyleCnt="6">
        <dgm:presLayoutVars>
          <dgm:chMax val="1"/>
          <dgm:chPref val="1"/>
          <dgm:bulletEnabled val="1"/>
        </dgm:presLayoutVars>
      </dgm:prSet>
      <dgm:spPr/>
      <dgm:t>
        <a:bodyPr/>
        <a:lstStyle/>
        <a:p>
          <a:endParaRPr lang="en-GB"/>
        </a:p>
      </dgm:t>
    </dgm:pt>
    <dgm:pt modelId="{D3AB8EB4-2784-480F-BA65-0A29878E7945}" type="pres">
      <dgm:prSet presAssocID="{DAC4B349-254A-40AC-B76D-698A488968A7}" presName="Childtext1" presStyleLbl="revTx" presStyleIdx="0" presStyleCnt="3">
        <dgm:presLayoutVars>
          <dgm:chMax val="0"/>
          <dgm:chPref val="0"/>
          <dgm:bulletEnabled val="1"/>
        </dgm:presLayoutVars>
      </dgm:prSet>
      <dgm:spPr/>
      <dgm:t>
        <a:bodyPr/>
        <a:lstStyle/>
        <a:p>
          <a:endParaRPr lang="en-GB"/>
        </a:p>
      </dgm:t>
    </dgm:pt>
    <dgm:pt modelId="{C7EC8A9B-8A61-4008-AD3A-177CA99E48C7}" type="pres">
      <dgm:prSet presAssocID="{DAC4B349-254A-40AC-B76D-698A488968A7}" presName="BalanceSpacing" presStyleCnt="0"/>
      <dgm:spPr/>
    </dgm:pt>
    <dgm:pt modelId="{B6244F58-1EB8-480E-864E-76381F927D3A}" type="pres">
      <dgm:prSet presAssocID="{DAC4B349-254A-40AC-B76D-698A488968A7}" presName="BalanceSpacing1" presStyleCnt="0"/>
      <dgm:spPr/>
    </dgm:pt>
    <dgm:pt modelId="{EFE7665F-67D1-4467-99C0-B4C9655CA565}" type="pres">
      <dgm:prSet presAssocID="{6A286ADC-0CC1-46BA-8B9C-5F2A019E6056}" presName="Accent1Text" presStyleLbl="node1" presStyleIdx="1" presStyleCnt="6"/>
      <dgm:spPr/>
    </dgm:pt>
    <dgm:pt modelId="{F7044E98-62B2-465F-82E0-8F2AEADF7BBC}" type="pres">
      <dgm:prSet presAssocID="{6A286ADC-0CC1-46BA-8B9C-5F2A019E6056}" presName="spaceBetweenRectangles" presStyleCnt="0"/>
      <dgm:spPr/>
    </dgm:pt>
    <dgm:pt modelId="{23C25111-E2F3-46C6-84C8-C0E901E77555}" type="pres">
      <dgm:prSet presAssocID="{E474413A-9AA1-4950-AA13-ED525815C75B}" presName="composite" presStyleCnt="0"/>
      <dgm:spPr/>
    </dgm:pt>
    <dgm:pt modelId="{CC844F9A-E5F6-41CC-8D37-6A3B5863507F}" type="pres">
      <dgm:prSet presAssocID="{E474413A-9AA1-4950-AA13-ED525815C75B}" presName="Parent1" presStyleLbl="node1" presStyleIdx="2" presStyleCnt="6" custLinFactX="-9986" custLinFactNeighborX="-100000" custLinFactNeighborY="1154">
        <dgm:presLayoutVars>
          <dgm:chMax val="1"/>
          <dgm:chPref val="1"/>
          <dgm:bulletEnabled val="1"/>
        </dgm:presLayoutVars>
      </dgm:prSet>
      <dgm:spPr/>
      <dgm:t>
        <a:bodyPr/>
        <a:lstStyle/>
        <a:p>
          <a:endParaRPr lang="en-GB"/>
        </a:p>
      </dgm:t>
    </dgm:pt>
    <dgm:pt modelId="{7EEDB71A-E449-498F-970F-9574E9712FB5}" type="pres">
      <dgm:prSet presAssocID="{E474413A-9AA1-4950-AA13-ED525815C75B}" presName="Childtext1" presStyleLbl="revTx" presStyleIdx="1" presStyleCnt="3">
        <dgm:presLayoutVars>
          <dgm:chMax val="0"/>
          <dgm:chPref val="0"/>
          <dgm:bulletEnabled val="1"/>
        </dgm:presLayoutVars>
      </dgm:prSet>
      <dgm:spPr/>
      <dgm:t>
        <a:bodyPr/>
        <a:lstStyle/>
        <a:p>
          <a:endParaRPr lang="en-GB"/>
        </a:p>
      </dgm:t>
    </dgm:pt>
    <dgm:pt modelId="{624543D8-4A09-40D7-941A-817843395459}" type="pres">
      <dgm:prSet presAssocID="{E474413A-9AA1-4950-AA13-ED525815C75B}" presName="BalanceSpacing" presStyleCnt="0"/>
      <dgm:spPr/>
    </dgm:pt>
    <dgm:pt modelId="{A04EA3A2-7C34-462E-AE66-599287118988}" type="pres">
      <dgm:prSet presAssocID="{E474413A-9AA1-4950-AA13-ED525815C75B}" presName="BalanceSpacing1" presStyleCnt="0"/>
      <dgm:spPr/>
    </dgm:pt>
    <dgm:pt modelId="{33A5007A-82A1-4A66-A579-DB2825F58173}" type="pres">
      <dgm:prSet presAssocID="{7D7A971A-ABA5-495A-9AAE-835B08B8F674}" presName="Accent1Text" presStyleLbl="node1" presStyleIdx="3" presStyleCnt="6"/>
      <dgm:spPr/>
    </dgm:pt>
    <dgm:pt modelId="{AA36F0DC-6E82-4FC9-80F5-61E1C5453FD2}" type="pres">
      <dgm:prSet presAssocID="{7D7A971A-ABA5-495A-9AAE-835B08B8F674}" presName="spaceBetweenRectangles" presStyleCnt="0"/>
      <dgm:spPr/>
    </dgm:pt>
    <dgm:pt modelId="{425DA33D-3018-488B-8B18-711365854F0D}" type="pres">
      <dgm:prSet presAssocID="{DDE81A44-24ED-494F-B7D8-A4C850F4AB5A}" presName="composite" presStyleCnt="0"/>
      <dgm:spPr/>
    </dgm:pt>
    <dgm:pt modelId="{64F054E2-42E5-498F-BF1F-216E091B935E}" type="pres">
      <dgm:prSet presAssocID="{DDE81A44-24ED-494F-B7D8-A4C850F4AB5A}" presName="Parent1" presStyleLbl="node1" presStyleIdx="4" presStyleCnt="6">
        <dgm:presLayoutVars>
          <dgm:chMax val="1"/>
          <dgm:chPref val="1"/>
          <dgm:bulletEnabled val="1"/>
        </dgm:presLayoutVars>
      </dgm:prSet>
      <dgm:spPr/>
      <dgm:t>
        <a:bodyPr/>
        <a:lstStyle/>
        <a:p>
          <a:endParaRPr lang="en-GB"/>
        </a:p>
      </dgm:t>
    </dgm:pt>
    <dgm:pt modelId="{326ED8C0-1B31-4E2A-B7CD-0363AE4F0AC8}" type="pres">
      <dgm:prSet presAssocID="{DDE81A44-24ED-494F-B7D8-A4C850F4AB5A}" presName="Childtext1" presStyleLbl="revTx" presStyleIdx="2" presStyleCnt="3" custScaleX="31470" custLinFactX="-32716" custLinFactY="-48978" custLinFactNeighborX="-100000" custLinFactNeighborY="-100000">
        <dgm:presLayoutVars>
          <dgm:chMax val="0"/>
          <dgm:chPref val="0"/>
          <dgm:bulletEnabled val="1"/>
        </dgm:presLayoutVars>
      </dgm:prSet>
      <dgm:spPr/>
    </dgm:pt>
    <dgm:pt modelId="{474D229B-F492-4E16-B14D-87F2DB38F8FE}" type="pres">
      <dgm:prSet presAssocID="{DDE81A44-24ED-494F-B7D8-A4C850F4AB5A}" presName="BalanceSpacing" presStyleCnt="0"/>
      <dgm:spPr/>
    </dgm:pt>
    <dgm:pt modelId="{F8764301-96AB-444F-949D-B4001B558C83}" type="pres">
      <dgm:prSet presAssocID="{DDE81A44-24ED-494F-B7D8-A4C850F4AB5A}" presName="BalanceSpacing1" presStyleCnt="0"/>
      <dgm:spPr/>
    </dgm:pt>
    <dgm:pt modelId="{5AE76CFE-7900-4D44-89A6-E121C3D34386}" type="pres">
      <dgm:prSet presAssocID="{44D3A00F-B39F-4574-AD3B-834BCB0FCB92}" presName="Accent1Text" presStyleLbl="node1" presStyleIdx="5" presStyleCnt="6"/>
      <dgm:spPr/>
      <dgm:t>
        <a:bodyPr/>
        <a:lstStyle/>
        <a:p>
          <a:endParaRPr lang="en-GB"/>
        </a:p>
      </dgm:t>
    </dgm:pt>
  </dgm:ptLst>
  <dgm:cxnLst>
    <dgm:cxn modelId="{43EB11E9-095C-4D6A-8CC6-C8898300B2D6}" type="presOf" srcId="{7D7A971A-ABA5-495A-9AAE-835B08B8F674}" destId="{33A5007A-82A1-4A66-A579-DB2825F58173}" srcOrd="0" destOrd="0" presId="urn:microsoft.com/office/officeart/2008/layout/AlternatingHexagons"/>
    <dgm:cxn modelId="{AAFFEA54-C9BA-4430-83AF-5BE3DAA483C7}" type="presOf" srcId="{44D3A00F-B39F-4574-AD3B-834BCB0FCB92}" destId="{5AE76CFE-7900-4D44-89A6-E121C3D34386}" srcOrd="0" destOrd="0" presId="urn:microsoft.com/office/officeart/2008/layout/AlternatingHexagons"/>
    <dgm:cxn modelId="{C0F52809-6CE9-4B3B-B8D0-7344C0D28218}" srcId="{E1EE5A64-0B95-41B5-BBCD-35E220EE1E55}" destId="{DAC4B349-254A-40AC-B76D-698A488968A7}" srcOrd="0" destOrd="0" parTransId="{886B35C6-AFB9-40B8-B79B-9EDE29B2F2D5}" sibTransId="{6A286ADC-0CC1-46BA-8B9C-5F2A019E6056}"/>
    <dgm:cxn modelId="{7770DE16-0CB8-4E23-B0EE-5E3B942B02D9}" type="presOf" srcId="{DAC4B349-254A-40AC-B76D-698A488968A7}" destId="{AE262990-3AA3-4402-A072-A5CF4C43F829}" srcOrd="0" destOrd="0" presId="urn:microsoft.com/office/officeart/2008/layout/AlternatingHexagons"/>
    <dgm:cxn modelId="{AE95249D-BE54-4A9C-BA09-A05DA860B8E5}" type="presOf" srcId="{E474413A-9AA1-4950-AA13-ED525815C75B}" destId="{CC844F9A-E5F6-41CC-8D37-6A3B5863507F}" srcOrd="0" destOrd="0" presId="urn:microsoft.com/office/officeart/2008/layout/AlternatingHexagons"/>
    <dgm:cxn modelId="{88ACD9A7-135F-4AE0-8700-A02C27C447FB}" type="presOf" srcId="{E1EE5A64-0B95-41B5-BBCD-35E220EE1E55}" destId="{0C0E0544-66CC-4854-AB00-E7D38111CBCE}" srcOrd="0" destOrd="0" presId="urn:microsoft.com/office/officeart/2008/layout/AlternatingHexagons"/>
    <dgm:cxn modelId="{75E39180-13A4-4BC3-8FF3-81C0F1E62EB2}" srcId="{E1EE5A64-0B95-41B5-BBCD-35E220EE1E55}" destId="{E474413A-9AA1-4950-AA13-ED525815C75B}" srcOrd="1" destOrd="0" parTransId="{2056B9DE-8752-48DC-A48E-3FA3D17EE63F}" sibTransId="{7D7A971A-ABA5-495A-9AAE-835B08B8F674}"/>
    <dgm:cxn modelId="{EA4B7343-154D-47B1-9237-68EFC29A612C}" type="presOf" srcId="{DDE81A44-24ED-494F-B7D8-A4C850F4AB5A}" destId="{64F054E2-42E5-498F-BF1F-216E091B935E}" srcOrd="0" destOrd="0" presId="urn:microsoft.com/office/officeart/2008/layout/AlternatingHexagons"/>
    <dgm:cxn modelId="{6DCC557E-D7C3-493A-BBAF-F8E8647F93A7}" type="presOf" srcId="{A8F7A7B0-0B8E-493A-8B4F-E64401104A67}" destId="{326ED8C0-1B31-4E2A-B7CD-0363AE4F0AC8}" srcOrd="0" destOrd="0" presId="urn:microsoft.com/office/officeart/2008/layout/AlternatingHexagons"/>
    <dgm:cxn modelId="{C9CDF718-6E96-47EA-ABED-EBEABB3D3A96}" type="presOf" srcId="{6A286ADC-0CC1-46BA-8B9C-5F2A019E6056}" destId="{EFE7665F-67D1-4467-99C0-B4C9655CA565}" srcOrd="0" destOrd="0" presId="urn:microsoft.com/office/officeart/2008/layout/AlternatingHexagons"/>
    <dgm:cxn modelId="{73F75304-1BB4-46A7-8A05-AD0F6A6A5CD5}" srcId="{DDE81A44-24ED-494F-B7D8-A4C850F4AB5A}" destId="{A8F7A7B0-0B8E-493A-8B4F-E64401104A67}" srcOrd="0" destOrd="0" parTransId="{4C2B0D13-3564-45D2-859C-FB0571C7AE88}" sibTransId="{3E9D362B-F6F1-4F93-89CF-4866C50E9A08}"/>
    <dgm:cxn modelId="{3D5BE698-1B99-4F62-963D-4AE9BFC87C68}" srcId="{E1EE5A64-0B95-41B5-BBCD-35E220EE1E55}" destId="{DDE81A44-24ED-494F-B7D8-A4C850F4AB5A}" srcOrd="2" destOrd="0" parTransId="{BCAA585D-5004-4EDE-8E6E-911BD3C0EC72}" sibTransId="{44D3A00F-B39F-4574-AD3B-834BCB0FCB92}"/>
    <dgm:cxn modelId="{C375D00A-4179-4C0A-BFFE-8301E58F5E96}" type="presParOf" srcId="{0C0E0544-66CC-4854-AB00-E7D38111CBCE}" destId="{D5F781F4-7125-4A5D-8347-64E276BD3F95}" srcOrd="0" destOrd="0" presId="urn:microsoft.com/office/officeart/2008/layout/AlternatingHexagons"/>
    <dgm:cxn modelId="{B6B0AB02-22F2-4DDD-A22E-BF0941CF302F}" type="presParOf" srcId="{D5F781F4-7125-4A5D-8347-64E276BD3F95}" destId="{AE262990-3AA3-4402-A072-A5CF4C43F829}" srcOrd="0" destOrd="0" presId="urn:microsoft.com/office/officeart/2008/layout/AlternatingHexagons"/>
    <dgm:cxn modelId="{83475964-B661-4F36-8ECB-D6ABAE63F4A5}" type="presParOf" srcId="{D5F781F4-7125-4A5D-8347-64E276BD3F95}" destId="{D3AB8EB4-2784-480F-BA65-0A29878E7945}" srcOrd="1" destOrd="0" presId="urn:microsoft.com/office/officeart/2008/layout/AlternatingHexagons"/>
    <dgm:cxn modelId="{DF6AC066-FBE4-4CB0-8E34-2715666EADD2}" type="presParOf" srcId="{D5F781F4-7125-4A5D-8347-64E276BD3F95}" destId="{C7EC8A9B-8A61-4008-AD3A-177CA99E48C7}" srcOrd="2" destOrd="0" presId="urn:microsoft.com/office/officeart/2008/layout/AlternatingHexagons"/>
    <dgm:cxn modelId="{E0F50484-394C-4E13-A3FF-E81A81A3455D}" type="presParOf" srcId="{D5F781F4-7125-4A5D-8347-64E276BD3F95}" destId="{B6244F58-1EB8-480E-864E-76381F927D3A}" srcOrd="3" destOrd="0" presId="urn:microsoft.com/office/officeart/2008/layout/AlternatingHexagons"/>
    <dgm:cxn modelId="{AC49A0E3-C29D-4ABE-9BD8-15711032910D}" type="presParOf" srcId="{D5F781F4-7125-4A5D-8347-64E276BD3F95}" destId="{EFE7665F-67D1-4467-99C0-B4C9655CA565}" srcOrd="4" destOrd="0" presId="urn:microsoft.com/office/officeart/2008/layout/AlternatingHexagons"/>
    <dgm:cxn modelId="{239251CC-1240-471A-A08B-1FBF84A28302}" type="presParOf" srcId="{0C0E0544-66CC-4854-AB00-E7D38111CBCE}" destId="{F7044E98-62B2-465F-82E0-8F2AEADF7BBC}" srcOrd="1" destOrd="0" presId="urn:microsoft.com/office/officeart/2008/layout/AlternatingHexagons"/>
    <dgm:cxn modelId="{361961B9-181C-498C-8CB4-5879CD5F6F8A}" type="presParOf" srcId="{0C0E0544-66CC-4854-AB00-E7D38111CBCE}" destId="{23C25111-E2F3-46C6-84C8-C0E901E77555}" srcOrd="2" destOrd="0" presId="urn:microsoft.com/office/officeart/2008/layout/AlternatingHexagons"/>
    <dgm:cxn modelId="{823861EF-1636-4AB3-B3F5-5E300383366A}" type="presParOf" srcId="{23C25111-E2F3-46C6-84C8-C0E901E77555}" destId="{CC844F9A-E5F6-41CC-8D37-6A3B5863507F}" srcOrd="0" destOrd="0" presId="urn:microsoft.com/office/officeart/2008/layout/AlternatingHexagons"/>
    <dgm:cxn modelId="{9E7E88BB-EDD3-4940-B721-00E0F072AE26}" type="presParOf" srcId="{23C25111-E2F3-46C6-84C8-C0E901E77555}" destId="{7EEDB71A-E449-498F-970F-9574E9712FB5}" srcOrd="1" destOrd="0" presId="urn:microsoft.com/office/officeart/2008/layout/AlternatingHexagons"/>
    <dgm:cxn modelId="{52228ECB-993E-41A2-B61C-1008D1421741}" type="presParOf" srcId="{23C25111-E2F3-46C6-84C8-C0E901E77555}" destId="{624543D8-4A09-40D7-941A-817843395459}" srcOrd="2" destOrd="0" presId="urn:microsoft.com/office/officeart/2008/layout/AlternatingHexagons"/>
    <dgm:cxn modelId="{7B193CB1-6114-46E1-B1D2-C7F8C6C15A9B}" type="presParOf" srcId="{23C25111-E2F3-46C6-84C8-C0E901E77555}" destId="{A04EA3A2-7C34-462E-AE66-599287118988}" srcOrd="3" destOrd="0" presId="urn:microsoft.com/office/officeart/2008/layout/AlternatingHexagons"/>
    <dgm:cxn modelId="{1D8C821E-B492-424F-BD4C-3314CA683FA3}" type="presParOf" srcId="{23C25111-E2F3-46C6-84C8-C0E901E77555}" destId="{33A5007A-82A1-4A66-A579-DB2825F58173}" srcOrd="4" destOrd="0" presId="urn:microsoft.com/office/officeart/2008/layout/AlternatingHexagons"/>
    <dgm:cxn modelId="{4E124782-BF84-432F-AFD0-310A32E0DB31}" type="presParOf" srcId="{0C0E0544-66CC-4854-AB00-E7D38111CBCE}" destId="{AA36F0DC-6E82-4FC9-80F5-61E1C5453FD2}" srcOrd="3" destOrd="0" presId="urn:microsoft.com/office/officeart/2008/layout/AlternatingHexagons"/>
    <dgm:cxn modelId="{685C1172-0241-40EC-8BE1-BB58E02BD960}" type="presParOf" srcId="{0C0E0544-66CC-4854-AB00-E7D38111CBCE}" destId="{425DA33D-3018-488B-8B18-711365854F0D}" srcOrd="4" destOrd="0" presId="urn:microsoft.com/office/officeart/2008/layout/AlternatingHexagons"/>
    <dgm:cxn modelId="{2CF9C17C-5026-40BC-9C4D-32C9A32CFA9A}" type="presParOf" srcId="{425DA33D-3018-488B-8B18-711365854F0D}" destId="{64F054E2-42E5-498F-BF1F-216E091B935E}" srcOrd="0" destOrd="0" presId="urn:microsoft.com/office/officeart/2008/layout/AlternatingHexagons"/>
    <dgm:cxn modelId="{6AFD7C0F-DA6A-46BF-98EC-8B3117F7D525}" type="presParOf" srcId="{425DA33D-3018-488B-8B18-711365854F0D}" destId="{326ED8C0-1B31-4E2A-B7CD-0363AE4F0AC8}" srcOrd="1" destOrd="0" presId="urn:microsoft.com/office/officeart/2008/layout/AlternatingHexagons"/>
    <dgm:cxn modelId="{D0B94196-5896-4DB7-86EB-FDF43C89D04D}" type="presParOf" srcId="{425DA33D-3018-488B-8B18-711365854F0D}" destId="{474D229B-F492-4E16-B14D-87F2DB38F8FE}" srcOrd="2" destOrd="0" presId="urn:microsoft.com/office/officeart/2008/layout/AlternatingHexagons"/>
    <dgm:cxn modelId="{C0259693-4CEF-434C-94F1-7BD7C6FFD5E1}" type="presParOf" srcId="{425DA33D-3018-488B-8B18-711365854F0D}" destId="{F8764301-96AB-444F-949D-B4001B558C83}" srcOrd="3" destOrd="0" presId="urn:microsoft.com/office/officeart/2008/layout/AlternatingHexagons"/>
    <dgm:cxn modelId="{5037156B-4597-41C5-BD4B-3CF7FE1FF057}" type="presParOf" srcId="{425DA33D-3018-488B-8B18-711365854F0D}" destId="{5AE76CFE-7900-4D44-89A6-E121C3D34386}"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262990-3AA3-4402-A072-A5CF4C43F829}">
      <dsp:nvSpPr>
        <dsp:cNvPr id="0" name=""/>
        <dsp:cNvSpPr/>
      </dsp:nvSpPr>
      <dsp:spPr>
        <a:xfrm rot="5400000">
          <a:off x="2630104" y="97992"/>
          <a:ext cx="1506471" cy="131063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Research Method</a:t>
          </a:r>
          <a:endParaRPr lang="en-GB" sz="1700" kern="1200" dirty="0"/>
        </a:p>
      </dsp:txBody>
      <dsp:txXfrm rot="-5400000">
        <a:off x="2932264" y="234830"/>
        <a:ext cx="902150" cy="1036955"/>
      </dsp:txXfrm>
    </dsp:sp>
    <dsp:sp modelId="{D3AB8EB4-2784-480F-BA65-0A29878E7945}">
      <dsp:nvSpPr>
        <dsp:cNvPr id="0" name=""/>
        <dsp:cNvSpPr/>
      </dsp:nvSpPr>
      <dsp:spPr>
        <a:xfrm>
          <a:off x="4078426" y="301365"/>
          <a:ext cx="1681222" cy="903882"/>
        </a:xfrm>
        <a:prstGeom prst="rect">
          <a:avLst/>
        </a:prstGeom>
        <a:noFill/>
        <a:ln>
          <a:noFill/>
        </a:ln>
        <a:effectLst/>
      </dsp:spPr>
      <dsp:style>
        <a:lnRef idx="0">
          <a:scrgbClr r="0" g="0" b="0"/>
        </a:lnRef>
        <a:fillRef idx="0">
          <a:scrgbClr r="0" g="0" b="0"/>
        </a:fillRef>
        <a:effectRef idx="0">
          <a:scrgbClr r="0" g="0" b="0"/>
        </a:effectRef>
        <a:fontRef idx="minor"/>
      </dsp:style>
    </dsp:sp>
    <dsp:sp modelId="{EFE7665F-67D1-4467-99C0-B4C9655CA565}">
      <dsp:nvSpPr>
        <dsp:cNvPr id="0" name=""/>
        <dsp:cNvSpPr/>
      </dsp:nvSpPr>
      <dsp:spPr>
        <a:xfrm rot="5400000">
          <a:off x="1214624" y="97992"/>
          <a:ext cx="1506471" cy="131063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GB" sz="1500" kern="1200" dirty="0" smtClean="0"/>
            <a:t>Low correlations</a:t>
          </a:r>
          <a:endParaRPr lang="en-GB" sz="1500" kern="1200" dirty="0"/>
        </a:p>
      </dsp:txBody>
      <dsp:txXfrm rot="-5400000">
        <a:off x="1516784" y="234830"/>
        <a:ext cx="902150" cy="1036955"/>
      </dsp:txXfrm>
    </dsp:sp>
    <dsp:sp modelId="{CC844F9A-E5F6-41CC-8D37-6A3B5863507F}">
      <dsp:nvSpPr>
        <dsp:cNvPr id="0" name=""/>
        <dsp:cNvSpPr/>
      </dsp:nvSpPr>
      <dsp:spPr>
        <a:xfrm rot="5400000">
          <a:off x="478143" y="1394069"/>
          <a:ext cx="1506471" cy="131063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dirty="0" smtClean="0"/>
            <a:t>Contradictory Findings</a:t>
          </a:r>
          <a:endParaRPr lang="en-GB" sz="1100" kern="1200" dirty="0"/>
        </a:p>
      </dsp:txBody>
      <dsp:txXfrm rot="-5400000">
        <a:off x="780303" y="1530907"/>
        <a:ext cx="902150" cy="1036955"/>
      </dsp:txXfrm>
    </dsp:sp>
    <dsp:sp modelId="{7EEDB71A-E449-498F-970F-9574E9712FB5}">
      <dsp:nvSpPr>
        <dsp:cNvPr id="0" name=""/>
        <dsp:cNvSpPr/>
      </dsp:nvSpPr>
      <dsp:spPr>
        <a:xfrm>
          <a:off x="336351" y="1580058"/>
          <a:ext cx="1626989" cy="903882"/>
        </a:xfrm>
        <a:prstGeom prst="rect">
          <a:avLst/>
        </a:prstGeom>
        <a:noFill/>
        <a:ln>
          <a:noFill/>
        </a:ln>
        <a:effectLst/>
      </dsp:spPr>
      <dsp:style>
        <a:lnRef idx="0">
          <a:scrgbClr r="0" g="0" b="0"/>
        </a:lnRef>
        <a:fillRef idx="0">
          <a:scrgbClr r="0" g="0" b="0"/>
        </a:fillRef>
        <a:effectRef idx="0">
          <a:scrgbClr r="0" g="0" b="0"/>
        </a:effectRef>
        <a:fontRef idx="minor"/>
      </dsp:style>
    </dsp:sp>
    <dsp:sp modelId="{33A5007A-82A1-4A66-A579-DB2825F58173}">
      <dsp:nvSpPr>
        <dsp:cNvPr id="0" name=""/>
        <dsp:cNvSpPr/>
      </dsp:nvSpPr>
      <dsp:spPr>
        <a:xfrm rot="5400000">
          <a:off x="3335133" y="1376684"/>
          <a:ext cx="1506471" cy="131063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en-GB" sz="1500" kern="1200" dirty="0" smtClean="0"/>
            <a:t>Social Desirability</a:t>
          </a:r>
          <a:endParaRPr lang="en-GB" sz="1500" kern="1200" dirty="0"/>
        </a:p>
      </dsp:txBody>
      <dsp:txXfrm rot="-5400000">
        <a:off x="3637293" y="1513522"/>
        <a:ext cx="902150" cy="1036955"/>
      </dsp:txXfrm>
    </dsp:sp>
    <dsp:sp modelId="{64F054E2-42E5-498F-BF1F-216E091B935E}">
      <dsp:nvSpPr>
        <dsp:cNvPr id="0" name=""/>
        <dsp:cNvSpPr/>
      </dsp:nvSpPr>
      <dsp:spPr>
        <a:xfrm rot="5400000">
          <a:off x="2630104" y="2655377"/>
          <a:ext cx="1506471" cy="131063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t>Retrospective Data</a:t>
          </a:r>
          <a:endParaRPr lang="en-GB" sz="1600" kern="1200" dirty="0"/>
        </a:p>
      </dsp:txBody>
      <dsp:txXfrm rot="-5400000">
        <a:off x="2932264" y="2792215"/>
        <a:ext cx="902150" cy="1036955"/>
      </dsp:txXfrm>
    </dsp:sp>
    <dsp:sp modelId="{326ED8C0-1B31-4E2A-B7CD-0363AE4F0AC8}">
      <dsp:nvSpPr>
        <dsp:cNvPr id="0" name=""/>
        <dsp:cNvSpPr/>
      </dsp:nvSpPr>
      <dsp:spPr>
        <a:xfrm>
          <a:off x="2423246" y="1512164"/>
          <a:ext cx="529080" cy="9038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GB" sz="1500" kern="1200" dirty="0" smtClean="0"/>
            <a:t>Issues</a:t>
          </a:r>
          <a:endParaRPr lang="en-GB" sz="1500" kern="1200" dirty="0"/>
        </a:p>
      </dsp:txBody>
      <dsp:txXfrm>
        <a:off x="2423246" y="1512164"/>
        <a:ext cx="529080" cy="903882"/>
      </dsp:txXfrm>
    </dsp:sp>
    <dsp:sp modelId="{5AE76CFE-7900-4D44-89A6-E121C3D34386}">
      <dsp:nvSpPr>
        <dsp:cNvPr id="0" name=""/>
        <dsp:cNvSpPr/>
      </dsp:nvSpPr>
      <dsp:spPr>
        <a:xfrm rot="5400000">
          <a:off x="1214624" y="2655377"/>
          <a:ext cx="1506471" cy="1310630"/>
        </a:xfrm>
        <a:prstGeom prst="hexagon">
          <a:avLst>
            <a:gd name="adj" fmla="val 25000"/>
            <a:gd name="vf" fmla="val 1154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GB" sz="1800" kern="1200" dirty="0" smtClean="0"/>
            <a:t>Causation</a:t>
          </a:r>
          <a:endParaRPr lang="en-GB" sz="1800" kern="1200" dirty="0"/>
        </a:p>
      </dsp:txBody>
      <dsp:txXfrm rot="-5400000">
        <a:off x="1516784" y="2792215"/>
        <a:ext cx="902150" cy="1036955"/>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DCC3C8D-5942-4159-984E-DAAAA7C0C768}" type="datetimeFigureOut">
              <a:rPr lang="en-GB" smtClean="0"/>
              <a:t>28/04/2017</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4B7A7CA-24FD-4C84-BD86-A50A3E31128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CC3C8D-5942-4159-984E-DAAAA7C0C768}" type="datetimeFigureOut">
              <a:rPr lang="en-GB" smtClean="0"/>
              <a:t>28/04/2017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B7A7CA-24FD-4C84-BD86-A50A3E31128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DCC3C8D-5942-4159-984E-DAAAA7C0C768}" type="datetimeFigureOut">
              <a:rPr lang="en-GB" smtClean="0"/>
              <a:t>28/04/2017</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4B7A7CA-24FD-4C84-BD86-A50A3E31128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DCC3C8D-5942-4159-984E-DAAAA7C0C768}" type="datetimeFigureOut">
              <a:rPr lang="en-GB" smtClean="0"/>
              <a:t>28/04/2017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4B7A7CA-24FD-4C84-BD86-A50A3E311283}" type="slidenum">
              <a:rPr lang="en-GB" smtClean="0"/>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DCC3C8D-5942-4159-984E-DAAAA7C0C768}" type="datetimeFigureOut">
              <a:rPr lang="en-GB" smtClean="0"/>
              <a:t>28/04/2017</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4B7A7CA-24FD-4C84-BD86-A50A3E311283}"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DCC3C8D-5942-4159-984E-DAAAA7C0C768}" type="datetimeFigureOut">
              <a:rPr lang="en-GB" smtClean="0"/>
              <a:t>28/04/2017</a:t>
            </a:fld>
            <a:endParaRPr lang="en-GB"/>
          </a:p>
        </p:txBody>
      </p:sp>
      <p:sp>
        <p:nvSpPr>
          <p:cNvPr id="10" name="Slide Number Placeholder 9"/>
          <p:cNvSpPr>
            <a:spLocks noGrp="1"/>
          </p:cNvSpPr>
          <p:nvPr>
            <p:ph type="sldNum" sz="quarter" idx="16"/>
          </p:nvPr>
        </p:nvSpPr>
        <p:spPr/>
        <p:txBody>
          <a:bodyPr rtlCol="0"/>
          <a:lstStyle/>
          <a:p>
            <a:fld id="{D4B7A7CA-24FD-4C84-BD86-A50A3E311283}" type="slidenum">
              <a:rPr lang="en-GB" smtClean="0"/>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DCC3C8D-5942-4159-984E-DAAAA7C0C768}" type="datetimeFigureOut">
              <a:rPr lang="en-GB" smtClean="0"/>
              <a:t>28/04/2017</a:t>
            </a:fld>
            <a:endParaRPr lang="en-GB"/>
          </a:p>
        </p:txBody>
      </p:sp>
      <p:sp>
        <p:nvSpPr>
          <p:cNvPr id="12" name="Slide Number Placeholder 11"/>
          <p:cNvSpPr>
            <a:spLocks noGrp="1"/>
          </p:cNvSpPr>
          <p:nvPr>
            <p:ph type="sldNum" sz="quarter" idx="16"/>
          </p:nvPr>
        </p:nvSpPr>
        <p:spPr/>
        <p:txBody>
          <a:bodyPr rtlCol="0"/>
          <a:lstStyle/>
          <a:p>
            <a:fld id="{D4B7A7CA-24FD-4C84-BD86-A50A3E311283}" type="slidenum">
              <a:rPr lang="en-GB" smtClean="0"/>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CC3C8D-5942-4159-984E-DAAAA7C0C768}" type="datetimeFigureOut">
              <a:rPr lang="en-GB" smtClean="0"/>
              <a:t>28/04/2017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4B7A7CA-24FD-4C84-BD86-A50A3E31128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CC3C8D-5942-4159-984E-DAAAA7C0C768}" type="datetimeFigureOut">
              <a:rPr lang="en-GB" smtClean="0"/>
              <a:t>28/04/2017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4B7A7CA-24FD-4C84-BD86-A50A3E31128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DCC3C8D-5942-4159-984E-DAAAA7C0C768}" type="datetimeFigureOut">
              <a:rPr lang="en-GB" smtClean="0"/>
              <a:t>28/04/2017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4B7A7CA-24FD-4C84-BD86-A50A3E311283}" type="slidenum">
              <a:rPr lang="en-GB" smtClean="0"/>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DCC3C8D-5942-4159-984E-DAAAA7C0C768}" type="datetimeFigureOut">
              <a:rPr lang="en-GB" smtClean="0"/>
              <a:t>28/04/2017</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4B7A7CA-24FD-4C84-BD86-A50A3E311283}" type="slidenum">
              <a:rPr lang="en-GB" smtClean="0"/>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DCC3C8D-5942-4159-984E-DAAAA7C0C768}" type="datetimeFigureOut">
              <a:rPr lang="en-GB" smtClean="0"/>
              <a:t>28/04/2017</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4B7A7CA-24FD-4C84-BD86-A50A3E31128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web-research-design.net/cgi-bin/crq/crq.p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influence of early attachment</a:t>
            </a:r>
            <a:endParaRPr lang="en-GB" dirty="0"/>
          </a:p>
        </p:txBody>
      </p:sp>
      <p:sp>
        <p:nvSpPr>
          <p:cNvPr id="3" name="Subtitle 2"/>
          <p:cNvSpPr>
            <a:spLocks noGrp="1"/>
          </p:cNvSpPr>
          <p:nvPr>
            <p:ph type="subTitle" idx="1"/>
          </p:nvPr>
        </p:nvSpPr>
        <p:spPr/>
        <p:txBody>
          <a:bodyPr/>
          <a:lstStyle/>
          <a:p>
            <a:r>
              <a:rPr lang="en-GB" dirty="0" smtClean="0"/>
              <a:t>Attachment 11</a:t>
            </a:r>
            <a:endParaRPr lang="en-GB" dirty="0"/>
          </a:p>
        </p:txBody>
      </p:sp>
    </p:spTree>
    <p:extLst>
      <p:ext uri="{BB962C8B-B14F-4D97-AF65-F5344CB8AC3E}">
        <p14:creationId xmlns:p14="http://schemas.microsoft.com/office/powerpoint/2010/main" val="3660385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Answers:</a:t>
            </a:r>
            <a:endParaRPr lang="en-GB" dirty="0"/>
          </a:p>
        </p:txBody>
      </p:sp>
      <p:sp>
        <p:nvSpPr>
          <p:cNvPr id="3" name="Content Placeholder 2"/>
          <p:cNvSpPr>
            <a:spLocks noGrp="1"/>
          </p:cNvSpPr>
          <p:nvPr>
            <p:ph sz="quarter" idx="1"/>
          </p:nvPr>
        </p:nvSpPr>
        <p:spPr>
          <a:xfrm>
            <a:off x="457200" y="1628800"/>
            <a:ext cx="8229600" cy="4497363"/>
          </a:xfrm>
        </p:spPr>
        <p:txBody>
          <a:bodyPr>
            <a:noAutofit/>
          </a:bodyPr>
          <a:lstStyle/>
          <a:p>
            <a:r>
              <a:rPr lang="en-GB" sz="1800" dirty="0" smtClean="0"/>
              <a:t>11</a:t>
            </a:r>
            <a:r>
              <a:rPr lang="en-GB" sz="1800" dirty="0"/>
              <a:t>. Adults classified as which attachment type were most likely to agree with the following statement-"it is easy to fall in love. I feel myself beginning to fall in love often"</a:t>
            </a:r>
          </a:p>
          <a:p>
            <a:r>
              <a:rPr lang="en-GB" sz="1800" b="1" dirty="0" smtClean="0"/>
              <a:t>B</a:t>
            </a:r>
            <a:r>
              <a:rPr lang="en-GB" sz="1800" b="1" dirty="0"/>
              <a:t>. Insecure resistant</a:t>
            </a:r>
          </a:p>
          <a:p>
            <a:r>
              <a:rPr lang="en-GB" sz="1800" dirty="0"/>
              <a:t> </a:t>
            </a:r>
            <a:r>
              <a:rPr lang="en-GB" sz="1800" dirty="0" smtClean="0"/>
              <a:t>12</a:t>
            </a:r>
            <a:r>
              <a:rPr lang="en-GB" sz="1800" dirty="0"/>
              <a:t>. Adults classified as which attachment type were most likely to agree with the following statement-"it is rare to find someone you can fall in love with". </a:t>
            </a:r>
          </a:p>
          <a:p>
            <a:r>
              <a:rPr lang="en-GB" sz="1800" b="1" dirty="0" smtClean="0"/>
              <a:t>C</a:t>
            </a:r>
            <a:r>
              <a:rPr lang="en-GB" sz="1800" b="1" dirty="0"/>
              <a:t>. Insecure </a:t>
            </a:r>
            <a:r>
              <a:rPr lang="en-GB" sz="1800" b="1" dirty="0" smtClean="0"/>
              <a:t>avoidant</a:t>
            </a:r>
            <a:endParaRPr lang="en-GB" sz="1800" dirty="0"/>
          </a:p>
          <a:p>
            <a:r>
              <a:rPr lang="en-GB" sz="1800" dirty="0"/>
              <a:t>13. In a study by Quinton (1984) 50 women raised in institutions were compared to 50 women raised at home. What do you think they found? </a:t>
            </a:r>
          </a:p>
          <a:p>
            <a:r>
              <a:rPr lang="en-GB" sz="1800" b="1" dirty="0" smtClean="0"/>
              <a:t>B</a:t>
            </a:r>
            <a:r>
              <a:rPr lang="en-GB" sz="1800" b="1" dirty="0"/>
              <a:t>. The institutional group had extreme difficulties acting as parents and their children spent more time in care. </a:t>
            </a:r>
          </a:p>
          <a:p>
            <a:r>
              <a:rPr lang="en-GB" sz="1800" dirty="0"/>
              <a:t>14. Bailey (2007) interviewed and observed 99 mothers with their babies using the strange situation and found what? This study supports the internal working model.</a:t>
            </a:r>
          </a:p>
          <a:p>
            <a:r>
              <a:rPr lang="en-GB" sz="1800" b="1" dirty="0"/>
              <a:t>A. The majority of mothers had the same attachment style with their babies as they reported having with their own mothers.</a:t>
            </a:r>
          </a:p>
          <a:p>
            <a:endParaRPr lang="en-GB" sz="2000" dirty="0"/>
          </a:p>
        </p:txBody>
      </p:sp>
    </p:spTree>
    <p:extLst>
      <p:ext uri="{BB962C8B-B14F-4D97-AF65-F5344CB8AC3E}">
        <p14:creationId xmlns:p14="http://schemas.microsoft.com/office/powerpoint/2010/main" val="355480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to support</a:t>
            </a:r>
            <a:endParaRPr lang="en-GB"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GB" dirty="0"/>
              <a:t> </a:t>
            </a:r>
          </a:p>
          <a:p>
            <a:r>
              <a:rPr lang="en-GB" dirty="0"/>
              <a:t>Smith (1998) assessed attachment type and bullying involvement using </a:t>
            </a:r>
            <a:r>
              <a:rPr lang="en-GB" b="1" i="1" dirty="0"/>
              <a:t>standard questionnaires</a:t>
            </a:r>
            <a:r>
              <a:rPr lang="en-GB" dirty="0"/>
              <a:t> in 196 children aged 7-11 from London and found that secure children are unlikely to be involved in bullying. Insecure-avoidant children were most likely to be victims and insecure-resistant were most likely to be bullies. </a:t>
            </a:r>
          </a:p>
          <a:p>
            <a:endParaRPr lang="en-GB" dirty="0"/>
          </a:p>
          <a:p>
            <a:r>
              <a:rPr lang="en-GB" b="1" dirty="0"/>
              <a:t>Why?</a:t>
            </a:r>
            <a:endParaRPr lang="en-GB" dirty="0"/>
          </a:p>
          <a:p>
            <a:r>
              <a:rPr lang="en-GB" dirty="0"/>
              <a:t>As securely attached children tend to be more confident (</a:t>
            </a:r>
            <a:r>
              <a:rPr lang="en-GB" dirty="0" err="1"/>
              <a:t>Belsky</a:t>
            </a:r>
            <a:r>
              <a:rPr lang="en-GB" dirty="0"/>
              <a:t> 199) they are less likely to be the target of bullies for fear that they will stand up for themselves and as they have close friendships bullies risk then having the support of other children. </a:t>
            </a:r>
          </a:p>
          <a:p>
            <a:endParaRPr lang="en-GB" dirty="0"/>
          </a:p>
        </p:txBody>
      </p:sp>
    </p:spTree>
    <p:extLst>
      <p:ext uri="{BB962C8B-B14F-4D97-AF65-F5344CB8AC3E}">
        <p14:creationId xmlns:p14="http://schemas.microsoft.com/office/powerpoint/2010/main" val="3023178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Hazan</a:t>
            </a:r>
            <a:r>
              <a:rPr lang="en-GB" dirty="0" smtClean="0"/>
              <a:t> &amp; Shaver (1987) ‘Love Quiz’</a:t>
            </a:r>
            <a:endParaRPr lang="en-GB" dirty="0"/>
          </a:p>
        </p:txBody>
      </p:sp>
      <p:sp>
        <p:nvSpPr>
          <p:cNvPr id="3" name="Content Placeholder 2"/>
          <p:cNvSpPr>
            <a:spLocks noGrp="1"/>
          </p:cNvSpPr>
          <p:nvPr>
            <p:ph sz="quarter" idx="1"/>
          </p:nvPr>
        </p:nvSpPr>
        <p:spPr/>
        <p:txBody>
          <a:bodyPr>
            <a:normAutofit fontScale="77500" lnSpcReduction="20000"/>
          </a:bodyPr>
          <a:lstStyle/>
          <a:p>
            <a:r>
              <a:rPr lang="en-GB" b="1" u="sng" dirty="0"/>
              <a:t>Procedure</a:t>
            </a:r>
            <a:endParaRPr lang="en-GB" dirty="0"/>
          </a:p>
          <a:p>
            <a:r>
              <a:rPr lang="en-GB" dirty="0"/>
              <a:t>They analysed the responses from 620 respondents of a “love quiz” they published in the rocky mountain news (an American small-town newspaper). </a:t>
            </a:r>
          </a:p>
          <a:p>
            <a:r>
              <a:rPr lang="en-GB" dirty="0"/>
              <a:t>Sample-205 were from men, 415 women; 14-82 years old, 91% heterosexual, 42% married, 28% divorced or widowed, 9% co-habiting and 31% dating (some fitted more than one category).</a:t>
            </a:r>
          </a:p>
          <a:p>
            <a:r>
              <a:rPr lang="en-GB" dirty="0"/>
              <a:t>The questionnaire firstly asked questions to assess current or most important relationship, secondly it asked questions about attitudes towards love as an assessment of the internal working model. Thirdly investigated attachment history to identify current and childhood attachment types by asking respondents were to pick which of three descriptions best applied to their inner feelings about romantic relationships </a:t>
            </a:r>
            <a:endParaRPr lang="en-GB" dirty="0"/>
          </a:p>
        </p:txBody>
      </p:sp>
    </p:spTree>
    <p:extLst>
      <p:ext uri="{BB962C8B-B14F-4D97-AF65-F5344CB8AC3E}">
        <p14:creationId xmlns:p14="http://schemas.microsoft.com/office/powerpoint/2010/main" val="2880884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Love Quiz</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928" y="1900238"/>
            <a:ext cx="8239920" cy="3689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2559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Love Quiz</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447924"/>
            <a:ext cx="8474327" cy="2421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6647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Love </a:t>
            </a:r>
            <a:r>
              <a:rPr lang="en-GB" dirty="0" smtClean="0"/>
              <a:t>Quiz </a:t>
            </a:r>
            <a:r>
              <a:rPr lang="en-GB" dirty="0"/>
              <a:t>L</a:t>
            </a:r>
            <a:r>
              <a:rPr lang="en-GB" dirty="0" smtClean="0"/>
              <a:t>ink</a:t>
            </a:r>
            <a:endParaRPr lang="en-GB" dirty="0"/>
          </a:p>
        </p:txBody>
      </p:sp>
      <p:sp>
        <p:nvSpPr>
          <p:cNvPr id="3" name="Content Placeholder 2"/>
          <p:cNvSpPr>
            <a:spLocks noGrp="1"/>
          </p:cNvSpPr>
          <p:nvPr>
            <p:ph sz="quarter" idx="1"/>
          </p:nvPr>
        </p:nvSpPr>
        <p:spPr/>
        <p:txBody>
          <a:bodyPr/>
          <a:lstStyle/>
          <a:p>
            <a:r>
              <a:rPr lang="en-GB" dirty="0">
                <a:hlinkClick r:id="rId2"/>
              </a:rPr>
              <a:t>http://</a:t>
            </a:r>
            <a:r>
              <a:rPr lang="en-GB" dirty="0" smtClean="0">
                <a:hlinkClick r:id="rId2"/>
              </a:rPr>
              <a:t>www.web-research-design.net/cgi-bin/crq/crq.pl</a:t>
            </a:r>
            <a:r>
              <a:rPr lang="en-GB" dirty="0" smtClean="0"/>
              <a:t> </a:t>
            </a:r>
            <a:endParaRPr lang="en-GB" dirty="0" smtClean="0"/>
          </a:p>
          <a:p>
            <a:r>
              <a:rPr lang="en-GB" dirty="0" smtClean="0"/>
              <a:t>Choose option B</a:t>
            </a:r>
            <a:endParaRPr lang="en-GB" dirty="0"/>
          </a:p>
        </p:txBody>
      </p:sp>
    </p:spTree>
    <p:extLst>
      <p:ext uri="{BB962C8B-B14F-4D97-AF65-F5344CB8AC3E}">
        <p14:creationId xmlns:p14="http://schemas.microsoft.com/office/powerpoint/2010/main" val="2926793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rcRect l="15064" t="8784" r="16783" b="26024"/>
          <a:stretch/>
        </p:blipFill>
        <p:spPr bwMode="auto">
          <a:xfrm>
            <a:off x="323528" y="332656"/>
            <a:ext cx="8455900" cy="5893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03391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rcRect l="15408" t="7194" r="17988" b="21788"/>
          <a:stretch/>
        </p:blipFill>
        <p:spPr bwMode="auto">
          <a:xfrm>
            <a:off x="-23664" y="980728"/>
            <a:ext cx="9128878" cy="5472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8064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3074" name="Picture 2"/>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rcRect l="14203" t="12398" r="16784" b="4953"/>
          <a:stretch/>
        </p:blipFill>
        <p:spPr bwMode="auto">
          <a:xfrm>
            <a:off x="-18015" y="188640"/>
            <a:ext cx="9197288" cy="6192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63488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Love Quiz - conclusions</a:t>
            </a:r>
            <a:endParaRPr lang="en-GB" dirty="0"/>
          </a:p>
        </p:txBody>
      </p:sp>
      <p:sp>
        <p:nvSpPr>
          <p:cNvPr id="3" name="Content Placeholder 2"/>
          <p:cNvSpPr>
            <a:spLocks noGrp="1"/>
          </p:cNvSpPr>
          <p:nvPr>
            <p:ph sz="quarter" idx="1"/>
          </p:nvPr>
        </p:nvSpPr>
        <p:spPr/>
        <p:txBody>
          <a:bodyPr>
            <a:normAutofit fontScale="77500" lnSpcReduction="20000"/>
          </a:bodyPr>
          <a:lstStyle/>
          <a:p>
            <a:r>
              <a:rPr lang="en-GB" dirty="0" smtClean="0"/>
              <a:t>Securely </a:t>
            </a:r>
            <a:r>
              <a:rPr lang="en-GB" dirty="0"/>
              <a:t>attached respondents tended to have a positive internal working model (see table)</a:t>
            </a:r>
          </a:p>
          <a:p>
            <a:r>
              <a:rPr lang="en-GB" dirty="0" smtClean="0"/>
              <a:t>They </a:t>
            </a:r>
            <a:r>
              <a:rPr lang="en-GB" dirty="0"/>
              <a:t>also found a positive correlation between attachment type and love experiences; the more attached a person was the more positive they found their love experiences. Securely attached respondents described love experiences as happy, friendly, trusting and were able to accept and support their partner despite their faults. </a:t>
            </a:r>
          </a:p>
          <a:p>
            <a:r>
              <a:rPr lang="en-GB" dirty="0" smtClean="0"/>
              <a:t>Securely </a:t>
            </a:r>
            <a:r>
              <a:rPr lang="en-GB" dirty="0"/>
              <a:t>attached love relationships were more enduring- lasting on average 10 years compared to five for resistant and 6 avoidant and if married they tended not to divorce.</a:t>
            </a:r>
          </a:p>
          <a:p>
            <a:r>
              <a:rPr lang="en-GB" dirty="0" smtClean="0"/>
              <a:t>Both </a:t>
            </a:r>
            <a:r>
              <a:rPr lang="en-GB" dirty="0"/>
              <a:t>insecure types were vulnerable to loneliness with resistant being the most vulnerable</a:t>
            </a:r>
          </a:p>
          <a:p>
            <a:r>
              <a:rPr lang="en-GB" dirty="0" smtClean="0"/>
              <a:t>Avoidant </a:t>
            </a:r>
            <a:r>
              <a:rPr lang="en-GB" dirty="0"/>
              <a:t>types tended to reveal jealousy and fear of intimacy.</a:t>
            </a:r>
          </a:p>
          <a:p>
            <a:endParaRPr lang="en-GB" dirty="0"/>
          </a:p>
        </p:txBody>
      </p:sp>
    </p:spTree>
    <p:extLst>
      <p:ext uri="{BB962C8B-B14F-4D97-AF65-F5344CB8AC3E}">
        <p14:creationId xmlns:p14="http://schemas.microsoft.com/office/powerpoint/2010/main" val="2606738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Re-cap task</a:t>
            </a:r>
            <a:endParaRPr lang="en-GB" dirty="0"/>
          </a:p>
        </p:txBody>
      </p:sp>
      <p:sp>
        <p:nvSpPr>
          <p:cNvPr id="3" name="Content Placeholder 2"/>
          <p:cNvSpPr>
            <a:spLocks noGrp="1"/>
          </p:cNvSpPr>
          <p:nvPr>
            <p:ph sz="quarter" idx="1"/>
          </p:nvPr>
        </p:nvSpPr>
        <p:spPr/>
        <p:txBody>
          <a:bodyPr/>
          <a:lstStyle/>
          <a:p>
            <a:r>
              <a:rPr lang="en-GB" dirty="0" smtClean="0"/>
              <a:t>Summarise the effects of institutionalisation – provide 3 bullet points</a:t>
            </a:r>
          </a:p>
          <a:p>
            <a:pPr marL="0" indent="0">
              <a:buNone/>
            </a:pPr>
            <a:endParaRPr lang="en-GB" dirty="0"/>
          </a:p>
        </p:txBody>
      </p:sp>
    </p:spTree>
    <p:extLst>
      <p:ext uri="{BB962C8B-B14F-4D97-AF65-F5344CB8AC3E}">
        <p14:creationId xmlns:p14="http://schemas.microsoft.com/office/powerpoint/2010/main" val="2057007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Evaluating the Love Quiz - PES</a:t>
            </a:r>
            <a:endParaRPr lang="en-GB" dirty="0"/>
          </a:p>
        </p:txBody>
      </p:sp>
      <p:graphicFrame>
        <p:nvGraphicFramePr>
          <p:cNvPr id="4" name="Diagram 3"/>
          <p:cNvGraphicFramePr/>
          <p:nvPr>
            <p:extLst>
              <p:ext uri="{D42A27DB-BD31-4B8C-83A1-F6EECF244321}">
                <p14:modId xmlns:p14="http://schemas.microsoft.com/office/powerpoint/2010/main" val="2244640370"/>
              </p:ext>
            </p:extLst>
          </p:nvPr>
        </p:nvGraphicFramePr>
        <p:xfrm>
          <a:off x="1547664"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5086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dirty="0" smtClean="0"/>
              <a:t>Using </a:t>
            </a:r>
            <a:r>
              <a:rPr lang="en-GB" sz="2000" dirty="0"/>
              <a:t>your knowledge of research into the effects of early </a:t>
            </a:r>
            <a:r>
              <a:rPr lang="en-GB" sz="2000" dirty="0" smtClean="0"/>
              <a:t>attachment </a:t>
            </a:r>
            <a:r>
              <a:rPr lang="en-GB" sz="2000" dirty="0"/>
              <a:t>on childhood and adult relationships, explain what is being shown in the graph below. (3 marks)</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56609108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87347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a:t>
            </a:r>
            <a:endParaRPr lang="en-GB" dirty="0"/>
          </a:p>
        </p:txBody>
      </p:sp>
      <p:sp>
        <p:nvSpPr>
          <p:cNvPr id="3" name="Content Placeholder 2"/>
          <p:cNvSpPr>
            <a:spLocks noGrp="1"/>
          </p:cNvSpPr>
          <p:nvPr>
            <p:ph sz="quarter" idx="1"/>
          </p:nvPr>
        </p:nvSpPr>
        <p:spPr/>
        <p:txBody>
          <a:bodyPr>
            <a:normAutofit fontScale="85000" lnSpcReduction="10000"/>
          </a:bodyPr>
          <a:lstStyle/>
          <a:p>
            <a:r>
              <a:rPr lang="en-GB" dirty="0" smtClean="0"/>
              <a:t>Bowlby stated in his theory of monotropy that the ‘internal working model’ provided a blueprint for future relationships</a:t>
            </a:r>
          </a:p>
          <a:p>
            <a:r>
              <a:rPr lang="en-GB" dirty="0" smtClean="0"/>
              <a:t>Children who are securely attached grow up to form more stable and secure friendships and romantic relationships</a:t>
            </a:r>
          </a:p>
          <a:p>
            <a:r>
              <a:rPr lang="en-GB" dirty="0" smtClean="0"/>
              <a:t>The graphical data supports this – those with the longest duration relationships had the highest scores for secure attachments – the shorter the relationship duration the more likely a lower score on security of attachment</a:t>
            </a:r>
          </a:p>
          <a:p>
            <a:r>
              <a:rPr lang="en-GB" dirty="0" smtClean="0"/>
              <a:t>This is supported by </a:t>
            </a:r>
            <a:r>
              <a:rPr lang="en-GB" dirty="0" err="1" smtClean="0"/>
              <a:t>Hazan</a:t>
            </a:r>
            <a:r>
              <a:rPr lang="en-GB" dirty="0" smtClean="0"/>
              <a:t> and Shaver (1987) Love Quiz study - securely </a:t>
            </a:r>
            <a:r>
              <a:rPr lang="en-GB" dirty="0"/>
              <a:t>attached love relationships were more </a:t>
            </a:r>
            <a:r>
              <a:rPr lang="en-GB" dirty="0" smtClean="0"/>
              <a:t>enduring and securely </a:t>
            </a:r>
            <a:r>
              <a:rPr lang="en-GB" dirty="0"/>
              <a:t>attached respondents tended to have a positive internal working model </a:t>
            </a:r>
          </a:p>
        </p:txBody>
      </p:sp>
    </p:spTree>
    <p:extLst>
      <p:ext uri="{BB962C8B-B14F-4D97-AF65-F5344CB8AC3E}">
        <p14:creationId xmlns:p14="http://schemas.microsoft.com/office/powerpoint/2010/main" val="23173560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Attachment Revision!</a:t>
            </a:r>
            <a:endParaRPr lang="en-GB" dirty="0"/>
          </a:p>
        </p:txBody>
      </p:sp>
      <p:sp>
        <p:nvSpPr>
          <p:cNvPr id="3" name="Content Placeholder 2"/>
          <p:cNvSpPr>
            <a:spLocks noGrp="1"/>
          </p:cNvSpPr>
          <p:nvPr>
            <p:ph sz="quarter" idx="1"/>
          </p:nvPr>
        </p:nvSpPr>
        <p:spPr/>
        <p:txBody>
          <a:bodyPr/>
          <a:lstStyle/>
          <a:p>
            <a:r>
              <a:rPr lang="en-GB" dirty="0" smtClean="0"/>
              <a:t>Use the 50 questions to help you identify gaps in your knowledge</a:t>
            </a:r>
          </a:p>
          <a:p>
            <a:r>
              <a:rPr lang="en-GB" dirty="0" smtClean="0"/>
              <a:t>Prepare thoroughly for a mini-mock next week!</a:t>
            </a:r>
            <a:endParaRPr lang="en-GB" dirty="0"/>
          </a:p>
        </p:txBody>
      </p:sp>
    </p:spTree>
    <p:extLst>
      <p:ext uri="{BB962C8B-B14F-4D97-AF65-F5344CB8AC3E}">
        <p14:creationId xmlns:p14="http://schemas.microsoft.com/office/powerpoint/2010/main" val="3636046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68952" cy="990600"/>
          </a:xfrm>
        </p:spPr>
        <p:txBody>
          <a:bodyPr>
            <a:normAutofit/>
          </a:bodyPr>
          <a:lstStyle/>
          <a:p>
            <a:r>
              <a:rPr lang="en-GB" dirty="0"/>
              <a:t>T</a:t>
            </a:r>
            <a:r>
              <a:rPr lang="en-GB" dirty="0" smtClean="0"/>
              <a:t>he </a:t>
            </a:r>
            <a:r>
              <a:rPr lang="en-GB" dirty="0"/>
              <a:t>effects of </a:t>
            </a:r>
            <a:r>
              <a:rPr lang="en-GB" dirty="0" smtClean="0"/>
              <a:t>institutionalisation:</a:t>
            </a:r>
            <a:endParaRPr lang="en-GB" dirty="0"/>
          </a:p>
        </p:txBody>
      </p:sp>
      <p:sp>
        <p:nvSpPr>
          <p:cNvPr id="3" name="Content Placeholder 2"/>
          <p:cNvSpPr>
            <a:spLocks noGrp="1"/>
          </p:cNvSpPr>
          <p:nvPr>
            <p:ph sz="quarter" idx="1"/>
          </p:nvPr>
        </p:nvSpPr>
        <p:spPr/>
        <p:txBody>
          <a:bodyPr>
            <a:normAutofit fontScale="62500" lnSpcReduction="20000"/>
          </a:bodyPr>
          <a:lstStyle/>
          <a:p>
            <a:pPr lvl="0"/>
            <a:r>
              <a:rPr lang="en-GB" dirty="0" smtClean="0"/>
              <a:t>Some </a:t>
            </a:r>
            <a:r>
              <a:rPr lang="en-GB" dirty="0"/>
              <a:t>of the negative outcomes shown by the Romanian children could be overcome through adequate substitute care. Remember at aged 11 just under half of the children in Rutter’s study had normal levels of functioning.</a:t>
            </a:r>
          </a:p>
          <a:p>
            <a:pPr lvl="0"/>
            <a:r>
              <a:rPr lang="en-GB" b="1" dirty="0"/>
              <a:t>But</a:t>
            </a:r>
            <a:r>
              <a:rPr lang="en-GB" dirty="0"/>
              <a:t> intervention should take place before 6 months of age as those adopted after tended to have lower IQ’s and be less physically developed.</a:t>
            </a:r>
          </a:p>
          <a:p>
            <a:pPr lvl="0"/>
            <a:r>
              <a:rPr lang="en-GB" dirty="0"/>
              <a:t>Many children, especially those who had been adopted later, displayed </a:t>
            </a:r>
            <a:r>
              <a:rPr lang="en-GB" b="1" dirty="0"/>
              <a:t>disinhibited attachment</a:t>
            </a:r>
            <a:r>
              <a:rPr lang="en-GB" dirty="0"/>
              <a:t> - characterised by a lack of close, confiding relationships, rather indiscriminate friendliness and clingy, attention-seeking behaviour, a relative lack of differentiation in response to adults (treating them all alike, a tendency to go off with strangers and a lack of checking back with a parent in anxiety-provoking situations. </a:t>
            </a:r>
          </a:p>
          <a:p>
            <a:pPr lvl="0"/>
            <a:r>
              <a:rPr lang="en-GB" dirty="0"/>
              <a:t>Some research shows that the negative physical effects of institutionalization can be reversed by 10 1/2.</a:t>
            </a:r>
          </a:p>
          <a:p>
            <a:pPr lvl="0"/>
            <a:r>
              <a:rPr lang="en-GB" dirty="0"/>
              <a:t>Separation from mother alone is not sufficient to cause negative outcomes as British children had been separated but were not developmentally delayed</a:t>
            </a:r>
          </a:p>
          <a:p>
            <a:pPr lvl="0"/>
            <a:r>
              <a:rPr lang="en-GB" dirty="0"/>
              <a:t>The effects of Romanian orphans are still not fully clear as they still need to be followed into adulthood to see if the negative effects can still be overcome with more time.</a:t>
            </a:r>
          </a:p>
          <a:p>
            <a:endParaRPr lang="en-GB" dirty="0"/>
          </a:p>
        </p:txBody>
      </p:sp>
    </p:spTree>
    <p:extLst>
      <p:ext uri="{BB962C8B-B14F-4D97-AF65-F5344CB8AC3E}">
        <p14:creationId xmlns:p14="http://schemas.microsoft.com/office/powerpoint/2010/main" val="2216600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half-term</a:t>
            </a:r>
            <a:endParaRPr lang="en-GB"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63518913"/>
              </p:ext>
            </p:extLst>
          </p:nvPr>
        </p:nvGraphicFramePr>
        <p:xfrm>
          <a:off x="611560" y="2060848"/>
          <a:ext cx="8153400" cy="3042920"/>
        </p:xfrm>
        <a:graphic>
          <a:graphicData uri="http://schemas.openxmlformats.org/drawingml/2006/table">
            <a:tbl>
              <a:tblPr firstRow="1" bandRow="1">
                <a:tableStyleId>{5C22544A-7EE6-4342-B048-85BDC9FD1C3A}</a:tableStyleId>
              </a:tblPr>
              <a:tblGrid>
                <a:gridCol w="2232248"/>
                <a:gridCol w="5921152"/>
              </a:tblGrid>
              <a:tr h="370840">
                <a:tc>
                  <a:txBody>
                    <a:bodyPr/>
                    <a:lstStyle/>
                    <a:p>
                      <a:r>
                        <a:rPr lang="en-GB" dirty="0" smtClean="0"/>
                        <a:t>Date</a:t>
                      </a:r>
                      <a:endParaRPr lang="en-GB" dirty="0"/>
                    </a:p>
                  </a:txBody>
                  <a:tcPr/>
                </a:tc>
                <a:tc>
                  <a:txBody>
                    <a:bodyPr/>
                    <a:lstStyle/>
                    <a:p>
                      <a:r>
                        <a:rPr lang="en-GB" dirty="0" smtClean="0"/>
                        <a:t>Topic</a:t>
                      </a:r>
                      <a:endParaRPr lang="en-GB" dirty="0"/>
                    </a:p>
                  </a:txBody>
                  <a:tcPr/>
                </a:tc>
              </a:tr>
              <a:tr h="370840">
                <a:tc>
                  <a:txBody>
                    <a:bodyPr/>
                    <a:lstStyle/>
                    <a:p>
                      <a:r>
                        <a:rPr lang="en-GB" dirty="0" smtClean="0"/>
                        <a:t>Fri 28</a:t>
                      </a:r>
                      <a:r>
                        <a:rPr lang="en-GB" baseline="30000" dirty="0" smtClean="0"/>
                        <a:t>th</a:t>
                      </a:r>
                      <a:r>
                        <a:rPr lang="en-GB" dirty="0" smtClean="0"/>
                        <a:t> </a:t>
                      </a:r>
                      <a:endParaRPr lang="en-GB" dirty="0"/>
                    </a:p>
                  </a:txBody>
                  <a:tcPr/>
                </a:tc>
                <a:tc>
                  <a:txBody>
                    <a:bodyPr/>
                    <a:lstStyle/>
                    <a:p>
                      <a:r>
                        <a:rPr lang="en-GB" dirty="0" smtClean="0"/>
                        <a:t>Influence of Early Attachments; Attachment Revision</a:t>
                      </a:r>
                      <a:endParaRPr lang="en-GB" dirty="0"/>
                    </a:p>
                  </a:txBody>
                  <a:tcPr/>
                </a:tc>
              </a:tr>
              <a:tr h="370840">
                <a:tc>
                  <a:txBody>
                    <a:bodyPr/>
                    <a:lstStyle/>
                    <a:p>
                      <a:r>
                        <a:rPr lang="en-GB" dirty="0" smtClean="0"/>
                        <a:t>Fri 5</a:t>
                      </a:r>
                      <a:r>
                        <a:rPr lang="en-GB" baseline="30000" dirty="0" smtClean="0"/>
                        <a:t>th</a:t>
                      </a:r>
                      <a:r>
                        <a:rPr lang="en-GB" dirty="0" smtClean="0"/>
                        <a:t> May</a:t>
                      </a:r>
                      <a:endParaRPr lang="en-GB" dirty="0"/>
                    </a:p>
                  </a:txBody>
                  <a:tcPr/>
                </a:tc>
                <a:tc>
                  <a:txBody>
                    <a:bodyPr/>
                    <a:lstStyle/>
                    <a:p>
                      <a:r>
                        <a:rPr lang="en-GB" dirty="0" smtClean="0"/>
                        <a:t>Attachment ‘Mini mock’ Test</a:t>
                      </a:r>
                      <a:endParaRPr lang="en-GB" dirty="0"/>
                    </a:p>
                  </a:txBody>
                  <a:tcPr/>
                </a:tc>
              </a:tr>
              <a:tr h="370840">
                <a:tc>
                  <a:txBody>
                    <a:bodyPr/>
                    <a:lstStyle/>
                    <a:p>
                      <a:r>
                        <a:rPr lang="en-GB" dirty="0" smtClean="0"/>
                        <a:t>Fri 12</a:t>
                      </a:r>
                      <a:r>
                        <a:rPr lang="en-GB" baseline="30000" dirty="0" smtClean="0"/>
                        <a:t>th</a:t>
                      </a:r>
                      <a:r>
                        <a:rPr lang="en-GB" dirty="0" smtClean="0"/>
                        <a:t> May</a:t>
                      </a:r>
                      <a:endParaRPr lang="en-GB" dirty="0"/>
                    </a:p>
                  </a:txBody>
                  <a:tcPr/>
                </a:tc>
                <a:tc>
                  <a:txBody>
                    <a:bodyPr/>
                    <a:lstStyle/>
                    <a:p>
                      <a:r>
                        <a:rPr lang="en-GB" dirty="0" smtClean="0"/>
                        <a:t>Preparation</a:t>
                      </a:r>
                      <a:r>
                        <a:rPr lang="en-GB" baseline="0" dirty="0" smtClean="0"/>
                        <a:t> for Progression Exam</a:t>
                      </a:r>
                      <a:endParaRPr lang="en-GB" dirty="0"/>
                    </a:p>
                  </a:txBody>
                  <a:tcPr/>
                </a:tc>
              </a:tr>
              <a:tr h="370840">
                <a:tc>
                  <a:txBody>
                    <a:bodyPr/>
                    <a:lstStyle/>
                    <a:p>
                      <a:endParaRPr lang="en-GB" dirty="0"/>
                    </a:p>
                  </a:txBody>
                  <a:tcPr/>
                </a:tc>
                <a:tc>
                  <a:txBody>
                    <a:bodyPr/>
                    <a:lstStyle/>
                    <a:p>
                      <a:r>
                        <a:rPr lang="en-GB" dirty="0" smtClean="0"/>
                        <a:t>PROGRESSION EXAM</a:t>
                      </a:r>
                    </a:p>
                    <a:p>
                      <a:pPr marL="285750" indent="-285750">
                        <a:buFontTx/>
                        <a:buChar char="-"/>
                      </a:pPr>
                      <a:r>
                        <a:rPr lang="en-GB" dirty="0" smtClean="0"/>
                        <a:t>Approaches</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GB" dirty="0" smtClean="0"/>
                        <a:t>Research Methods</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GB" dirty="0" smtClean="0"/>
                        <a:t>Biopsychology</a:t>
                      </a:r>
                    </a:p>
                  </a:txBody>
                  <a:tcPr/>
                </a:tc>
              </a:tr>
              <a:tr h="370840">
                <a:tc>
                  <a:txBody>
                    <a:bodyPr/>
                    <a:lstStyle/>
                    <a:p>
                      <a:r>
                        <a:rPr lang="en-GB" dirty="0" smtClean="0"/>
                        <a:t>Next half-term</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Social</a:t>
                      </a:r>
                      <a:r>
                        <a:rPr lang="en-GB" baseline="0" dirty="0" smtClean="0"/>
                        <a:t> Psychology</a:t>
                      </a:r>
                      <a:endParaRPr lang="en-GB" dirty="0" smtClean="0"/>
                    </a:p>
                  </a:txBody>
                  <a:tcPr/>
                </a:tc>
              </a:tr>
            </a:tbl>
          </a:graphicData>
        </a:graphic>
      </p:graphicFrame>
    </p:spTree>
    <p:extLst>
      <p:ext uri="{BB962C8B-B14F-4D97-AF65-F5344CB8AC3E}">
        <p14:creationId xmlns:p14="http://schemas.microsoft.com/office/powerpoint/2010/main" val="2290983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Testing your assumptions</a:t>
            </a:r>
            <a:endParaRPr lang="en-GB" dirty="0"/>
          </a:p>
        </p:txBody>
      </p:sp>
      <p:sp>
        <p:nvSpPr>
          <p:cNvPr id="3" name="Content Placeholder 2"/>
          <p:cNvSpPr>
            <a:spLocks noGrp="1"/>
          </p:cNvSpPr>
          <p:nvPr>
            <p:ph sz="quarter" idx="1"/>
          </p:nvPr>
        </p:nvSpPr>
        <p:spPr/>
        <p:txBody>
          <a:bodyPr>
            <a:normAutofit/>
          </a:bodyPr>
          <a:lstStyle/>
          <a:p>
            <a:pPr marL="0" indent="0">
              <a:buNone/>
            </a:pPr>
            <a:r>
              <a:rPr lang="en-GB" b="1" dirty="0" smtClean="0"/>
              <a:t>Task </a:t>
            </a:r>
            <a:r>
              <a:rPr lang="en-GB" b="1" dirty="0" smtClean="0"/>
              <a:t>one</a:t>
            </a:r>
          </a:p>
          <a:p>
            <a:pPr marL="0" indent="0">
              <a:buNone/>
            </a:pPr>
            <a:r>
              <a:rPr lang="en-GB" dirty="0" smtClean="0"/>
              <a:t>You will have a multiple choice quiz that you need to do alone, with no notes and in silence. There are questions that cover material we haven’t looked at but you should be able to work the answers out based on previous learning of the internal working model and Ainsworth’s types of attachment.</a:t>
            </a:r>
          </a:p>
          <a:p>
            <a:pPr marL="0" indent="0">
              <a:buNone/>
            </a:pPr>
            <a:r>
              <a:rPr lang="en-GB" dirty="0" smtClean="0"/>
              <a:t>You can use the next slide to help you if you need it.</a:t>
            </a:r>
            <a:endParaRPr lang="en-GB" dirty="0"/>
          </a:p>
        </p:txBody>
      </p:sp>
    </p:spTree>
    <p:extLst>
      <p:ext uri="{BB962C8B-B14F-4D97-AF65-F5344CB8AC3E}">
        <p14:creationId xmlns:p14="http://schemas.microsoft.com/office/powerpoint/2010/main" val="219006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b="1" dirty="0" smtClean="0"/>
              <a:t/>
            </a:r>
            <a:br>
              <a:rPr lang="en-GB" b="1" dirty="0" smtClean="0"/>
            </a:br>
            <a:r>
              <a:rPr lang="en-GB" b="1" dirty="0" smtClean="0"/>
              <a:t>A </a:t>
            </a:r>
            <a:r>
              <a:rPr lang="en-GB" b="1" dirty="0" smtClean="0"/>
              <a:t>R</a:t>
            </a:r>
            <a:r>
              <a:rPr lang="en-GB" b="1" dirty="0" smtClean="0"/>
              <a:t>eminder…</a:t>
            </a:r>
            <a:r>
              <a:rPr lang="en-GB" dirty="0" smtClean="0"/>
              <a:t/>
            </a:r>
            <a:br>
              <a:rPr lang="en-GB" dirty="0" smtClean="0"/>
            </a:br>
            <a:endParaRPr lang="en-GB" dirty="0"/>
          </a:p>
        </p:txBody>
      </p:sp>
      <p:sp>
        <p:nvSpPr>
          <p:cNvPr id="3" name="Content Placeholder 2"/>
          <p:cNvSpPr>
            <a:spLocks noGrp="1"/>
          </p:cNvSpPr>
          <p:nvPr>
            <p:ph sz="quarter" idx="1"/>
          </p:nvPr>
        </p:nvSpPr>
        <p:spPr>
          <a:xfrm>
            <a:off x="457200" y="1700808"/>
            <a:ext cx="8229600" cy="4425355"/>
          </a:xfrm>
        </p:spPr>
        <p:txBody>
          <a:bodyPr>
            <a:normAutofit lnSpcReduction="10000"/>
          </a:bodyPr>
          <a:lstStyle/>
          <a:p>
            <a:r>
              <a:rPr lang="en-GB" dirty="0" smtClean="0"/>
              <a:t>The </a:t>
            </a:r>
            <a:r>
              <a:rPr lang="en-GB" dirty="0"/>
              <a:t>internal working model suggests that a child's first relationship with their primary caregiver shapes all future relationships. </a:t>
            </a:r>
            <a:r>
              <a:rPr lang="en-GB" b="1" dirty="0"/>
              <a:t>The continuity hypothesis</a:t>
            </a:r>
            <a:r>
              <a:rPr lang="en-GB" dirty="0"/>
              <a:t> is based on this and says that the specific attachment type of a child is reflected in their adult relationships. </a:t>
            </a:r>
            <a:endParaRPr lang="en-GB" dirty="0" smtClean="0"/>
          </a:p>
          <a:p>
            <a:r>
              <a:rPr lang="en-GB" dirty="0" smtClean="0"/>
              <a:t>Avoidant- avoids social interaction, no separation anxiety, low stranger anxiety</a:t>
            </a:r>
          </a:p>
          <a:p>
            <a:r>
              <a:rPr lang="en-GB" dirty="0" smtClean="0"/>
              <a:t>Resistant-Very distressed on separation, clingy with mother, low exploration, seeks and reject intimacy. </a:t>
            </a:r>
            <a:endParaRPr lang="en-GB" dirty="0"/>
          </a:p>
          <a:p>
            <a:endParaRPr lang="en-GB" dirty="0"/>
          </a:p>
        </p:txBody>
      </p:sp>
    </p:spTree>
    <p:extLst>
      <p:ext uri="{BB962C8B-B14F-4D97-AF65-F5344CB8AC3E}">
        <p14:creationId xmlns:p14="http://schemas.microsoft.com/office/powerpoint/2010/main" val="4245409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help…</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365" y="1916832"/>
            <a:ext cx="8174802"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8417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GB" b="1" dirty="0" smtClean="0"/>
              <a:t>Answers</a:t>
            </a:r>
            <a:endParaRPr lang="en-GB" b="1" dirty="0"/>
          </a:p>
        </p:txBody>
      </p:sp>
      <p:sp>
        <p:nvSpPr>
          <p:cNvPr id="3" name="Content Placeholder 2"/>
          <p:cNvSpPr>
            <a:spLocks noGrp="1"/>
          </p:cNvSpPr>
          <p:nvPr>
            <p:ph sz="quarter" idx="1"/>
          </p:nvPr>
        </p:nvSpPr>
        <p:spPr>
          <a:xfrm>
            <a:off x="457200" y="1556792"/>
            <a:ext cx="8229600" cy="4824536"/>
          </a:xfrm>
        </p:spPr>
        <p:txBody>
          <a:bodyPr>
            <a:noAutofit/>
          </a:bodyPr>
          <a:lstStyle/>
          <a:p>
            <a:r>
              <a:rPr lang="en-GB" sz="1600" dirty="0"/>
              <a:t> 1. The internal working model is part of what theory?  </a:t>
            </a:r>
          </a:p>
          <a:p>
            <a:r>
              <a:rPr lang="en-GB" sz="1600" b="1" dirty="0" smtClean="0"/>
              <a:t>C</a:t>
            </a:r>
            <a:r>
              <a:rPr lang="en-GB" sz="1600" b="1" dirty="0"/>
              <a:t>. Bowlby’s </a:t>
            </a:r>
            <a:r>
              <a:rPr lang="en-GB" sz="1600" b="1" dirty="0" err="1"/>
              <a:t>monotropic</a:t>
            </a:r>
            <a:r>
              <a:rPr lang="en-GB" sz="1600" b="1" dirty="0"/>
              <a:t> </a:t>
            </a:r>
            <a:r>
              <a:rPr lang="en-GB" sz="1600" b="1" dirty="0" smtClean="0"/>
              <a:t>theory</a:t>
            </a:r>
            <a:endParaRPr lang="en-GB" sz="1600" b="1" dirty="0" smtClean="0"/>
          </a:p>
          <a:p>
            <a:r>
              <a:rPr lang="en-GB" sz="1600" dirty="0" smtClean="0"/>
              <a:t>2</a:t>
            </a:r>
            <a:r>
              <a:rPr lang="en-GB" sz="1600" dirty="0"/>
              <a:t>. The internal working model would predict which of the following if a child has a secure relationship with their primary caregiver? </a:t>
            </a:r>
          </a:p>
          <a:p>
            <a:r>
              <a:rPr lang="en-GB" sz="1600" b="1" dirty="0"/>
              <a:t>A. They will find it easy to form </a:t>
            </a:r>
            <a:r>
              <a:rPr lang="en-GB" sz="1600" b="1" dirty="0" smtClean="0"/>
              <a:t>friendships</a:t>
            </a:r>
            <a:endParaRPr lang="en-GB" sz="1600" dirty="0"/>
          </a:p>
          <a:p>
            <a:r>
              <a:rPr lang="en-GB" sz="1600" dirty="0"/>
              <a:t>3. Thinking about the internal working model which type of child do you think will be </a:t>
            </a:r>
            <a:r>
              <a:rPr lang="en-GB" sz="1600" b="1" dirty="0"/>
              <a:t>least</a:t>
            </a:r>
            <a:r>
              <a:rPr lang="en-GB" sz="1600" dirty="0"/>
              <a:t> likely to be a bully and be bullied? </a:t>
            </a:r>
          </a:p>
          <a:p>
            <a:r>
              <a:rPr lang="en-GB" sz="1600" b="1" dirty="0"/>
              <a:t>A. </a:t>
            </a:r>
            <a:r>
              <a:rPr lang="en-GB" sz="1600" b="1" dirty="0" smtClean="0"/>
              <a:t>Secure</a:t>
            </a:r>
            <a:endParaRPr lang="en-GB" sz="1600" dirty="0"/>
          </a:p>
          <a:p>
            <a:r>
              <a:rPr lang="en-GB" sz="1600" dirty="0"/>
              <a:t>4. Thinking about the internal working model which type of child do you think will be </a:t>
            </a:r>
            <a:r>
              <a:rPr lang="en-GB" sz="1600" b="1" dirty="0"/>
              <a:t>most</a:t>
            </a:r>
            <a:r>
              <a:rPr lang="en-GB" sz="1600" dirty="0"/>
              <a:t> likely to be a bully?  </a:t>
            </a:r>
          </a:p>
          <a:p>
            <a:r>
              <a:rPr lang="en-GB" sz="1600" b="1" dirty="0" smtClean="0"/>
              <a:t>B</a:t>
            </a:r>
            <a:r>
              <a:rPr lang="en-GB" sz="1600" b="1" dirty="0"/>
              <a:t>. Insecure </a:t>
            </a:r>
            <a:r>
              <a:rPr lang="en-GB" sz="1600" b="1" dirty="0" smtClean="0"/>
              <a:t>resistant</a:t>
            </a:r>
            <a:endParaRPr lang="en-GB" sz="1600" b="1" dirty="0"/>
          </a:p>
          <a:p>
            <a:r>
              <a:rPr lang="en-GB" sz="1600" dirty="0"/>
              <a:t>5. Thinking about the internal working model which type of child do you think will be most likely to be a </a:t>
            </a:r>
            <a:r>
              <a:rPr lang="en-GB" sz="1600" b="1" dirty="0"/>
              <a:t>victim</a:t>
            </a:r>
            <a:r>
              <a:rPr lang="en-GB" sz="1600" dirty="0"/>
              <a:t> of bullying? </a:t>
            </a:r>
          </a:p>
          <a:p>
            <a:r>
              <a:rPr lang="en-GB" sz="1600" b="1" dirty="0" smtClean="0"/>
              <a:t>C</a:t>
            </a:r>
            <a:r>
              <a:rPr lang="en-GB" sz="1600" b="1" dirty="0"/>
              <a:t>. Insecure avoidant </a:t>
            </a:r>
          </a:p>
          <a:p>
            <a:endParaRPr lang="en-GB" sz="1600" dirty="0"/>
          </a:p>
        </p:txBody>
      </p:sp>
    </p:spTree>
    <p:extLst>
      <p:ext uri="{BB962C8B-B14F-4D97-AF65-F5344CB8AC3E}">
        <p14:creationId xmlns:p14="http://schemas.microsoft.com/office/powerpoint/2010/main" val="381078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b="1" dirty="0" smtClean="0"/>
              <a:t>Answers</a:t>
            </a:r>
            <a:endParaRPr lang="en-GB" b="1" dirty="0"/>
          </a:p>
        </p:txBody>
      </p:sp>
      <p:sp>
        <p:nvSpPr>
          <p:cNvPr id="3" name="Content Placeholder 2"/>
          <p:cNvSpPr>
            <a:spLocks noGrp="1"/>
          </p:cNvSpPr>
          <p:nvPr>
            <p:ph sz="quarter" idx="1"/>
          </p:nvPr>
        </p:nvSpPr>
        <p:spPr>
          <a:xfrm>
            <a:off x="457200" y="1556792"/>
            <a:ext cx="8229600" cy="5184576"/>
          </a:xfrm>
        </p:spPr>
        <p:txBody>
          <a:bodyPr>
            <a:normAutofit fontScale="55000" lnSpcReduction="20000"/>
          </a:bodyPr>
          <a:lstStyle/>
          <a:p>
            <a:r>
              <a:rPr lang="en-GB" dirty="0"/>
              <a:t>6. Thinking about the internal working model which type of child do you think will be most vulnerable to loneliness as an adult? </a:t>
            </a:r>
          </a:p>
          <a:p>
            <a:r>
              <a:rPr lang="en-GB" b="1" dirty="0" smtClean="0"/>
              <a:t>B. </a:t>
            </a:r>
            <a:r>
              <a:rPr lang="en-GB" b="1" dirty="0"/>
              <a:t>Insecure </a:t>
            </a:r>
            <a:r>
              <a:rPr lang="en-GB" b="1" dirty="0" smtClean="0"/>
              <a:t>resistant</a:t>
            </a:r>
            <a:endParaRPr lang="en-GB" dirty="0"/>
          </a:p>
          <a:p>
            <a:r>
              <a:rPr lang="en-GB" dirty="0"/>
              <a:t>7. Thinking about the internal working model which type of child do you think will have the longest lasting romantic relationships as an adult?</a:t>
            </a:r>
          </a:p>
          <a:p>
            <a:r>
              <a:rPr lang="en-GB" b="1" dirty="0"/>
              <a:t>A. </a:t>
            </a:r>
            <a:r>
              <a:rPr lang="en-GB" b="1" dirty="0" smtClean="0"/>
              <a:t>Secure</a:t>
            </a:r>
            <a:endParaRPr lang="en-GB" dirty="0" smtClean="0"/>
          </a:p>
          <a:p>
            <a:r>
              <a:rPr lang="en-GB" dirty="0" smtClean="0"/>
              <a:t>8</a:t>
            </a:r>
            <a:r>
              <a:rPr lang="en-GB" dirty="0"/>
              <a:t>. Adults classified as which attachment style picked the following statement to best describe their inner feelings "I find it easy getting close to others and am comfortable depending on them and having them depend on me. I don't worry about being abandoned or about somebody getting close to me". </a:t>
            </a:r>
          </a:p>
          <a:p>
            <a:r>
              <a:rPr lang="en-GB" b="1" dirty="0"/>
              <a:t>A. Secure </a:t>
            </a:r>
            <a:r>
              <a:rPr lang="en-GB" b="1" dirty="0" smtClean="0"/>
              <a:t>attachment</a:t>
            </a:r>
            <a:endParaRPr lang="en-GB" dirty="0"/>
          </a:p>
          <a:p>
            <a:r>
              <a:rPr lang="en-GB" dirty="0"/>
              <a:t>9. Adults classified as which attachment style picked the following statement to best describe their inner feelings- "I find others are reluctant to get as close as I'd like. I worry my partner doesn't really love me or won't stay with me. I want to merge completely with another person and this desire scares people away"</a:t>
            </a:r>
          </a:p>
          <a:p>
            <a:r>
              <a:rPr lang="en-GB" b="1" dirty="0" smtClean="0"/>
              <a:t>B</a:t>
            </a:r>
            <a:r>
              <a:rPr lang="en-GB" b="1" dirty="0"/>
              <a:t>. Insecure </a:t>
            </a:r>
            <a:r>
              <a:rPr lang="en-GB" b="1" dirty="0" smtClean="0"/>
              <a:t>resistant</a:t>
            </a:r>
            <a:endParaRPr lang="en-GB" b="1" dirty="0" smtClean="0"/>
          </a:p>
          <a:p>
            <a:r>
              <a:rPr lang="en-GB" dirty="0" smtClean="0"/>
              <a:t>10. Adults classified as which attachment style picked the following statement to best describe their inner feelings- "I am uncomfortable being close to others; I find it difficult to trust them, difficult to depend on them. I am nervous when anybody gets close to and love partners want me to be more intimate than I feel comfortable being. </a:t>
            </a:r>
          </a:p>
          <a:p>
            <a:r>
              <a:rPr lang="en-GB" b="1" dirty="0" smtClean="0"/>
              <a:t>C. Insecure avoidant </a:t>
            </a:r>
          </a:p>
          <a:p>
            <a:endParaRPr lang="en-GB" b="1" dirty="0"/>
          </a:p>
          <a:p>
            <a:endParaRPr lang="en-GB" dirty="0"/>
          </a:p>
        </p:txBody>
      </p:sp>
    </p:spTree>
    <p:extLst>
      <p:ext uri="{BB962C8B-B14F-4D97-AF65-F5344CB8AC3E}">
        <p14:creationId xmlns:p14="http://schemas.microsoft.com/office/powerpoint/2010/main" val="103730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anim calcmode="lin" valueType="num">
                                      <p:cBhvr>
                                        <p:cTn id="4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par>
                                <p:cTn id="48" presetID="16" presetClass="entr" presetSubtype="21" fill="hold" nodeType="with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arn(inVertical)">
                                      <p:cBhvr>
                                        <p:cTn id="5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835</TotalTime>
  <Words>947</Words>
  <Application>Microsoft Office PowerPoint</Application>
  <PresentationFormat>On-screen Show (4:3)</PresentationFormat>
  <Paragraphs>108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The influence of early attachment</vt:lpstr>
      <vt:lpstr>Re-cap task</vt:lpstr>
      <vt:lpstr>The effects of institutionalisation:</vt:lpstr>
      <vt:lpstr>This half-term</vt:lpstr>
      <vt:lpstr>Testing your assumptions</vt:lpstr>
      <vt:lpstr> A Reminder… </vt:lpstr>
      <vt:lpstr>To help…</vt:lpstr>
      <vt:lpstr>Answers</vt:lpstr>
      <vt:lpstr>Answers</vt:lpstr>
      <vt:lpstr>Answers:</vt:lpstr>
      <vt:lpstr>Research to support</vt:lpstr>
      <vt:lpstr>Hazan &amp; Shaver (1987) ‘Love Quiz’</vt:lpstr>
      <vt:lpstr>The Love Quiz</vt:lpstr>
      <vt:lpstr>The Love Quiz</vt:lpstr>
      <vt:lpstr>Love Quiz Link</vt:lpstr>
      <vt:lpstr>PowerPoint Presentation</vt:lpstr>
      <vt:lpstr>PowerPoint Presentation</vt:lpstr>
      <vt:lpstr>PowerPoint Presentation</vt:lpstr>
      <vt:lpstr>Love Quiz - conclusions</vt:lpstr>
      <vt:lpstr>Evaluating the Love Quiz - PES</vt:lpstr>
      <vt:lpstr>Using your knowledge of research into the effects of early attachment on childhood and adult relationships, explain what is being shown in the graph below. (3 marks)</vt:lpstr>
      <vt:lpstr>Answer</vt:lpstr>
      <vt:lpstr>Attachment Revision!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influence of early attachment</dc:title>
  <dc:creator>USER</dc:creator>
  <cp:lastModifiedBy>USER</cp:lastModifiedBy>
  <cp:revision>26</cp:revision>
  <dcterms:created xsi:type="dcterms:W3CDTF">2016-03-16T10:45:28Z</dcterms:created>
  <dcterms:modified xsi:type="dcterms:W3CDTF">2017-04-28T09:16:17Z</dcterms:modified>
</cp:coreProperties>
</file>