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0" r:id="rId3"/>
    <p:sldId id="257" r:id="rId4"/>
    <p:sldId id="265" r:id="rId5"/>
    <p:sldId id="274" r:id="rId6"/>
    <p:sldId id="275" r:id="rId7"/>
    <p:sldId id="266" r:id="rId8"/>
    <p:sldId id="267" r:id="rId9"/>
    <p:sldId id="268" r:id="rId10"/>
    <p:sldId id="269" r:id="rId11"/>
    <p:sldId id="272" r:id="rId12"/>
    <p:sldId id="273" r:id="rId13"/>
    <p:sldId id="278" r:id="rId14"/>
    <p:sldId id="279" r:id="rId15"/>
    <p:sldId id="280" r:id="rId16"/>
    <p:sldId id="281" r:id="rId17"/>
    <p:sldId id="282" r:id="rId18"/>
    <p:sldId id="283" r:id="rId19"/>
    <p:sldId id="284" r:id="rId20"/>
    <p:sldId id="285" r:id="rId21"/>
    <p:sldId id="276" r:id="rId22"/>
    <p:sldId id="277" r:id="rId23"/>
    <p:sldId id="263" r:id="rId24"/>
    <p:sldId id="264" r:id="rId25"/>
    <p:sldId id="25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63F35A2-09F4-4C04-8961-B3969F815E65}" type="datetimeFigureOut">
              <a:rPr lang="en-GB" smtClean="0"/>
              <a:t>12/01/2017</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80974D7-9146-4EB1-8EFB-0870E74D5291}"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3F35A2-09F4-4C04-8961-B3969F815E65}" type="datetimeFigureOut">
              <a:rPr lang="en-GB" smtClean="0"/>
              <a:t>12/01/2017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0974D7-9146-4EB1-8EFB-0870E74D529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63F35A2-09F4-4C04-8961-B3969F815E65}" type="datetimeFigureOut">
              <a:rPr lang="en-GB" smtClean="0"/>
              <a:t>12/01/2017</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80974D7-9146-4EB1-8EFB-0870E74D5291}"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63F35A2-09F4-4C04-8961-B3969F815E65}" type="datetimeFigureOut">
              <a:rPr lang="en-GB" smtClean="0"/>
              <a:t>12/01/2017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80974D7-9146-4EB1-8EFB-0870E74D5291}" type="slidenum">
              <a:rPr lang="en-GB" smtClean="0"/>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63F35A2-09F4-4C04-8961-B3969F815E65}" type="datetimeFigureOut">
              <a:rPr lang="en-GB" smtClean="0"/>
              <a:t>12/01/2017</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80974D7-9146-4EB1-8EFB-0870E74D5291}" type="slidenum">
              <a:rPr lang="en-GB" smtClean="0"/>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63F35A2-09F4-4C04-8961-B3969F815E65}" type="datetimeFigureOut">
              <a:rPr lang="en-GB" smtClean="0"/>
              <a:t>12/01/2017</a:t>
            </a:fld>
            <a:endParaRPr lang="en-GB"/>
          </a:p>
        </p:txBody>
      </p:sp>
      <p:sp>
        <p:nvSpPr>
          <p:cNvPr id="10" name="Slide Number Placeholder 9"/>
          <p:cNvSpPr>
            <a:spLocks noGrp="1"/>
          </p:cNvSpPr>
          <p:nvPr>
            <p:ph type="sldNum" sz="quarter" idx="16"/>
          </p:nvPr>
        </p:nvSpPr>
        <p:spPr/>
        <p:txBody>
          <a:bodyPr rtlCol="0"/>
          <a:lstStyle/>
          <a:p>
            <a:fld id="{080974D7-9146-4EB1-8EFB-0870E74D5291}" type="slidenum">
              <a:rPr lang="en-GB" smtClean="0"/>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63F35A2-09F4-4C04-8961-B3969F815E65}" type="datetimeFigureOut">
              <a:rPr lang="en-GB" smtClean="0"/>
              <a:t>12/01/2017</a:t>
            </a:fld>
            <a:endParaRPr lang="en-GB"/>
          </a:p>
        </p:txBody>
      </p:sp>
      <p:sp>
        <p:nvSpPr>
          <p:cNvPr id="12" name="Slide Number Placeholder 11"/>
          <p:cNvSpPr>
            <a:spLocks noGrp="1"/>
          </p:cNvSpPr>
          <p:nvPr>
            <p:ph type="sldNum" sz="quarter" idx="16"/>
          </p:nvPr>
        </p:nvSpPr>
        <p:spPr/>
        <p:txBody>
          <a:bodyPr rtlCol="0"/>
          <a:lstStyle/>
          <a:p>
            <a:fld id="{080974D7-9146-4EB1-8EFB-0870E74D5291}" type="slidenum">
              <a:rPr lang="en-GB" smtClean="0"/>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3F35A2-09F4-4C04-8961-B3969F815E65}" type="datetimeFigureOut">
              <a:rPr lang="en-GB" smtClean="0"/>
              <a:t>12/01/2017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80974D7-9146-4EB1-8EFB-0870E74D529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F35A2-09F4-4C04-8961-B3969F815E65}" type="datetimeFigureOut">
              <a:rPr lang="en-GB" smtClean="0"/>
              <a:t>12/01/2017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80974D7-9146-4EB1-8EFB-0870E74D529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63F35A2-09F4-4C04-8961-B3969F815E65}" type="datetimeFigureOut">
              <a:rPr lang="en-GB" smtClean="0"/>
              <a:t>12/01/2017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80974D7-9146-4EB1-8EFB-0870E74D5291}" type="slidenum">
              <a:rPr lang="en-GB" smtClean="0"/>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63F35A2-09F4-4C04-8961-B3969F815E65}" type="datetimeFigureOut">
              <a:rPr lang="en-GB" smtClean="0"/>
              <a:t>12/01/2017</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80974D7-9146-4EB1-8EFB-0870E74D5291}" type="slidenum">
              <a:rPr lang="en-GB" smtClean="0"/>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63F35A2-09F4-4C04-8961-B3969F815E65}" type="datetimeFigureOut">
              <a:rPr lang="en-GB" smtClean="0"/>
              <a:t>12/01/2017</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80974D7-9146-4EB1-8EFB-0870E74D529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Stages of Attachment</a:t>
            </a:r>
            <a:endParaRPr lang="en-GB" dirty="0"/>
          </a:p>
        </p:txBody>
      </p:sp>
      <p:sp>
        <p:nvSpPr>
          <p:cNvPr id="3" name="Subtitle 2"/>
          <p:cNvSpPr>
            <a:spLocks noGrp="1"/>
          </p:cNvSpPr>
          <p:nvPr>
            <p:ph type="subTitle" idx="1"/>
          </p:nvPr>
        </p:nvSpPr>
        <p:spPr/>
        <p:txBody>
          <a:bodyPr/>
          <a:lstStyle/>
          <a:p>
            <a:r>
              <a:rPr lang="en-GB" dirty="0" smtClean="0"/>
              <a:t>Lesson 2</a:t>
            </a:r>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555776" y="2276872"/>
            <a:ext cx="2088232" cy="2808312"/>
          </a:xfrm>
          <a:prstGeom prst="rect">
            <a:avLst/>
          </a:prstGeom>
        </p:spPr>
      </p:pic>
    </p:spTree>
    <p:extLst>
      <p:ext uri="{BB962C8B-B14F-4D97-AF65-F5344CB8AC3E}">
        <p14:creationId xmlns:p14="http://schemas.microsoft.com/office/powerpoint/2010/main" val="4253397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Stages of Attachment</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837691513"/>
              </p:ext>
            </p:extLst>
          </p:nvPr>
        </p:nvGraphicFramePr>
        <p:xfrm>
          <a:off x="611560" y="1988840"/>
          <a:ext cx="7920880" cy="4248472"/>
        </p:xfrm>
        <a:graphic>
          <a:graphicData uri="http://schemas.openxmlformats.org/drawingml/2006/table">
            <a:tbl>
              <a:tblPr firstRow="1" firstCol="1" bandRow="1">
                <a:tableStyleId>{5C22544A-7EE6-4342-B048-85BDC9FD1C3A}</a:tableStyleId>
              </a:tblPr>
              <a:tblGrid>
                <a:gridCol w="1612116"/>
                <a:gridCol w="2054355"/>
                <a:gridCol w="4254409"/>
              </a:tblGrid>
              <a:tr h="386225">
                <a:tc>
                  <a:txBody>
                    <a:bodyPr/>
                    <a:lstStyle/>
                    <a:p>
                      <a:pPr algn="l">
                        <a:lnSpc>
                          <a:spcPct val="100000"/>
                        </a:lnSpc>
                        <a:spcAft>
                          <a:spcPts val="150"/>
                        </a:spcAft>
                      </a:pPr>
                      <a:r>
                        <a:rPr lang="en-GB" sz="2000" dirty="0">
                          <a:effectLst/>
                        </a:rPr>
                        <a:t>Stage</a:t>
                      </a:r>
                      <a:endParaRPr lang="en-GB" sz="2000" dirty="0">
                        <a:effectLst/>
                        <a:latin typeface="Calibri"/>
                        <a:ea typeface="Calibri"/>
                        <a:cs typeface="Times New Roman"/>
                      </a:endParaRPr>
                    </a:p>
                  </a:txBody>
                  <a:tcPr marL="42647" marR="42647" marT="0" marB="0"/>
                </a:tc>
                <a:tc>
                  <a:txBody>
                    <a:bodyPr/>
                    <a:lstStyle/>
                    <a:p>
                      <a:pPr algn="l">
                        <a:lnSpc>
                          <a:spcPct val="100000"/>
                        </a:lnSpc>
                        <a:spcAft>
                          <a:spcPts val="150"/>
                        </a:spcAft>
                      </a:pPr>
                      <a:r>
                        <a:rPr lang="en-GB" sz="2000">
                          <a:effectLst/>
                        </a:rPr>
                        <a:t>Age</a:t>
                      </a:r>
                      <a:endParaRPr lang="en-GB" sz="2000">
                        <a:effectLst/>
                        <a:latin typeface="Calibri"/>
                        <a:ea typeface="Calibri"/>
                        <a:cs typeface="Times New Roman"/>
                      </a:endParaRPr>
                    </a:p>
                  </a:txBody>
                  <a:tcPr marL="42647" marR="42647" marT="0" marB="0"/>
                </a:tc>
                <a:tc>
                  <a:txBody>
                    <a:bodyPr/>
                    <a:lstStyle/>
                    <a:p>
                      <a:pPr algn="l">
                        <a:lnSpc>
                          <a:spcPct val="100000"/>
                        </a:lnSpc>
                        <a:spcAft>
                          <a:spcPts val="150"/>
                        </a:spcAft>
                      </a:pPr>
                      <a:r>
                        <a:rPr lang="en-GB" sz="2000">
                          <a:effectLst/>
                        </a:rPr>
                        <a:t>Description</a:t>
                      </a:r>
                      <a:endParaRPr lang="en-GB" sz="2000">
                        <a:effectLst/>
                        <a:latin typeface="Calibri"/>
                        <a:ea typeface="Calibri"/>
                        <a:cs typeface="Times New Roman"/>
                      </a:endParaRPr>
                    </a:p>
                  </a:txBody>
                  <a:tcPr marL="42647" marR="42647" marT="0" marB="0"/>
                </a:tc>
              </a:tr>
              <a:tr h="3862247">
                <a:tc>
                  <a:txBody>
                    <a:bodyPr/>
                    <a:lstStyle/>
                    <a:p>
                      <a:pPr algn="l">
                        <a:lnSpc>
                          <a:spcPct val="100000"/>
                        </a:lnSpc>
                        <a:spcAft>
                          <a:spcPts val="150"/>
                        </a:spcAft>
                      </a:pPr>
                      <a:r>
                        <a:rPr lang="en-GB" sz="2000" b="1">
                          <a:solidFill>
                            <a:srgbClr val="333333"/>
                          </a:solidFill>
                          <a:effectLst/>
                          <a:latin typeface="Calibri"/>
                          <a:ea typeface="Times New Roman"/>
                          <a:cs typeface="Times New Roman"/>
                        </a:rPr>
                        <a:t>Multiple Attachments</a:t>
                      </a:r>
                      <a:endParaRPr lang="en-GB" sz="2000">
                        <a:effectLst/>
                        <a:latin typeface="Calibri"/>
                        <a:ea typeface="Calibri"/>
                        <a:cs typeface="Times New Roman"/>
                      </a:endParaRPr>
                    </a:p>
                  </a:txBody>
                  <a:tcPr marL="68580" marR="68580" marT="0" marB="0"/>
                </a:tc>
                <a:tc>
                  <a:txBody>
                    <a:bodyPr/>
                    <a:lstStyle/>
                    <a:p>
                      <a:pPr algn="l">
                        <a:lnSpc>
                          <a:spcPct val="100000"/>
                        </a:lnSpc>
                        <a:spcAft>
                          <a:spcPts val="150"/>
                        </a:spcAft>
                      </a:pPr>
                      <a:r>
                        <a:rPr lang="en-GB" sz="2000" b="1" dirty="0">
                          <a:solidFill>
                            <a:srgbClr val="333333"/>
                          </a:solidFill>
                          <a:effectLst/>
                          <a:latin typeface="Calibri"/>
                          <a:ea typeface="Times New Roman"/>
                          <a:cs typeface="Times New Roman"/>
                        </a:rPr>
                        <a:t>9 months onwards</a:t>
                      </a:r>
                      <a:endParaRPr lang="en-GB" sz="2000" dirty="0">
                        <a:effectLst/>
                        <a:latin typeface="Calibri"/>
                        <a:ea typeface="Calibri"/>
                        <a:cs typeface="Times New Roman"/>
                      </a:endParaRPr>
                    </a:p>
                  </a:txBody>
                  <a:tcPr marL="68580" marR="68580" marT="0" marB="0"/>
                </a:tc>
                <a:tc>
                  <a:txBody>
                    <a:bodyPr/>
                    <a:lstStyle/>
                    <a:p>
                      <a:pPr algn="l">
                        <a:lnSpc>
                          <a:spcPct val="100000"/>
                        </a:lnSpc>
                        <a:spcAft>
                          <a:spcPts val="150"/>
                        </a:spcAft>
                      </a:pPr>
                      <a:r>
                        <a:rPr lang="en-GB" sz="2000" dirty="0">
                          <a:solidFill>
                            <a:srgbClr val="333333"/>
                          </a:solidFill>
                          <a:effectLst/>
                          <a:latin typeface="Calibri"/>
                          <a:ea typeface="Times New Roman"/>
                          <a:cs typeface="Times New Roman"/>
                        </a:rPr>
                        <a:t>Shortly after infants show specific attachments they</a:t>
                      </a:r>
                      <a:r>
                        <a:rPr lang="en-GB" sz="2000" b="1" dirty="0">
                          <a:solidFill>
                            <a:srgbClr val="333333"/>
                          </a:solidFill>
                          <a:effectLst/>
                          <a:latin typeface="Calibri"/>
                          <a:ea typeface="Times New Roman"/>
                          <a:cs typeface="Times New Roman"/>
                        </a:rPr>
                        <a:t> </a:t>
                      </a:r>
                      <a:r>
                        <a:rPr lang="en-GB" sz="2000" dirty="0">
                          <a:solidFill>
                            <a:srgbClr val="333333"/>
                          </a:solidFill>
                          <a:effectLst/>
                          <a:latin typeface="Calibri"/>
                          <a:ea typeface="Times New Roman"/>
                          <a:cs typeface="Times New Roman"/>
                        </a:rPr>
                        <a:t>begin to make multiple attachments (29% within a month according to Schaffer’s study). This is usually towards friends, grandparents and child-minders/ nursery staff.</a:t>
                      </a:r>
                      <a:endParaRPr lang="en-GB"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729444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Stages of Attachment</a:t>
            </a:r>
          </a:p>
        </p:txBody>
      </p:sp>
      <p:sp>
        <p:nvSpPr>
          <p:cNvPr id="2" name="Content Placeholder 1"/>
          <p:cNvSpPr>
            <a:spLocks noGrp="1"/>
          </p:cNvSpPr>
          <p:nvPr>
            <p:ph sz="quarter" idx="1"/>
          </p:nvPr>
        </p:nvSpPr>
        <p:spPr/>
        <p:txBody>
          <a:bodyPr/>
          <a:lstStyle/>
          <a:p>
            <a:r>
              <a:rPr lang="en-GB" b="1" dirty="0" smtClean="0"/>
              <a:t>Put these in order and match them together with the right age</a:t>
            </a:r>
          </a:p>
          <a:p>
            <a:pPr marL="45720" indent="0">
              <a:buNone/>
            </a:pPr>
            <a:endParaRPr lang="en-GB" b="1" dirty="0" smtClean="0"/>
          </a:p>
          <a:p>
            <a:endParaRPr lang="en-GB" b="1" dirty="0"/>
          </a:p>
          <a:p>
            <a:endParaRPr lang="en-GB"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648981170"/>
              </p:ext>
            </p:extLst>
          </p:nvPr>
        </p:nvGraphicFramePr>
        <p:xfrm>
          <a:off x="1403648" y="2780928"/>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dirty="0" smtClean="0"/>
                        <a:t>Stage</a:t>
                      </a:r>
                      <a:endParaRPr lang="en-GB" dirty="0"/>
                    </a:p>
                  </a:txBody>
                  <a:tcPr/>
                </a:tc>
                <a:tc>
                  <a:txBody>
                    <a:bodyPr/>
                    <a:lstStyle/>
                    <a:p>
                      <a:r>
                        <a:rPr lang="en-GB" dirty="0" smtClean="0"/>
                        <a:t>Age</a:t>
                      </a:r>
                      <a:endParaRPr lang="en-GB" dirty="0"/>
                    </a:p>
                  </a:txBody>
                  <a:tcPr/>
                </a:tc>
              </a:tr>
              <a:tr h="370840">
                <a:tc>
                  <a:txBody>
                    <a:bodyPr/>
                    <a:lstStyle/>
                    <a:p>
                      <a:r>
                        <a:rPr lang="en-GB" b="1" dirty="0" smtClean="0"/>
                        <a:t>Multiple Attachments</a:t>
                      </a:r>
                    </a:p>
                  </a:txBody>
                  <a:tcPr/>
                </a:tc>
                <a:tc>
                  <a:txBody>
                    <a:bodyPr/>
                    <a:lstStyle/>
                    <a:p>
                      <a:r>
                        <a:rPr lang="en-GB" dirty="0" smtClean="0"/>
                        <a:t>7/8 months onwards</a:t>
                      </a:r>
                      <a:endParaRPr lang="en-GB" dirty="0"/>
                    </a:p>
                  </a:txBody>
                  <a:tcPr/>
                </a:tc>
              </a:tr>
              <a:tr h="370840">
                <a:tc>
                  <a:txBody>
                    <a:bodyPr/>
                    <a:lstStyle/>
                    <a:p>
                      <a:r>
                        <a:rPr lang="en-GB" b="1" dirty="0" smtClean="0"/>
                        <a:t>Indiscriminate Attachments</a:t>
                      </a:r>
                    </a:p>
                  </a:txBody>
                  <a:tcPr/>
                </a:tc>
                <a:tc>
                  <a:txBody>
                    <a:bodyPr/>
                    <a:lstStyle/>
                    <a:p>
                      <a:r>
                        <a:rPr lang="en-GB" dirty="0" smtClean="0"/>
                        <a:t>9 months onwards</a:t>
                      </a:r>
                      <a:endParaRPr lang="en-GB" dirty="0"/>
                    </a:p>
                  </a:txBody>
                  <a:tcPr/>
                </a:tc>
              </a:tr>
              <a:tr h="370840">
                <a:tc>
                  <a:txBody>
                    <a:bodyPr/>
                    <a:lstStyle/>
                    <a:p>
                      <a:r>
                        <a:rPr lang="en-GB" b="1" dirty="0" smtClean="0"/>
                        <a:t>Pre-attachment</a:t>
                      </a:r>
                    </a:p>
                  </a:txBody>
                  <a:tcPr/>
                </a:tc>
                <a:tc>
                  <a:txBody>
                    <a:bodyPr/>
                    <a:lstStyle/>
                    <a:p>
                      <a:r>
                        <a:rPr lang="en-GB" dirty="0" smtClean="0"/>
                        <a:t>3 months to 7/8 months</a:t>
                      </a:r>
                      <a:endParaRPr lang="en-GB" dirty="0"/>
                    </a:p>
                  </a:txBody>
                  <a:tcPr/>
                </a:tc>
              </a:tr>
              <a:tr h="370840">
                <a:tc>
                  <a:txBody>
                    <a:bodyPr/>
                    <a:lstStyle/>
                    <a:p>
                      <a:r>
                        <a:rPr lang="en-GB" b="1" dirty="0" smtClean="0"/>
                        <a:t>Discriminate Attachment</a:t>
                      </a:r>
                    </a:p>
                  </a:txBody>
                  <a:tcPr/>
                </a:tc>
                <a:tc>
                  <a:txBody>
                    <a:bodyPr/>
                    <a:lstStyle/>
                    <a:p>
                      <a:r>
                        <a:rPr lang="en-GB" dirty="0" smtClean="0"/>
                        <a:t>Birth – 3 months</a:t>
                      </a:r>
                      <a:endParaRPr lang="en-GB" dirty="0"/>
                    </a:p>
                  </a:txBody>
                  <a:tcPr/>
                </a:tc>
              </a:tr>
            </a:tbl>
          </a:graphicData>
        </a:graphic>
      </p:graphicFrame>
    </p:spTree>
    <p:extLst>
      <p:ext uri="{BB962C8B-B14F-4D97-AF65-F5344CB8AC3E}">
        <p14:creationId xmlns:p14="http://schemas.microsoft.com/office/powerpoint/2010/main" val="1333557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Stages of Attachment</a:t>
            </a:r>
          </a:p>
        </p:txBody>
      </p:sp>
      <p:sp>
        <p:nvSpPr>
          <p:cNvPr id="2" name="Content Placeholder 1"/>
          <p:cNvSpPr>
            <a:spLocks noGrp="1"/>
          </p:cNvSpPr>
          <p:nvPr>
            <p:ph sz="quarter" idx="1"/>
          </p:nvPr>
        </p:nvSpPr>
        <p:spPr/>
        <p:txBody>
          <a:bodyPr/>
          <a:lstStyle/>
          <a:p>
            <a:r>
              <a:rPr lang="en-GB" b="1" dirty="0" smtClean="0"/>
              <a:t>Put these in order and match them together with the right age</a:t>
            </a:r>
          </a:p>
          <a:p>
            <a:pPr marL="45720" indent="0">
              <a:buNone/>
            </a:pPr>
            <a:endParaRPr lang="en-GB" b="1" dirty="0" smtClean="0"/>
          </a:p>
          <a:p>
            <a:endParaRPr lang="en-GB" b="1" dirty="0"/>
          </a:p>
          <a:p>
            <a:endParaRPr lang="en-GB"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868927493"/>
              </p:ext>
            </p:extLst>
          </p:nvPr>
        </p:nvGraphicFramePr>
        <p:xfrm>
          <a:off x="1403648" y="2780928"/>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dirty="0" smtClean="0"/>
                        <a:t>Stage</a:t>
                      </a:r>
                      <a:endParaRPr lang="en-GB" dirty="0"/>
                    </a:p>
                  </a:txBody>
                  <a:tcPr/>
                </a:tc>
                <a:tc>
                  <a:txBody>
                    <a:bodyPr/>
                    <a:lstStyle/>
                    <a:p>
                      <a:r>
                        <a:rPr lang="en-GB" dirty="0" smtClean="0"/>
                        <a:t>Age</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Pre-attachment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Birth – 3 months</a:t>
                      </a:r>
                    </a:p>
                  </a:txBody>
                  <a:tcPr/>
                </a:tc>
              </a:tr>
              <a:tr h="370840">
                <a:tc>
                  <a:txBody>
                    <a:bodyPr/>
                    <a:lstStyle/>
                    <a:p>
                      <a:r>
                        <a:rPr lang="en-GB" b="1" dirty="0" smtClean="0"/>
                        <a:t>Indiscriminate Attachments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3 months to 7/8 months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Discriminate Attachment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7/8 months onwards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Multiple Attachments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9 months onwards</a:t>
                      </a:r>
                    </a:p>
                  </a:txBody>
                  <a:tcPr/>
                </a:tc>
              </a:tr>
            </a:tbl>
          </a:graphicData>
        </a:graphic>
      </p:graphicFrame>
    </p:spTree>
    <p:extLst>
      <p:ext uri="{BB962C8B-B14F-4D97-AF65-F5344CB8AC3E}">
        <p14:creationId xmlns:p14="http://schemas.microsoft.com/office/powerpoint/2010/main" val="4202431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normAutofit fontScale="90000"/>
          </a:bodyPr>
          <a:lstStyle/>
          <a:p>
            <a:r>
              <a:rPr lang="en-US" dirty="0" smtClean="0"/>
              <a:t>Which of Schaffer’s stages is the infant at and why?</a:t>
            </a:r>
            <a:br>
              <a:rPr lang="en-US" dirty="0" smtClean="0"/>
            </a:br>
            <a:endParaRPr lang="en-GB" dirty="0"/>
          </a:p>
        </p:txBody>
      </p:sp>
      <p:sp>
        <p:nvSpPr>
          <p:cNvPr id="3" name="Content Placeholder 2"/>
          <p:cNvSpPr>
            <a:spLocks noGrp="1"/>
          </p:cNvSpPr>
          <p:nvPr>
            <p:ph sz="quarter" idx="1"/>
          </p:nvPr>
        </p:nvSpPr>
        <p:spPr/>
        <p:txBody>
          <a:bodyPr>
            <a:normAutofit/>
          </a:bodyPr>
          <a:lstStyle/>
          <a:p>
            <a:pPr marL="0" indent="0">
              <a:buNone/>
            </a:pPr>
            <a:r>
              <a:rPr lang="en-US" dirty="0" smtClean="0"/>
              <a:t>Jacintha showed no distress when her mother (her primary caregiver) left the room to go out for the evening. When her older brother elbowed her she cried but was comforted after a cuddle from the new baby sitter who had just started that evening.</a:t>
            </a:r>
          </a:p>
          <a:p>
            <a:pPr marL="0" indent="0">
              <a:buNone/>
            </a:pPr>
            <a:r>
              <a:rPr lang="en-US" b="1" dirty="0" smtClean="0"/>
              <a:t>Stage: </a:t>
            </a:r>
          </a:p>
          <a:p>
            <a:pPr marL="0" indent="0">
              <a:buNone/>
            </a:pPr>
            <a:r>
              <a:rPr lang="en-US" b="1" dirty="0" smtClean="0"/>
              <a:t>Reasons:</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773917065"/>
              </p:ext>
            </p:extLst>
          </p:nvPr>
        </p:nvGraphicFramePr>
        <p:xfrm>
          <a:off x="2843808" y="4797152"/>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dirty="0" smtClean="0"/>
                        <a:t>Stage</a:t>
                      </a:r>
                      <a:endParaRPr lang="en-GB" dirty="0"/>
                    </a:p>
                  </a:txBody>
                  <a:tcPr/>
                </a:tc>
                <a:tc>
                  <a:txBody>
                    <a:bodyPr/>
                    <a:lstStyle/>
                    <a:p>
                      <a:r>
                        <a:rPr lang="en-GB" dirty="0" smtClean="0"/>
                        <a:t>Age</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Pre-attachment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Birth – 3 months</a:t>
                      </a:r>
                    </a:p>
                  </a:txBody>
                  <a:tcPr/>
                </a:tc>
              </a:tr>
              <a:tr h="370840">
                <a:tc>
                  <a:txBody>
                    <a:bodyPr/>
                    <a:lstStyle/>
                    <a:p>
                      <a:r>
                        <a:rPr lang="en-GB" b="1" dirty="0" smtClean="0"/>
                        <a:t>Indiscriminate Attachments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3 months to 7/8 months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Discriminate Attachment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7/8 months onwards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Multiple Attachments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9 months onwards</a:t>
                      </a:r>
                    </a:p>
                  </a:txBody>
                  <a:tcPr/>
                </a:tc>
              </a:tr>
            </a:tbl>
          </a:graphicData>
        </a:graphic>
      </p:graphicFrame>
    </p:spTree>
    <p:extLst>
      <p:ext uri="{BB962C8B-B14F-4D97-AF65-F5344CB8AC3E}">
        <p14:creationId xmlns:p14="http://schemas.microsoft.com/office/powerpoint/2010/main" val="460675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normAutofit fontScale="90000"/>
          </a:bodyPr>
          <a:lstStyle/>
          <a:p>
            <a:r>
              <a:rPr lang="en-US" dirty="0" smtClean="0"/>
              <a:t>Which of Schaffer’s stages is the infant at and why?</a:t>
            </a:r>
            <a:br>
              <a:rPr lang="en-US" dirty="0" smtClean="0"/>
            </a:br>
            <a:endParaRPr lang="en-GB" dirty="0"/>
          </a:p>
        </p:txBody>
      </p:sp>
      <p:sp>
        <p:nvSpPr>
          <p:cNvPr id="3" name="Content Placeholder 2"/>
          <p:cNvSpPr>
            <a:spLocks noGrp="1"/>
          </p:cNvSpPr>
          <p:nvPr>
            <p:ph sz="quarter" idx="1"/>
          </p:nvPr>
        </p:nvSpPr>
        <p:spPr/>
        <p:txBody>
          <a:bodyPr>
            <a:normAutofit/>
          </a:bodyPr>
          <a:lstStyle/>
          <a:p>
            <a:pPr marL="0" indent="0">
              <a:buNone/>
            </a:pPr>
            <a:r>
              <a:rPr lang="en-US" dirty="0" smtClean="0"/>
              <a:t>Jacintha showed no distress when her mother (her primary caregiver) left the room to go out for the evening. When her older brother elbowed her she cried but was comforted after a cuddle from the new baby sitter who had just started that evening.</a:t>
            </a:r>
          </a:p>
          <a:p>
            <a:pPr marL="0" indent="0">
              <a:buNone/>
            </a:pPr>
            <a:r>
              <a:rPr lang="en-US" b="1" dirty="0" smtClean="0"/>
              <a:t>Stage: Pre-attachment</a:t>
            </a:r>
          </a:p>
          <a:p>
            <a:pPr marL="0" indent="0">
              <a:buNone/>
            </a:pPr>
            <a:r>
              <a:rPr lang="en-US" b="1" dirty="0" smtClean="0"/>
              <a:t>Reasons: Easily comforted by any individual</a:t>
            </a:r>
          </a:p>
          <a:p>
            <a:endParaRPr lang="en-GB" dirty="0"/>
          </a:p>
        </p:txBody>
      </p:sp>
    </p:spTree>
    <p:extLst>
      <p:ext uri="{BB962C8B-B14F-4D97-AF65-F5344CB8AC3E}">
        <p14:creationId xmlns:p14="http://schemas.microsoft.com/office/powerpoint/2010/main" val="3584935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en-US" dirty="0" smtClean="0"/>
              <a:t>Which of Schaffer’s stages is the infant at and why?</a:t>
            </a:r>
            <a:br>
              <a:rPr lang="en-US" dirty="0" smtClean="0"/>
            </a:br>
            <a:endParaRPr lang="en-GB" dirty="0"/>
          </a:p>
        </p:txBody>
      </p:sp>
      <p:sp>
        <p:nvSpPr>
          <p:cNvPr id="3" name="Content Placeholder 2"/>
          <p:cNvSpPr>
            <a:spLocks noGrp="1"/>
          </p:cNvSpPr>
          <p:nvPr>
            <p:ph sz="quarter" idx="1"/>
          </p:nvPr>
        </p:nvSpPr>
        <p:spPr/>
        <p:txBody>
          <a:bodyPr>
            <a:normAutofit fontScale="92500"/>
          </a:bodyPr>
          <a:lstStyle/>
          <a:p>
            <a:pPr marL="0" indent="0">
              <a:buNone/>
            </a:pPr>
            <a:r>
              <a:rPr lang="en-US" dirty="0" smtClean="0"/>
              <a:t>Ash went to nursery 4 days a week. When he saw his key worker at the nursery he was immediately pleased to see her and happy to be at nursery. When his mum picked him up from nursery he ran straight to he and was delighted to see her; the situation was the same when his dad picked him up. Once, though, his Auntie (who did not like children and rarely saw Ash) had to pick him up from nursery; Ash cried and clung to his key worker.</a:t>
            </a:r>
          </a:p>
          <a:p>
            <a:pPr marL="0" indent="0">
              <a:buNone/>
            </a:pPr>
            <a:r>
              <a:rPr lang="en-US" b="1" dirty="0" smtClean="0"/>
              <a:t>Stage: </a:t>
            </a:r>
          </a:p>
          <a:p>
            <a:pPr marL="0" indent="0">
              <a:buNone/>
            </a:pPr>
            <a:r>
              <a:rPr lang="en-US" b="1" dirty="0" smtClean="0"/>
              <a:t>Reasons:</a:t>
            </a:r>
          </a:p>
          <a:p>
            <a:pPr marL="4572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684144361"/>
              </p:ext>
            </p:extLst>
          </p:nvPr>
        </p:nvGraphicFramePr>
        <p:xfrm>
          <a:off x="3048000" y="5003800"/>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dirty="0" smtClean="0"/>
                        <a:t>Stage</a:t>
                      </a:r>
                      <a:endParaRPr lang="en-GB" dirty="0"/>
                    </a:p>
                  </a:txBody>
                  <a:tcPr/>
                </a:tc>
                <a:tc>
                  <a:txBody>
                    <a:bodyPr/>
                    <a:lstStyle/>
                    <a:p>
                      <a:r>
                        <a:rPr lang="en-GB" dirty="0" smtClean="0"/>
                        <a:t>Age</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Pre-attachment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Birth – 3 months</a:t>
                      </a:r>
                    </a:p>
                  </a:txBody>
                  <a:tcPr/>
                </a:tc>
              </a:tr>
              <a:tr h="370840">
                <a:tc>
                  <a:txBody>
                    <a:bodyPr/>
                    <a:lstStyle/>
                    <a:p>
                      <a:r>
                        <a:rPr lang="en-GB" b="1" dirty="0" smtClean="0"/>
                        <a:t>Indiscriminate Attachments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3 months to 7/8 months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Discriminate Attachment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7/8 months onwards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Multiple Attachments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9 months onwards</a:t>
                      </a:r>
                    </a:p>
                  </a:txBody>
                  <a:tcPr/>
                </a:tc>
              </a:tr>
            </a:tbl>
          </a:graphicData>
        </a:graphic>
      </p:graphicFrame>
    </p:spTree>
    <p:extLst>
      <p:ext uri="{BB962C8B-B14F-4D97-AF65-F5344CB8AC3E}">
        <p14:creationId xmlns:p14="http://schemas.microsoft.com/office/powerpoint/2010/main" val="4226396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en-US" dirty="0" smtClean="0"/>
              <a:t>Which of Schaffer’s stages is the infant at and why?</a:t>
            </a:r>
            <a:br>
              <a:rPr lang="en-US" dirty="0" smtClean="0"/>
            </a:br>
            <a:endParaRPr lang="en-GB"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Ash went to nursery 4 days a week. When he saw his key worker at the nursery he was immediately pleased to see her and happy to be at nursery. When his mum picked him up from nursery he ran straight to he and was delighted to see her; the situation was the same when his dad picked him up. Once, though, his Auntie (who did not like children and rarely saw Ash) had to pick him up from nursery; Ash cried and clung to his key worker.</a:t>
            </a:r>
          </a:p>
          <a:p>
            <a:pPr marL="0" indent="0">
              <a:buNone/>
            </a:pPr>
            <a:r>
              <a:rPr lang="en-US" b="1" dirty="0" smtClean="0"/>
              <a:t>Stage: Multiple Attachments</a:t>
            </a:r>
          </a:p>
          <a:p>
            <a:pPr marL="0" indent="0">
              <a:buNone/>
            </a:pPr>
            <a:r>
              <a:rPr lang="en-US" b="1" dirty="0" smtClean="0"/>
              <a:t>Reasons: Specific attachments to a number of familiar people</a:t>
            </a:r>
          </a:p>
          <a:p>
            <a:pPr marL="45720" indent="0">
              <a:buNone/>
            </a:pPr>
            <a:endParaRPr lang="en-GB" dirty="0"/>
          </a:p>
        </p:txBody>
      </p:sp>
    </p:spTree>
    <p:extLst>
      <p:ext uri="{BB962C8B-B14F-4D97-AF65-F5344CB8AC3E}">
        <p14:creationId xmlns:p14="http://schemas.microsoft.com/office/powerpoint/2010/main" val="3439218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en-US" dirty="0" smtClean="0"/>
              <a:t>Which of Schaffer’s stages is the infant at and why?</a:t>
            </a:r>
            <a:br>
              <a:rPr lang="en-US" dirty="0" smtClean="0"/>
            </a:br>
            <a:endParaRPr lang="en-GB" dirty="0"/>
          </a:p>
        </p:txBody>
      </p:sp>
      <p:sp>
        <p:nvSpPr>
          <p:cNvPr id="3" name="Content Placeholder 2"/>
          <p:cNvSpPr>
            <a:spLocks noGrp="1"/>
          </p:cNvSpPr>
          <p:nvPr>
            <p:ph sz="quarter" idx="1"/>
          </p:nvPr>
        </p:nvSpPr>
        <p:spPr/>
        <p:txBody>
          <a:bodyPr>
            <a:normAutofit/>
          </a:bodyPr>
          <a:lstStyle/>
          <a:p>
            <a:pPr marL="0" indent="0">
              <a:buNone/>
            </a:pPr>
            <a:r>
              <a:rPr lang="en-GB" dirty="0"/>
              <a:t>Albert cried the first time he saw his grandfather, who live abroad so had not visited him before. Furthermore, when his father (his primary caregiver) left the room Albert tried to follow him and tearfully banged on the shut door to try to get his father back. </a:t>
            </a:r>
          </a:p>
          <a:p>
            <a:pPr marL="0" indent="0">
              <a:buNone/>
            </a:pPr>
            <a:r>
              <a:rPr lang="en-GB" b="1" dirty="0"/>
              <a:t>Stage: </a:t>
            </a:r>
          </a:p>
          <a:p>
            <a:pPr marL="0" indent="0">
              <a:buNone/>
            </a:pPr>
            <a:r>
              <a:rPr lang="en-GB" b="1" dirty="0"/>
              <a:t>Reasons: </a:t>
            </a:r>
          </a:p>
          <a:p>
            <a:pPr marL="4572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355025770"/>
              </p:ext>
            </p:extLst>
          </p:nvPr>
        </p:nvGraphicFramePr>
        <p:xfrm>
          <a:off x="2771800" y="4725144"/>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dirty="0" smtClean="0"/>
                        <a:t>Stage</a:t>
                      </a:r>
                      <a:endParaRPr lang="en-GB" dirty="0"/>
                    </a:p>
                  </a:txBody>
                  <a:tcPr/>
                </a:tc>
                <a:tc>
                  <a:txBody>
                    <a:bodyPr/>
                    <a:lstStyle/>
                    <a:p>
                      <a:r>
                        <a:rPr lang="en-GB" dirty="0" smtClean="0"/>
                        <a:t>Age</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Pre-attachment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Birth – 3 months</a:t>
                      </a:r>
                    </a:p>
                  </a:txBody>
                  <a:tcPr/>
                </a:tc>
              </a:tr>
              <a:tr h="370840">
                <a:tc>
                  <a:txBody>
                    <a:bodyPr/>
                    <a:lstStyle/>
                    <a:p>
                      <a:r>
                        <a:rPr lang="en-GB" b="1" dirty="0" smtClean="0"/>
                        <a:t>Indiscriminate Attachments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3 months to 7/8 months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Discriminate Attachment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7/8 months onwards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Multiple Attachments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9 months onwards</a:t>
                      </a:r>
                    </a:p>
                  </a:txBody>
                  <a:tcPr/>
                </a:tc>
              </a:tr>
            </a:tbl>
          </a:graphicData>
        </a:graphic>
      </p:graphicFrame>
    </p:spTree>
    <p:extLst>
      <p:ext uri="{BB962C8B-B14F-4D97-AF65-F5344CB8AC3E}">
        <p14:creationId xmlns:p14="http://schemas.microsoft.com/office/powerpoint/2010/main" val="2524570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en-US" dirty="0" smtClean="0"/>
              <a:t>Which of Schaffer’s stages is the infant at and why?</a:t>
            </a:r>
            <a:br>
              <a:rPr lang="en-US" dirty="0" smtClean="0"/>
            </a:br>
            <a:endParaRPr lang="en-GB" dirty="0"/>
          </a:p>
        </p:txBody>
      </p:sp>
      <p:sp>
        <p:nvSpPr>
          <p:cNvPr id="3" name="Content Placeholder 2"/>
          <p:cNvSpPr>
            <a:spLocks noGrp="1"/>
          </p:cNvSpPr>
          <p:nvPr>
            <p:ph sz="quarter" idx="1"/>
          </p:nvPr>
        </p:nvSpPr>
        <p:spPr/>
        <p:txBody>
          <a:bodyPr>
            <a:normAutofit/>
          </a:bodyPr>
          <a:lstStyle/>
          <a:p>
            <a:pPr marL="0" indent="0">
              <a:buNone/>
            </a:pPr>
            <a:r>
              <a:rPr lang="en-GB" dirty="0"/>
              <a:t>Albert cried the first time he saw his grandfather, who </a:t>
            </a:r>
            <a:r>
              <a:rPr lang="en-GB" dirty="0" smtClean="0"/>
              <a:t>lives </a:t>
            </a:r>
            <a:r>
              <a:rPr lang="en-GB" dirty="0"/>
              <a:t>abroad so had not visited him before. Furthermore, when his father (his primary caregiver) left the room Albert tried to follow him and tearfully banged on the shut door to try to get his father back. </a:t>
            </a:r>
          </a:p>
          <a:p>
            <a:pPr marL="0" indent="0">
              <a:buNone/>
            </a:pPr>
            <a:r>
              <a:rPr lang="en-GB" b="1" dirty="0"/>
              <a:t>Stage: </a:t>
            </a:r>
            <a:r>
              <a:rPr lang="en-GB" b="1" dirty="0" smtClean="0"/>
              <a:t>Discriminate</a:t>
            </a:r>
            <a:endParaRPr lang="en-GB" b="1" dirty="0"/>
          </a:p>
          <a:p>
            <a:pPr marL="0" indent="0">
              <a:buNone/>
            </a:pPr>
            <a:r>
              <a:rPr lang="en-GB" b="1" dirty="0"/>
              <a:t>Reasons: </a:t>
            </a:r>
            <a:r>
              <a:rPr lang="en-GB" b="1" dirty="0" smtClean="0"/>
              <a:t>Separation anxiety</a:t>
            </a:r>
            <a:endParaRPr lang="en-GB" b="1" dirty="0"/>
          </a:p>
          <a:p>
            <a:pPr marL="45720" indent="0">
              <a:buNone/>
            </a:pPr>
            <a:endParaRPr lang="en-GB" dirty="0"/>
          </a:p>
        </p:txBody>
      </p:sp>
    </p:spTree>
    <p:extLst>
      <p:ext uri="{BB962C8B-B14F-4D97-AF65-F5344CB8AC3E}">
        <p14:creationId xmlns:p14="http://schemas.microsoft.com/office/powerpoint/2010/main" val="3230132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en-US" dirty="0" smtClean="0"/>
              <a:t>Which of Schaffer’s stages is the infant at and why?</a:t>
            </a:r>
            <a:br>
              <a:rPr lang="en-US" dirty="0" smtClean="0"/>
            </a:br>
            <a:endParaRPr lang="en-GB" dirty="0"/>
          </a:p>
        </p:txBody>
      </p:sp>
      <p:sp>
        <p:nvSpPr>
          <p:cNvPr id="3" name="Content Placeholder 2"/>
          <p:cNvSpPr>
            <a:spLocks noGrp="1"/>
          </p:cNvSpPr>
          <p:nvPr>
            <p:ph sz="quarter" idx="1"/>
          </p:nvPr>
        </p:nvSpPr>
        <p:spPr/>
        <p:txBody>
          <a:bodyPr>
            <a:normAutofit/>
          </a:bodyPr>
          <a:lstStyle/>
          <a:p>
            <a:pPr marL="0" indent="0">
              <a:buNone/>
            </a:pPr>
            <a:r>
              <a:rPr lang="en-US" dirty="0" smtClean="0"/>
              <a:t>Jane seemed interested when shown the red balloon, her teddy or her older sister. She seemed quite excited when her dad came back home from work but she also seemed excited to see a blue balloon. When the blue balloon popped she became very upset; showing her the red balloon did not calm her down, but a cuddle from her dad did.</a:t>
            </a:r>
          </a:p>
          <a:p>
            <a:pPr marL="0" indent="0">
              <a:buNone/>
            </a:pPr>
            <a:r>
              <a:rPr lang="en-US" b="1" dirty="0" smtClean="0"/>
              <a:t>Stage: </a:t>
            </a:r>
          </a:p>
          <a:p>
            <a:pPr marL="0" indent="0">
              <a:buNone/>
            </a:pPr>
            <a:r>
              <a:rPr lang="en-US" b="1" dirty="0" smtClean="0"/>
              <a:t>Reasons:</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42785845"/>
              </p:ext>
            </p:extLst>
          </p:nvPr>
        </p:nvGraphicFramePr>
        <p:xfrm>
          <a:off x="2771800" y="4725144"/>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dirty="0" smtClean="0"/>
                        <a:t>Stage</a:t>
                      </a:r>
                      <a:endParaRPr lang="en-GB" dirty="0"/>
                    </a:p>
                  </a:txBody>
                  <a:tcPr/>
                </a:tc>
                <a:tc>
                  <a:txBody>
                    <a:bodyPr/>
                    <a:lstStyle/>
                    <a:p>
                      <a:r>
                        <a:rPr lang="en-GB" dirty="0" smtClean="0"/>
                        <a:t>Age</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Pre-attachment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Birth – 3 months</a:t>
                      </a:r>
                    </a:p>
                  </a:txBody>
                  <a:tcPr/>
                </a:tc>
              </a:tr>
              <a:tr h="370840">
                <a:tc>
                  <a:txBody>
                    <a:bodyPr/>
                    <a:lstStyle/>
                    <a:p>
                      <a:r>
                        <a:rPr lang="en-GB" b="1" dirty="0" smtClean="0"/>
                        <a:t>Indiscriminate Attachments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3 months to 7/8 months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Discriminate Attachment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7/8 months onwards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Multiple Attachments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9 months onwards</a:t>
                      </a:r>
                    </a:p>
                  </a:txBody>
                  <a:tcPr/>
                </a:tc>
              </a:tr>
            </a:tbl>
          </a:graphicData>
        </a:graphic>
      </p:graphicFrame>
    </p:spTree>
    <p:extLst>
      <p:ext uri="{BB962C8B-B14F-4D97-AF65-F5344CB8AC3E}">
        <p14:creationId xmlns:p14="http://schemas.microsoft.com/office/powerpoint/2010/main" val="2908142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RECAP</a:t>
            </a:r>
            <a:endParaRPr lang="en-GB" dirty="0"/>
          </a:p>
        </p:txBody>
      </p:sp>
      <p:sp>
        <p:nvSpPr>
          <p:cNvPr id="2" name="Content Placeholder 1"/>
          <p:cNvSpPr>
            <a:spLocks noGrp="1"/>
          </p:cNvSpPr>
          <p:nvPr>
            <p:ph sz="quarter" idx="1"/>
          </p:nvPr>
        </p:nvSpPr>
        <p:spPr>
          <a:xfrm>
            <a:off x="380999" y="1719071"/>
            <a:ext cx="8407893" cy="845833"/>
          </a:xfrm>
        </p:spPr>
        <p:txBody>
          <a:bodyPr>
            <a:normAutofit fontScale="92500" lnSpcReduction="10000"/>
          </a:bodyPr>
          <a:lstStyle/>
          <a:p>
            <a:r>
              <a:rPr lang="en-GB" sz="2400" dirty="0" smtClean="0"/>
              <a:t>How might researchers ‘measure’ attachment behaviour?</a:t>
            </a:r>
          </a:p>
          <a:p>
            <a:r>
              <a:rPr lang="en-GB" sz="2400" dirty="0" smtClean="0"/>
              <a:t>What is the appropriate terminology to use?</a:t>
            </a:r>
            <a:endParaRPr lang="en-GB" sz="2400" dirty="0"/>
          </a:p>
        </p:txBody>
      </p:sp>
    </p:spTree>
    <p:extLst>
      <p:ext uri="{BB962C8B-B14F-4D97-AF65-F5344CB8AC3E}">
        <p14:creationId xmlns:p14="http://schemas.microsoft.com/office/powerpoint/2010/main" val="9438102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en-US" dirty="0" smtClean="0"/>
              <a:t>Which of Schaffer’s stages is the infant at and why?</a:t>
            </a:r>
            <a:br>
              <a:rPr lang="en-US" dirty="0" smtClean="0"/>
            </a:br>
            <a:endParaRPr lang="en-GB"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Jane seemed interested when shown the red balloon, her teddy or her older sister. She seemed quite excited when her dad came back home from work but she also seemed excited to see a blue balloon. When the blue balloon popped she became very upset; showing her the red balloon did not calm her down, but a cuddle from her dad did.</a:t>
            </a:r>
          </a:p>
          <a:p>
            <a:pPr marL="0" indent="0">
              <a:buNone/>
            </a:pPr>
            <a:r>
              <a:rPr lang="en-US" b="1" dirty="0" smtClean="0"/>
              <a:t>Stage: Indiscriminate attachment</a:t>
            </a:r>
          </a:p>
          <a:p>
            <a:pPr marL="0" indent="0">
              <a:buNone/>
            </a:pPr>
            <a:r>
              <a:rPr lang="en-US" b="1" dirty="0" smtClean="0"/>
              <a:t>Reasons: behaviour towards animate and inanimate objects is similar</a:t>
            </a:r>
          </a:p>
          <a:p>
            <a:endParaRPr lang="en-GB" dirty="0"/>
          </a:p>
        </p:txBody>
      </p:sp>
    </p:spTree>
    <p:extLst>
      <p:ext uri="{BB962C8B-B14F-4D97-AF65-F5344CB8AC3E}">
        <p14:creationId xmlns:p14="http://schemas.microsoft.com/office/powerpoint/2010/main" val="38911541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Stages of Attachment</a:t>
            </a:r>
            <a:endParaRPr lang="en-GB" dirty="0"/>
          </a:p>
        </p:txBody>
      </p:sp>
      <p:sp>
        <p:nvSpPr>
          <p:cNvPr id="2" name="Content Placeholder 1"/>
          <p:cNvSpPr>
            <a:spLocks noGrp="1"/>
          </p:cNvSpPr>
          <p:nvPr>
            <p:ph sz="quarter" idx="1"/>
          </p:nvPr>
        </p:nvSpPr>
        <p:spPr/>
        <p:txBody>
          <a:bodyPr>
            <a:normAutofit fontScale="77500" lnSpcReduction="20000"/>
          </a:bodyPr>
          <a:lstStyle/>
          <a:p>
            <a:r>
              <a:rPr lang="en-GB" b="1" dirty="0" smtClean="0"/>
              <a:t>Schaffer and Emerson (1964)</a:t>
            </a:r>
          </a:p>
          <a:p>
            <a:r>
              <a:rPr lang="en-GB" b="1" dirty="0" smtClean="0"/>
              <a:t>Aim</a:t>
            </a:r>
            <a:r>
              <a:rPr lang="en-GB" dirty="0" smtClean="0"/>
              <a:t>: </a:t>
            </a:r>
            <a:r>
              <a:rPr lang="en-GB" dirty="0"/>
              <a:t>to investigate the formation of early attachments, when they started, their intensity and to whom they were directed</a:t>
            </a:r>
            <a:r>
              <a:rPr lang="en-GB" dirty="0" smtClean="0"/>
              <a:t>.</a:t>
            </a:r>
          </a:p>
          <a:p>
            <a:r>
              <a:rPr lang="en-GB" b="1" dirty="0" smtClean="0"/>
              <a:t>Method</a:t>
            </a:r>
            <a:r>
              <a:rPr lang="en-GB" dirty="0"/>
              <a:t>:</a:t>
            </a:r>
            <a:r>
              <a:rPr lang="en-GB" dirty="0" smtClean="0"/>
              <a:t> </a:t>
            </a:r>
            <a:r>
              <a:rPr lang="en-GB" dirty="0"/>
              <a:t>A longitudinal study using</a:t>
            </a:r>
            <a:r>
              <a:rPr lang="en-GB" b="1" dirty="0"/>
              <a:t> </a:t>
            </a:r>
            <a:r>
              <a:rPr lang="en-GB" dirty="0"/>
              <a:t>60 babies (31 male, 21 female) from Glasgow the majority from skilled working class backgrounds. They were visited at home every month for the first year and then at 18 months. Mothers were interviewed to measure the infants level of attachment asking questions about how their infants  responded to seven situations e.g. adult leaving the room (separation anxiety) and observations were conducted to investigate the level of distress the presence of a stranger caused (stranger anxiety).</a:t>
            </a:r>
          </a:p>
          <a:p>
            <a:pPr marL="45720" indent="0">
              <a:buNone/>
            </a:pPr>
            <a:r>
              <a:rPr lang="en-GB" dirty="0" smtClean="0"/>
              <a:t> </a:t>
            </a:r>
            <a:endParaRPr lang="en-GB" dirty="0"/>
          </a:p>
        </p:txBody>
      </p:sp>
    </p:spTree>
    <p:extLst>
      <p:ext uri="{BB962C8B-B14F-4D97-AF65-F5344CB8AC3E}">
        <p14:creationId xmlns:p14="http://schemas.microsoft.com/office/powerpoint/2010/main" val="885881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Stages of Attachment</a:t>
            </a:r>
          </a:p>
        </p:txBody>
      </p:sp>
      <p:sp>
        <p:nvSpPr>
          <p:cNvPr id="2" name="Content Placeholder 1"/>
          <p:cNvSpPr>
            <a:spLocks noGrp="1"/>
          </p:cNvSpPr>
          <p:nvPr>
            <p:ph sz="quarter" idx="1"/>
          </p:nvPr>
        </p:nvSpPr>
        <p:spPr/>
        <p:txBody>
          <a:bodyPr>
            <a:normAutofit lnSpcReduction="10000"/>
          </a:bodyPr>
          <a:lstStyle/>
          <a:p>
            <a:r>
              <a:rPr lang="en-GB" b="1" dirty="0" smtClean="0"/>
              <a:t>Findings</a:t>
            </a:r>
            <a:r>
              <a:rPr lang="en-GB" dirty="0"/>
              <a:t>:</a:t>
            </a:r>
            <a:r>
              <a:rPr lang="en-GB" dirty="0" smtClean="0"/>
              <a:t> Timing-Specific </a:t>
            </a:r>
            <a:r>
              <a:rPr lang="en-GB" dirty="0"/>
              <a:t>attachment (signs of separation anxiety) 50% of infants by 7 months, 80% by 10 months and almost 30% displayed multiple attachments. </a:t>
            </a:r>
          </a:p>
          <a:p>
            <a:r>
              <a:rPr lang="en-GB" dirty="0"/>
              <a:t>By one year 78% had developed multiple attachments with 33% having five or more multiple attachment figures.  </a:t>
            </a:r>
          </a:p>
          <a:p>
            <a:r>
              <a:rPr lang="en-GB" dirty="0"/>
              <a:t>The findings of this study were used to create Schaffer’s stages and so we can say that the stages have longitudinal evidence supporting it</a:t>
            </a:r>
            <a:r>
              <a:rPr lang="en-GB" b="1" dirty="0"/>
              <a:t>.</a:t>
            </a:r>
            <a:endParaRPr lang="en-GB" dirty="0"/>
          </a:p>
          <a:p>
            <a:endParaRPr lang="en-GB" dirty="0"/>
          </a:p>
        </p:txBody>
      </p:sp>
    </p:spTree>
    <p:extLst>
      <p:ext uri="{BB962C8B-B14F-4D97-AF65-F5344CB8AC3E}">
        <p14:creationId xmlns:p14="http://schemas.microsoft.com/office/powerpoint/2010/main" val="8972754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Evaluation of the stages of attachment</a:t>
            </a:r>
            <a:endParaRPr lang="en-GB" dirty="0"/>
          </a:p>
        </p:txBody>
      </p:sp>
      <p:sp>
        <p:nvSpPr>
          <p:cNvPr id="5" name="Content Placeholder 4"/>
          <p:cNvSpPr>
            <a:spLocks noGrp="1"/>
          </p:cNvSpPr>
          <p:nvPr>
            <p:ph sz="quarter" idx="1"/>
          </p:nvPr>
        </p:nvSpPr>
        <p:spPr>
          <a:xfrm>
            <a:off x="457200" y="1600200"/>
            <a:ext cx="8579296" cy="5141168"/>
          </a:xfrm>
        </p:spPr>
        <p:txBody>
          <a:bodyPr>
            <a:normAutofit lnSpcReduction="10000"/>
          </a:bodyPr>
          <a:lstStyle/>
          <a:p>
            <a:endParaRPr lang="en-GB" dirty="0" smtClean="0"/>
          </a:p>
          <a:p>
            <a:r>
              <a:rPr lang="en-GB" dirty="0" smtClean="0"/>
              <a:t>How might we evaluate this study?</a:t>
            </a:r>
          </a:p>
          <a:p>
            <a:r>
              <a:rPr lang="en-GB" dirty="0" smtClean="0"/>
              <a:t>You will be given one point… on wall whiteboards expand this using the PES model</a:t>
            </a:r>
          </a:p>
          <a:p>
            <a:r>
              <a:rPr lang="en-US" dirty="0"/>
              <a:t>You need to add to the point made in each box; </a:t>
            </a:r>
          </a:p>
          <a:p>
            <a:pPr lvl="1"/>
            <a:r>
              <a:rPr lang="en-US" b="1" dirty="0"/>
              <a:t>some</a:t>
            </a:r>
            <a:r>
              <a:rPr lang="en-US" dirty="0"/>
              <a:t> of the points need introducing so the point is made is clear,</a:t>
            </a:r>
          </a:p>
          <a:p>
            <a:pPr lvl="1"/>
            <a:r>
              <a:rPr lang="en-US" b="1" dirty="0"/>
              <a:t>some</a:t>
            </a:r>
            <a:r>
              <a:rPr lang="en-US" dirty="0"/>
              <a:t> need explaining more,</a:t>
            </a:r>
          </a:p>
          <a:p>
            <a:pPr lvl="1"/>
            <a:r>
              <a:rPr lang="en-US" b="1" dirty="0"/>
              <a:t>all</a:t>
            </a:r>
            <a:r>
              <a:rPr lang="en-US" dirty="0"/>
              <a:t> need linking back to the stages of attachment </a:t>
            </a:r>
            <a:r>
              <a:rPr lang="en-US" dirty="0" smtClean="0"/>
              <a:t>– so what </a:t>
            </a:r>
            <a:r>
              <a:rPr lang="en-US" dirty="0"/>
              <a:t>does the point really tell us about the stages of attachment?</a:t>
            </a:r>
            <a:endParaRPr lang="en-GB" dirty="0"/>
          </a:p>
          <a:p>
            <a:endParaRPr lang="en-US" dirty="0" smtClean="0"/>
          </a:p>
        </p:txBody>
      </p:sp>
    </p:spTree>
    <p:extLst>
      <p:ext uri="{BB962C8B-B14F-4D97-AF65-F5344CB8AC3E}">
        <p14:creationId xmlns:p14="http://schemas.microsoft.com/office/powerpoint/2010/main" val="157673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Points</a:t>
            </a:r>
            <a:endParaRPr lang="en-GB"/>
          </a:p>
        </p:txBody>
      </p:sp>
      <p:sp>
        <p:nvSpPr>
          <p:cNvPr id="3" name="Content Placeholder 2"/>
          <p:cNvSpPr>
            <a:spLocks noGrp="1"/>
          </p:cNvSpPr>
          <p:nvPr>
            <p:ph sz="quarter" idx="1"/>
          </p:nvPr>
        </p:nvSpPr>
        <p:spPr/>
        <p:txBody>
          <a:bodyPr>
            <a:normAutofit fontScale="92500"/>
          </a:bodyPr>
          <a:lstStyle/>
          <a:p>
            <a:r>
              <a:rPr lang="en-US" dirty="0" smtClean="0"/>
              <a:t>Schaffer and Emerson’s study was longitudinal ….</a:t>
            </a:r>
          </a:p>
          <a:p>
            <a:r>
              <a:rPr lang="en-US" dirty="0" smtClean="0"/>
              <a:t>In some cultures multiple caregivers are the norm ….</a:t>
            </a:r>
          </a:p>
          <a:p>
            <a:r>
              <a:rPr lang="en-US" dirty="0" smtClean="0"/>
              <a:t>The stages were developed based on evidence such as Schaffer and Emerson’s study</a:t>
            </a:r>
          </a:p>
          <a:p>
            <a:r>
              <a:rPr lang="en-US" dirty="0" smtClean="0"/>
              <a:t>This is a stage theory so………</a:t>
            </a:r>
          </a:p>
          <a:p>
            <a:r>
              <a:rPr lang="en-US" dirty="0" smtClean="0"/>
              <a:t>Schaffer and Emerson’s study is based on a limited sample of participants…..</a:t>
            </a:r>
          </a:p>
          <a:p>
            <a:r>
              <a:rPr lang="en-US" dirty="0" smtClean="0"/>
              <a:t>The stages link to reciprocity and intentional synchrony because……..</a:t>
            </a:r>
          </a:p>
          <a:p>
            <a:endParaRPr lang="en-GB" dirty="0"/>
          </a:p>
        </p:txBody>
      </p:sp>
    </p:spTree>
    <p:extLst>
      <p:ext uri="{BB962C8B-B14F-4D97-AF65-F5344CB8AC3E}">
        <p14:creationId xmlns:p14="http://schemas.microsoft.com/office/powerpoint/2010/main" val="31904285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GB" dirty="0" smtClean="0"/>
              <a:t>RECAP</a:t>
            </a:r>
            <a:endParaRPr lang="en-GB" dirty="0"/>
          </a:p>
        </p:txBody>
      </p:sp>
      <p:sp>
        <p:nvSpPr>
          <p:cNvPr id="3" name="Content Placeholder 2"/>
          <p:cNvSpPr>
            <a:spLocks noGrp="1"/>
          </p:cNvSpPr>
          <p:nvPr>
            <p:ph sz="quarter" idx="1"/>
          </p:nvPr>
        </p:nvSpPr>
        <p:spPr>
          <a:xfrm>
            <a:off x="457200" y="1772816"/>
            <a:ext cx="8229600" cy="4353347"/>
          </a:xfrm>
        </p:spPr>
        <p:txBody>
          <a:bodyPr>
            <a:normAutofit lnSpcReduction="10000"/>
          </a:bodyPr>
          <a:lstStyle/>
          <a:p>
            <a:pPr marL="0" indent="0">
              <a:buNone/>
            </a:pPr>
            <a:r>
              <a:rPr lang="en-GB" dirty="0" smtClean="0"/>
              <a:t>1. Name Schaffer’s four stages in order</a:t>
            </a:r>
          </a:p>
          <a:p>
            <a:pPr marL="0" indent="0">
              <a:buNone/>
            </a:pPr>
            <a:r>
              <a:rPr lang="en-GB" dirty="0" smtClean="0"/>
              <a:t>2. Fully describe two of Schaffer’s stages</a:t>
            </a:r>
          </a:p>
          <a:p>
            <a:pPr marL="0" indent="0">
              <a:buNone/>
            </a:pPr>
            <a:r>
              <a:rPr lang="en-GB" dirty="0" smtClean="0"/>
              <a:t>3. Describe the procedures of Schaffer’s study</a:t>
            </a:r>
          </a:p>
          <a:p>
            <a:pPr marL="0" indent="0">
              <a:buNone/>
            </a:pPr>
            <a:r>
              <a:rPr lang="en-GB" dirty="0" smtClean="0"/>
              <a:t>3. Describe the findings of Schaffer’s study</a:t>
            </a:r>
          </a:p>
          <a:p>
            <a:pPr marL="0" indent="0">
              <a:buNone/>
            </a:pPr>
            <a:r>
              <a:rPr lang="en-GB" dirty="0" smtClean="0"/>
              <a:t>4. Make a comment on the validity of Schaffer’s research</a:t>
            </a:r>
          </a:p>
          <a:p>
            <a:pPr marL="0" indent="0">
              <a:buNone/>
            </a:pPr>
            <a:r>
              <a:rPr lang="en-GB" dirty="0" smtClean="0"/>
              <a:t>5. Make a comment on the sample of Schaffer’s study</a:t>
            </a:r>
          </a:p>
          <a:p>
            <a:pPr marL="0" indent="0">
              <a:buNone/>
            </a:pPr>
            <a:r>
              <a:rPr lang="en-GB" dirty="0" smtClean="0"/>
              <a:t>6. Make a comment the fact that this was a stage theory.</a:t>
            </a:r>
          </a:p>
          <a:p>
            <a:endParaRPr lang="en-GB" dirty="0"/>
          </a:p>
        </p:txBody>
      </p:sp>
    </p:spTree>
    <p:extLst>
      <p:ext uri="{BB962C8B-B14F-4D97-AF65-F5344CB8AC3E}">
        <p14:creationId xmlns:p14="http://schemas.microsoft.com/office/powerpoint/2010/main" val="3314141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Stages of Attachment</a:t>
            </a:r>
            <a:endParaRPr lang="en-GB" dirty="0"/>
          </a:p>
        </p:txBody>
      </p:sp>
      <p:sp>
        <p:nvSpPr>
          <p:cNvPr id="2" name="Content Placeholder 1"/>
          <p:cNvSpPr>
            <a:spLocks noGrp="1"/>
          </p:cNvSpPr>
          <p:nvPr>
            <p:ph sz="quarter" idx="1"/>
          </p:nvPr>
        </p:nvSpPr>
        <p:spPr/>
        <p:txBody>
          <a:bodyPr>
            <a:normAutofit fontScale="77500" lnSpcReduction="20000"/>
          </a:bodyPr>
          <a:lstStyle/>
          <a:p>
            <a:r>
              <a:rPr lang="en-GB" b="1" dirty="0" smtClean="0"/>
              <a:t>Schaffer and Emerson (1964)</a:t>
            </a:r>
          </a:p>
          <a:p>
            <a:r>
              <a:rPr lang="en-GB" b="1" dirty="0" smtClean="0"/>
              <a:t>Aim</a:t>
            </a:r>
            <a:r>
              <a:rPr lang="en-GB" dirty="0" smtClean="0"/>
              <a:t>: </a:t>
            </a:r>
            <a:r>
              <a:rPr lang="en-GB" dirty="0"/>
              <a:t>to investigate the formation of early attachments, when they started, their intensity and to whom they were directed</a:t>
            </a:r>
            <a:r>
              <a:rPr lang="en-GB" dirty="0" smtClean="0"/>
              <a:t>.</a:t>
            </a:r>
          </a:p>
          <a:p>
            <a:r>
              <a:rPr lang="en-GB" b="1" dirty="0" smtClean="0"/>
              <a:t>Method</a:t>
            </a:r>
            <a:r>
              <a:rPr lang="en-GB" dirty="0"/>
              <a:t>:</a:t>
            </a:r>
            <a:r>
              <a:rPr lang="en-GB" dirty="0" smtClean="0"/>
              <a:t> </a:t>
            </a:r>
            <a:r>
              <a:rPr lang="en-GB" dirty="0"/>
              <a:t>A longitudinal study using</a:t>
            </a:r>
            <a:r>
              <a:rPr lang="en-GB" b="1" dirty="0"/>
              <a:t> </a:t>
            </a:r>
            <a:r>
              <a:rPr lang="en-GB" dirty="0"/>
              <a:t>60 babies (31 male, 21 female) from Glasgow the majority from skilled working class backgrounds. They were visited at home every month for the first year and then at 18 months. Mothers were interviewed to measure the infants level of attachment asking questions about how their infants  responded to seven situations e.g. adult leaving the room (separation anxiety) and observations were conducted to investigate the level of distress the presence of a stranger caused (stranger anxiety</a:t>
            </a:r>
            <a:r>
              <a:rPr lang="en-GB" dirty="0" smtClean="0"/>
              <a:t>).</a:t>
            </a:r>
          </a:p>
          <a:p>
            <a:r>
              <a:rPr lang="en-GB" dirty="0" smtClean="0"/>
              <a:t>From this they developed the Stages of Attachment model</a:t>
            </a:r>
            <a:endParaRPr lang="en-GB" dirty="0"/>
          </a:p>
          <a:p>
            <a:pPr marL="45720" indent="0">
              <a:buNone/>
            </a:pPr>
            <a:r>
              <a:rPr lang="en-GB" dirty="0" smtClean="0"/>
              <a:t> </a:t>
            </a:r>
            <a:endParaRPr lang="en-GB" dirty="0"/>
          </a:p>
        </p:txBody>
      </p:sp>
    </p:spTree>
    <p:extLst>
      <p:ext uri="{BB962C8B-B14F-4D97-AF65-F5344CB8AC3E}">
        <p14:creationId xmlns:p14="http://schemas.microsoft.com/office/powerpoint/2010/main" val="2244860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Stages of Attachment</a:t>
            </a:r>
          </a:p>
        </p:txBody>
      </p:sp>
      <p:sp>
        <p:nvSpPr>
          <p:cNvPr id="2" name="Content Placeholder 1"/>
          <p:cNvSpPr>
            <a:spLocks noGrp="1"/>
          </p:cNvSpPr>
          <p:nvPr>
            <p:ph sz="quarter" idx="1"/>
          </p:nvPr>
        </p:nvSpPr>
        <p:spPr/>
        <p:txBody>
          <a:bodyPr>
            <a:normAutofit fontScale="92500" lnSpcReduction="20000"/>
          </a:bodyPr>
          <a:lstStyle/>
          <a:p>
            <a:r>
              <a:rPr lang="en-GB" b="1" dirty="0" smtClean="0"/>
              <a:t>If you had to guess at the results what might you say?</a:t>
            </a:r>
            <a:endParaRPr lang="en-GB" b="1" dirty="0"/>
          </a:p>
          <a:p>
            <a:r>
              <a:rPr lang="en-GB" b="1" dirty="0" smtClean="0"/>
              <a:t>Put these stages in chronological (time) order</a:t>
            </a:r>
          </a:p>
          <a:p>
            <a:r>
              <a:rPr lang="en-GB" b="1" dirty="0" smtClean="0"/>
              <a:t>If you had to allocate an age to each stage, what might you guess? (clue – all of them occur within the first year)</a:t>
            </a:r>
          </a:p>
          <a:p>
            <a:pPr marL="45720" indent="0">
              <a:buNone/>
            </a:pPr>
            <a:endParaRPr lang="en-GB" b="1" dirty="0" smtClean="0"/>
          </a:p>
          <a:p>
            <a:r>
              <a:rPr lang="en-GB" b="1" dirty="0" smtClean="0"/>
              <a:t>Multiple Attachments</a:t>
            </a:r>
          </a:p>
          <a:p>
            <a:r>
              <a:rPr lang="en-GB" b="1" dirty="0" smtClean="0"/>
              <a:t>Indiscriminate Attachments</a:t>
            </a:r>
          </a:p>
          <a:p>
            <a:r>
              <a:rPr lang="en-GB" b="1" dirty="0" smtClean="0"/>
              <a:t>Pre-attachment</a:t>
            </a:r>
          </a:p>
          <a:p>
            <a:r>
              <a:rPr lang="en-GB" b="1" dirty="0" smtClean="0"/>
              <a:t>Discriminate Attachment</a:t>
            </a:r>
          </a:p>
          <a:p>
            <a:endParaRPr lang="en-GB" b="1" dirty="0"/>
          </a:p>
          <a:p>
            <a:endParaRPr lang="en-GB" dirty="0"/>
          </a:p>
          <a:p>
            <a:endParaRPr lang="en-GB" dirty="0"/>
          </a:p>
        </p:txBody>
      </p:sp>
    </p:spTree>
    <p:extLst>
      <p:ext uri="{BB962C8B-B14F-4D97-AF65-F5344CB8AC3E}">
        <p14:creationId xmlns:p14="http://schemas.microsoft.com/office/powerpoint/2010/main" val="3668876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Stages of Attachment</a:t>
            </a:r>
          </a:p>
        </p:txBody>
      </p:sp>
      <p:sp>
        <p:nvSpPr>
          <p:cNvPr id="2" name="Content Placeholder 1"/>
          <p:cNvSpPr>
            <a:spLocks noGrp="1"/>
          </p:cNvSpPr>
          <p:nvPr>
            <p:ph sz="quarter" idx="1"/>
          </p:nvPr>
        </p:nvSpPr>
        <p:spPr/>
        <p:txBody>
          <a:bodyPr/>
          <a:lstStyle/>
          <a:p>
            <a:r>
              <a:rPr lang="en-GB" b="1" dirty="0" smtClean="0"/>
              <a:t>Put these in order and match them together with the right age</a:t>
            </a:r>
          </a:p>
          <a:p>
            <a:pPr marL="45720" indent="0">
              <a:buNone/>
            </a:pPr>
            <a:endParaRPr lang="en-GB" b="1" dirty="0" smtClean="0"/>
          </a:p>
          <a:p>
            <a:endParaRPr lang="en-GB" b="1" dirty="0"/>
          </a:p>
          <a:p>
            <a:endParaRPr lang="en-GB"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514232571"/>
              </p:ext>
            </p:extLst>
          </p:nvPr>
        </p:nvGraphicFramePr>
        <p:xfrm>
          <a:off x="1403648" y="2780928"/>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dirty="0" smtClean="0"/>
                        <a:t>Stage</a:t>
                      </a:r>
                      <a:endParaRPr lang="en-GB" dirty="0"/>
                    </a:p>
                  </a:txBody>
                  <a:tcPr/>
                </a:tc>
                <a:tc>
                  <a:txBody>
                    <a:bodyPr/>
                    <a:lstStyle/>
                    <a:p>
                      <a:r>
                        <a:rPr lang="en-GB" dirty="0" smtClean="0"/>
                        <a:t>Age</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Pre-attachment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Birth – 3 months</a:t>
                      </a:r>
                    </a:p>
                  </a:txBody>
                  <a:tcPr/>
                </a:tc>
              </a:tr>
              <a:tr h="370840">
                <a:tc>
                  <a:txBody>
                    <a:bodyPr/>
                    <a:lstStyle/>
                    <a:p>
                      <a:r>
                        <a:rPr lang="en-GB" b="1" dirty="0" smtClean="0"/>
                        <a:t>Indiscriminate Attachments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3 months to 7/8 months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Discriminate Attachment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7/8 months onwards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Multiple Attachments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9 months onwards</a:t>
                      </a:r>
                    </a:p>
                  </a:txBody>
                  <a:tcPr/>
                </a:tc>
              </a:tr>
            </a:tbl>
          </a:graphicData>
        </a:graphic>
      </p:graphicFrame>
      <p:sp>
        <p:nvSpPr>
          <p:cNvPr id="5" name="Rectangle 4"/>
          <p:cNvSpPr/>
          <p:nvPr/>
        </p:nvSpPr>
        <p:spPr>
          <a:xfrm>
            <a:off x="4499992" y="3168836"/>
            <a:ext cx="295232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83351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Stages of Attachment</a:t>
            </a:r>
          </a:p>
        </p:txBody>
      </p:sp>
      <p:sp>
        <p:nvSpPr>
          <p:cNvPr id="2" name="Content Placeholder 1"/>
          <p:cNvSpPr>
            <a:spLocks noGrp="1"/>
          </p:cNvSpPr>
          <p:nvPr>
            <p:ph sz="quarter" idx="1"/>
          </p:nvPr>
        </p:nvSpPr>
        <p:spPr/>
        <p:txBody>
          <a:bodyPr/>
          <a:lstStyle/>
          <a:p>
            <a:r>
              <a:rPr lang="en-GB" b="1" dirty="0" smtClean="0"/>
              <a:t>Put these in order and match them together with the right age</a:t>
            </a:r>
          </a:p>
          <a:p>
            <a:pPr marL="45720" indent="0">
              <a:buNone/>
            </a:pPr>
            <a:endParaRPr lang="en-GB" b="1" dirty="0" smtClean="0"/>
          </a:p>
          <a:p>
            <a:endParaRPr lang="en-GB" b="1" dirty="0"/>
          </a:p>
          <a:p>
            <a:endParaRPr lang="en-GB"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329615987"/>
              </p:ext>
            </p:extLst>
          </p:nvPr>
        </p:nvGraphicFramePr>
        <p:xfrm>
          <a:off x="1403648" y="2780928"/>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dirty="0" smtClean="0"/>
                        <a:t>Stage</a:t>
                      </a:r>
                      <a:endParaRPr lang="en-GB" dirty="0"/>
                    </a:p>
                  </a:txBody>
                  <a:tcPr/>
                </a:tc>
                <a:tc>
                  <a:txBody>
                    <a:bodyPr/>
                    <a:lstStyle/>
                    <a:p>
                      <a:r>
                        <a:rPr lang="en-GB" dirty="0" smtClean="0"/>
                        <a:t>Age</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Pre-attachment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Birth – 3 months</a:t>
                      </a:r>
                    </a:p>
                  </a:txBody>
                  <a:tcPr/>
                </a:tc>
              </a:tr>
              <a:tr h="370840">
                <a:tc>
                  <a:txBody>
                    <a:bodyPr/>
                    <a:lstStyle/>
                    <a:p>
                      <a:r>
                        <a:rPr lang="en-GB" b="1" dirty="0" smtClean="0"/>
                        <a:t>Indiscriminate Attachments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3 months to 7/8 months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Discriminate Attachment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7/8 months onwards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Multiple Attachments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9 months onwards</a:t>
                      </a:r>
                    </a:p>
                  </a:txBody>
                  <a:tcPr/>
                </a:tc>
              </a:tr>
            </a:tbl>
          </a:graphicData>
        </a:graphic>
      </p:graphicFrame>
    </p:spTree>
    <p:extLst>
      <p:ext uri="{BB962C8B-B14F-4D97-AF65-F5344CB8AC3E}">
        <p14:creationId xmlns:p14="http://schemas.microsoft.com/office/powerpoint/2010/main" val="3136479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Stages of Attachment</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141700795"/>
              </p:ext>
            </p:extLst>
          </p:nvPr>
        </p:nvGraphicFramePr>
        <p:xfrm>
          <a:off x="611560" y="1988841"/>
          <a:ext cx="7848872" cy="4119401"/>
        </p:xfrm>
        <a:graphic>
          <a:graphicData uri="http://schemas.openxmlformats.org/drawingml/2006/table">
            <a:tbl>
              <a:tblPr firstRow="1" firstCol="1" bandRow="1">
                <a:tableStyleId>{5C22544A-7EE6-4342-B048-85BDC9FD1C3A}</a:tableStyleId>
              </a:tblPr>
              <a:tblGrid>
                <a:gridCol w="1597460"/>
                <a:gridCol w="2035679"/>
                <a:gridCol w="4215733"/>
              </a:tblGrid>
              <a:tr h="504055">
                <a:tc>
                  <a:txBody>
                    <a:bodyPr/>
                    <a:lstStyle/>
                    <a:p>
                      <a:pPr algn="l">
                        <a:lnSpc>
                          <a:spcPct val="100000"/>
                        </a:lnSpc>
                        <a:spcAft>
                          <a:spcPts val="150"/>
                        </a:spcAft>
                      </a:pPr>
                      <a:r>
                        <a:rPr lang="en-GB" sz="2000" dirty="0">
                          <a:effectLst/>
                        </a:rPr>
                        <a:t>Stage</a:t>
                      </a:r>
                      <a:endParaRPr lang="en-GB" sz="1600" dirty="0">
                        <a:effectLst/>
                        <a:latin typeface="Calibri"/>
                        <a:ea typeface="Calibri"/>
                        <a:cs typeface="Times New Roman"/>
                      </a:endParaRPr>
                    </a:p>
                  </a:txBody>
                  <a:tcPr marL="68580" marR="68580" marT="0" marB="0"/>
                </a:tc>
                <a:tc>
                  <a:txBody>
                    <a:bodyPr/>
                    <a:lstStyle/>
                    <a:p>
                      <a:pPr algn="l">
                        <a:lnSpc>
                          <a:spcPct val="100000"/>
                        </a:lnSpc>
                        <a:spcAft>
                          <a:spcPts val="150"/>
                        </a:spcAft>
                      </a:pPr>
                      <a:r>
                        <a:rPr lang="en-GB" sz="2000" dirty="0">
                          <a:effectLst/>
                        </a:rPr>
                        <a:t>Age</a:t>
                      </a:r>
                      <a:endParaRPr lang="en-GB" sz="1600" dirty="0">
                        <a:effectLst/>
                        <a:latin typeface="Calibri"/>
                        <a:ea typeface="Calibri"/>
                        <a:cs typeface="Times New Roman"/>
                      </a:endParaRPr>
                    </a:p>
                  </a:txBody>
                  <a:tcPr marL="68580" marR="68580" marT="0" marB="0"/>
                </a:tc>
                <a:tc>
                  <a:txBody>
                    <a:bodyPr/>
                    <a:lstStyle/>
                    <a:p>
                      <a:pPr algn="l">
                        <a:lnSpc>
                          <a:spcPct val="100000"/>
                        </a:lnSpc>
                        <a:spcAft>
                          <a:spcPts val="150"/>
                        </a:spcAft>
                      </a:pPr>
                      <a:r>
                        <a:rPr lang="en-GB" sz="2000" dirty="0">
                          <a:effectLst/>
                        </a:rPr>
                        <a:t>Description</a:t>
                      </a:r>
                      <a:endParaRPr lang="en-GB" sz="1600" dirty="0">
                        <a:effectLst/>
                        <a:latin typeface="Calibri"/>
                        <a:ea typeface="Calibri"/>
                        <a:cs typeface="Times New Roman"/>
                      </a:endParaRPr>
                    </a:p>
                  </a:txBody>
                  <a:tcPr marL="68580" marR="68580" marT="0" marB="0"/>
                </a:tc>
              </a:tr>
              <a:tr h="3615346">
                <a:tc>
                  <a:txBody>
                    <a:bodyPr/>
                    <a:lstStyle/>
                    <a:p>
                      <a:pPr algn="l">
                        <a:lnSpc>
                          <a:spcPct val="100000"/>
                        </a:lnSpc>
                        <a:spcAft>
                          <a:spcPts val="150"/>
                        </a:spcAft>
                      </a:pPr>
                      <a:r>
                        <a:rPr lang="en-GB" sz="2000" dirty="0" smtClean="0">
                          <a:effectLst/>
                        </a:rPr>
                        <a:t>Pre-attachment</a:t>
                      </a:r>
                      <a:endParaRPr lang="en-GB" sz="1600" dirty="0">
                        <a:effectLst/>
                        <a:latin typeface="Calibri"/>
                        <a:ea typeface="Calibri"/>
                        <a:cs typeface="Times New Roman"/>
                      </a:endParaRPr>
                    </a:p>
                  </a:txBody>
                  <a:tcPr marL="68580" marR="68580" marT="0" marB="0"/>
                </a:tc>
                <a:tc>
                  <a:txBody>
                    <a:bodyPr/>
                    <a:lstStyle/>
                    <a:p>
                      <a:pPr algn="l">
                        <a:lnSpc>
                          <a:spcPct val="100000"/>
                        </a:lnSpc>
                        <a:spcAft>
                          <a:spcPts val="150"/>
                        </a:spcAft>
                      </a:pPr>
                      <a:r>
                        <a:rPr lang="en-GB" sz="2000" dirty="0" smtClean="0">
                          <a:effectLst/>
                        </a:rPr>
                        <a:t>Birth-3 </a:t>
                      </a:r>
                      <a:r>
                        <a:rPr lang="en-GB" sz="2000" dirty="0">
                          <a:effectLst/>
                        </a:rPr>
                        <a:t>months</a:t>
                      </a:r>
                      <a:endParaRPr lang="en-GB" sz="1600" dirty="0">
                        <a:effectLst/>
                        <a:latin typeface="Calibri"/>
                        <a:ea typeface="Calibri"/>
                        <a:cs typeface="Times New Roman"/>
                      </a:endParaRPr>
                    </a:p>
                  </a:txBody>
                  <a:tcPr marL="68580" marR="68580" marT="0" marB="0"/>
                </a:tc>
                <a:tc>
                  <a:txBody>
                    <a:bodyPr/>
                    <a:lstStyle/>
                    <a:p>
                      <a:pPr algn="l">
                        <a:lnSpc>
                          <a:spcPct val="100000"/>
                        </a:lnSpc>
                        <a:spcAft>
                          <a:spcPts val="1800"/>
                        </a:spcAft>
                      </a:pPr>
                      <a:r>
                        <a:rPr lang="en-GB" sz="2000" dirty="0" smtClean="0">
                          <a:effectLst/>
                        </a:rPr>
                        <a:t>Babies </a:t>
                      </a:r>
                      <a:r>
                        <a:rPr lang="en-GB" sz="2000" dirty="0">
                          <a:effectLst/>
                        </a:rPr>
                        <a:t>start to smile and become more “sociable” </a:t>
                      </a:r>
                      <a:r>
                        <a:rPr lang="en-GB" sz="2000" dirty="0" smtClean="0">
                          <a:effectLst/>
                        </a:rPr>
                        <a:t>from </a:t>
                      </a:r>
                      <a:r>
                        <a:rPr lang="en-GB" sz="2000" dirty="0">
                          <a:effectLst/>
                        </a:rPr>
                        <a:t>around 6 weeks. They can tell people apart and like to be in human company so begin to form stronger attachments however these do not progress much until the next stage as </a:t>
                      </a:r>
                      <a:r>
                        <a:rPr lang="en-GB" sz="2000" dirty="0" smtClean="0">
                          <a:effectLst/>
                        </a:rPr>
                        <a:t>they can </a:t>
                      </a:r>
                      <a:r>
                        <a:rPr lang="en-GB" sz="2000" dirty="0">
                          <a:effectLst/>
                        </a:rPr>
                        <a:t>be easily comforted by any individual. At this stage, Schaffer and Emerson found that they did not show a fear of strangers.</a:t>
                      </a:r>
                      <a:endParaRPr lang="en-GB"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388748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Stages of Attachment</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526337727"/>
              </p:ext>
            </p:extLst>
          </p:nvPr>
        </p:nvGraphicFramePr>
        <p:xfrm>
          <a:off x="539552" y="1916832"/>
          <a:ext cx="7992888" cy="4392488"/>
        </p:xfrm>
        <a:graphic>
          <a:graphicData uri="http://schemas.openxmlformats.org/drawingml/2006/table">
            <a:tbl>
              <a:tblPr firstRow="1" firstCol="1" bandRow="1">
                <a:tableStyleId>{5C22544A-7EE6-4342-B048-85BDC9FD1C3A}</a:tableStyleId>
              </a:tblPr>
              <a:tblGrid>
                <a:gridCol w="1728192"/>
                <a:gridCol w="1971611"/>
                <a:gridCol w="4293085"/>
              </a:tblGrid>
              <a:tr h="366041">
                <a:tc>
                  <a:txBody>
                    <a:bodyPr/>
                    <a:lstStyle/>
                    <a:p>
                      <a:pPr algn="l">
                        <a:lnSpc>
                          <a:spcPct val="100000"/>
                        </a:lnSpc>
                        <a:spcAft>
                          <a:spcPts val="150"/>
                        </a:spcAft>
                      </a:pPr>
                      <a:r>
                        <a:rPr lang="en-GB" sz="2000" dirty="0">
                          <a:effectLst/>
                        </a:rPr>
                        <a:t>Stage</a:t>
                      </a:r>
                      <a:endParaRPr lang="en-GB" sz="1400" dirty="0">
                        <a:effectLst/>
                        <a:latin typeface="Calibri"/>
                        <a:ea typeface="Calibri"/>
                        <a:cs typeface="Times New Roman"/>
                      </a:endParaRPr>
                    </a:p>
                  </a:txBody>
                  <a:tcPr marL="60094" marR="60094" marT="0" marB="0"/>
                </a:tc>
                <a:tc>
                  <a:txBody>
                    <a:bodyPr/>
                    <a:lstStyle/>
                    <a:p>
                      <a:pPr algn="l">
                        <a:lnSpc>
                          <a:spcPct val="100000"/>
                        </a:lnSpc>
                        <a:spcAft>
                          <a:spcPts val="150"/>
                        </a:spcAft>
                      </a:pPr>
                      <a:r>
                        <a:rPr lang="en-GB" sz="2000" dirty="0">
                          <a:effectLst/>
                        </a:rPr>
                        <a:t>Age</a:t>
                      </a:r>
                      <a:endParaRPr lang="en-GB" sz="1400" dirty="0">
                        <a:effectLst/>
                        <a:latin typeface="Calibri"/>
                        <a:ea typeface="Calibri"/>
                        <a:cs typeface="Times New Roman"/>
                      </a:endParaRPr>
                    </a:p>
                  </a:txBody>
                  <a:tcPr marL="60094" marR="60094" marT="0" marB="0"/>
                </a:tc>
                <a:tc>
                  <a:txBody>
                    <a:bodyPr/>
                    <a:lstStyle/>
                    <a:p>
                      <a:pPr algn="l">
                        <a:lnSpc>
                          <a:spcPct val="100000"/>
                        </a:lnSpc>
                        <a:spcAft>
                          <a:spcPts val="150"/>
                        </a:spcAft>
                      </a:pPr>
                      <a:r>
                        <a:rPr lang="en-GB" sz="2000">
                          <a:effectLst/>
                        </a:rPr>
                        <a:t>Description</a:t>
                      </a:r>
                      <a:endParaRPr lang="en-GB" sz="1400">
                        <a:effectLst/>
                        <a:latin typeface="Calibri"/>
                        <a:ea typeface="Calibri"/>
                        <a:cs typeface="Times New Roman"/>
                      </a:endParaRPr>
                    </a:p>
                  </a:txBody>
                  <a:tcPr marL="60094" marR="60094" marT="0" marB="0"/>
                </a:tc>
              </a:tr>
              <a:tr h="4026447">
                <a:tc>
                  <a:txBody>
                    <a:bodyPr/>
                    <a:lstStyle/>
                    <a:p>
                      <a:pPr algn="l">
                        <a:lnSpc>
                          <a:spcPct val="100000"/>
                        </a:lnSpc>
                        <a:spcAft>
                          <a:spcPts val="150"/>
                        </a:spcAft>
                      </a:pPr>
                      <a:r>
                        <a:rPr lang="en-GB" sz="2000" dirty="0">
                          <a:effectLst/>
                        </a:rPr>
                        <a:t>Indiscriminate attachment</a:t>
                      </a:r>
                      <a:endParaRPr lang="en-GB" sz="1400" dirty="0">
                        <a:effectLst/>
                        <a:latin typeface="Calibri"/>
                        <a:ea typeface="Calibri"/>
                        <a:cs typeface="Times New Roman"/>
                      </a:endParaRPr>
                    </a:p>
                  </a:txBody>
                  <a:tcPr marL="60094" marR="60094" marT="0" marB="0"/>
                </a:tc>
                <a:tc>
                  <a:txBody>
                    <a:bodyPr/>
                    <a:lstStyle/>
                    <a:p>
                      <a:pPr algn="l">
                        <a:lnSpc>
                          <a:spcPct val="100000"/>
                        </a:lnSpc>
                        <a:spcAft>
                          <a:spcPts val="150"/>
                        </a:spcAft>
                      </a:pPr>
                      <a:r>
                        <a:rPr lang="en-GB" sz="2000" dirty="0">
                          <a:effectLst/>
                        </a:rPr>
                        <a:t>3 months to 7/8 months</a:t>
                      </a:r>
                      <a:endParaRPr lang="en-GB" sz="1400" dirty="0">
                        <a:effectLst/>
                        <a:latin typeface="Calibri"/>
                        <a:ea typeface="Calibri"/>
                        <a:cs typeface="Times New Roman"/>
                      </a:endParaRPr>
                    </a:p>
                  </a:txBody>
                  <a:tcPr marL="60094" marR="60094" marT="0" marB="0"/>
                </a:tc>
                <a:tc>
                  <a:txBody>
                    <a:bodyPr/>
                    <a:lstStyle/>
                    <a:p>
                      <a:pPr algn="l">
                        <a:lnSpc>
                          <a:spcPct val="100000"/>
                        </a:lnSpc>
                        <a:spcAft>
                          <a:spcPts val="150"/>
                        </a:spcAft>
                      </a:pPr>
                      <a:r>
                        <a:rPr lang="en-GB" sz="2000" dirty="0">
                          <a:effectLst/>
                        </a:rPr>
                        <a:t>Infants are recognising and forming bonds with their carers through reciprocity and interactional synchrony however their behaviour towards animate (faces) or inanimate objects (teddies) is quite similar. Towards the end of the phase they start to be more content when in the presence of other people and can be more easily calmed by familiar adults but will allow strangers to handle and look after them.</a:t>
                      </a:r>
                      <a:endParaRPr lang="en-GB" sz="1400" dirty="0">
                        <a:effectLst/>
                        <a:latin typeface="Calibri"/>
                        <a:ea typeface="Calibri"/>
                        <a:cs typeface="Times New Roman"/>
                      </a:endParaRPr>
                    </a:p>
                  </a:txBody>
                  <a:tcPr marL="60094" marR="60094" marT="0" marB="0"/>
                </a:tc>
              </a:tr>
            </a:tbl>
          </a:graphicData>
        </a:graphic>
      </p:graphicFrame>
    </p:spTree>
    <p:extLst>
      <p:ext uri="{BB962C8B-B14F-4D97-AF65-F5344CB8AC3E}">
        <p14:creationId xmlns:p14="http://schemas.microsoft.com/office/powerpoint/2010/main" val="947831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Stages of Attachment</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684469188"/>
              </p:ext>
            </p:extLst>
          </p:nvPr>
        </p:nvGraphicFramePr>
        <p:xfrm>
          <a:off x="539552" y="1988840"/>
          <a:ext cx="8064896" cy="4248472"/>
        </p:xfrm>
        <a:graphic>
          <a:graphicData uri="http://schemas.openxmlformats.org/drawingml/2006/table">
            <a:tbl>
              <a:tblPr firstRow="1" firstCol="1" bandRow="1">
                <a:tableStyleId>{5C22544A-7EE6-4342-B048-85BDC9FD1C3A}</a:tableStyleId>
              </a:tblPr>
              <a:tblGrid>
                <a:gridCol w="1641427"/>
                <a:gridCol w="2091707"/>
                <a:gridCol w="4331762"/>
              </a:tblGrid>
              <a:tr h="386225">
                <a:tc>
                  <a:txBody>
                    <a:bodyPr/>
                    <a:lstStyle/>
                    <a:p>
                      <a:pPr algn="l">
                        <a:lnSpc>
                          <a:spcPct val="100000"/>
                        </a:lnSpc>
                        <a:spcAft>
                          <a:spcPts val="150"/>
                        </a:spcAft>
                      </a:pPr>
                      <a:r>
                        <a:rPr lang="en-GB" sz="2000" dirty="0">
                          <a:effectLst/>
                        </a:rPr>
                        <a:t>Stage</a:t>
                      </a:r>
                      <a:endParaRPr lang="en-GB" sz="1600" dirty="0">
                        <a:effectLst/>
                        <a:latin typeface="Calibri"/>
                        <a:ea typeface="Calibri"/>
                        <a:cs typeface="Times New Roman"/>
                      </a:endParaRPr>
                    </a:p>
                  </a:txBody>
                  <a:tcPr marL="42647" marR="42647" marT="0" marB="0"/>
                </a:tc>
                <a:tc>
                  <a:txBody>
                    <a:bodyPr/>
                    <a:lstStyle/>
                    <a:p>
                      <a:pPr algn="l">
                        <a:lnSpc>
                          <a:spcPct val="100000"/>
                        </a:lnSpc>
                        <a:spcAft>
                          <a:spcPts val="150"/>
                        </a:spcAft>
                      </a:pPr>
                      <a:r>
                        <a:rPr lang="en-GB" sz="2000" dirty="0">
                          <a:effectLst/>
                        </a:rPr>
                        <a:t>Age</a:t>
                      </a:r>
                      <a:endParaRPr lang="en-GB" sz="1600" dirty="0">
                        <a:effectLst/>
                        <a:latin typeface="Calibri"/>
                        <a:ea typeface="Calibri"/>
                        <a:cs typeface="Times New Roman"/>
                      </a:endParaRPr>
                    </a:p>
                  </a:txBody>
                  <a:tcPr marL="42647" marR="42647" marT="0" marB="0"/>
                </a:tc>
                <a:tc>
                  <a:txBody>
                    <a:bodyPr/>
                    <a:lstStyle/>
                    <a:p>
                      <a:pPr algn="l">
                        <a:lnSpc>
                          <a:spcPct val="100000"/>
                        </a:lnSpc>
                        <a:spcAft>
                          <a:spcPts val="150"/>
                        </a:spcAft>
                      </a:pPr>
                      <a:r>
                        <a:rPr lang="en-GB" sz="2000">
                          <a:effectLst/>
                        </a:rPr>
                        <a:t>Description</a:t>
                      </a:r>
                      <a:endParaRPr lang="en-GB" sz="1600">
                        <a:effectLst/>
                        <a:latin typeface="Calibri"/>
                        <a:ea typeface="Calibri"/>
                        <a:cs typeface="Times New Roman"/>
                      </a:endParaRPr>
                    </a:p>
                  </a:txBody>
                  <a:tcPr marL="42647" marR="42647" marT="0" marB="0"/>
                </a:tc>
              </a:tr>
              <a:tr h="3862247">
                <a:tc>
                  <a:txBody>
                    <a:bodyPr/>
                    <a:lstStyle/>
                    <a:p>
                      <a:pPr algn="l">
                        <a:lnSpc>
                          <a:spcPct val="100000"/>
                        </a:lnSpc>
                        <a:spcAft>
                          <a:spcPts val="150"/>
                        </a:spcAft>
                      </a:pPr>
                      <a:r>
                        <a:rPr lang="en-GB" sz="2000" dirty="0">
                          <a:effectLst/>
                        </a:rPr>
                        <a:t>Discriminate attachment </a:t>
                      </a:r>
                      <a:endParaRPr lang="en-GB" sz="1600" dirty="0">
                        <a:effectLst/>
                        <a:latin typeface="Calibri"/>
                        <a:ea typeface="Calibri"/>
                        <a:cs typeface="Times New Roman"/>
                      </a:endParaRPr>
                    </a:p>
                  </a:txBody>
                  <a:tcPr marL="42647" marR="42647" marT="0" marB="0"/>
                </a:tc>
                <a:tc>
                  <a:txBody>
                    <a:bodyPr/>
                    <a:lstStyle/>
                    <a:p>
                      <a:pPr algn="l">
                        <a:lnSpc>
                          <a:spcPct val="100000"/>
                        </a:lnSpc>
                        <a:spcAft>
                          <a:spcPts val="150"/>
                        </a:spcAft>
                      </a:pPr>
                      <a:r>
                        <a:rPr lang="en-GB" sz="2000" dirty="0">
                          <a:effectLst/>
                        </a:rPr>
                        <a:t>Usually 7/8 months onward</a:t>
                      </a:r>
                      <a:endParaRPr lang="en-GB" sz="1600" dirty="0">
                        <a:effectLst/>
                        <a:latin typeface="Calibri"/>
                        <a:ea typeface="Calibri"/>
                        <a:cs typeface="Times New Roman"/>
                      </a:endParaRPr>
                    </a:p>
                  </a:txBody>
                  <a:tcPr marL="42647" marR="42647" marT="0" marB="0"/>
                </a:tc>
                <a:tc>
                  <a:txBody>
                    <a:bodyPr/>
                    <a:lstStyle/>
                    <a:p>
                      <a:pPr algn="l">
                        <a:lnSpc>
                          <a:spcPct val="100000"/>
                        </a:lnSpc>
                        <a:spcAft>
                          <a:spcPts val="150"/>
                        </a:spcAft>
                      </a:pPr>
                      <a:r>
                        <a:rPr lang="en-GB" sz="2000" dirty="0">
                          <a:effectLst/>
                        </a:rPr>
                        <a:t>The key things about this stage are that the infant begins to show separation anxiety and “protests”, usually by crying, when their primary attachment figure leaves (the biological mother in 75% of cases) They are said to now have formed a specific attachment. The second key behaviour is that they begin to show fear of strangers.</a:t>
                      </a:r>
                      <a:endParaRPr lang="en-GB" sz="1600" dirty="0">
                        <a:effectLst/>
                        <a:latin typeface="Calibri"/>
                        <a:ea typeface="Calibri"/>
                        <a:cs typeface="Times New Roman"/>
                      </a:endParaRPr>
                    </a:p>
                  </a:txBody>
                  <a:tcPr marL="42647" marR="42647" marT="0" marB="0"/>
                </a:tc>
              </a:tr>
            </a:tbl>
          </a:graphicData>
        </a:graphic>
      </p:graphicFrame>
    </p:spTree>
    <p:extLst>
      <p:ext uri="{BB962C8B-B14F-4D97-AF65-F5344CB8AC3E}">
        <p14:creationId xmlns:p14="http://schemas.microsoft.com/office/powerpoint/2010/main" val="14404293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358</TotalTime>
  <Words>1799</Words>
  <Application>Microsoft Office PowerPoint</Application>
  <PresentationFormat>On-screen Show (4:3)</PresentationFormat>
  <Paragraphs>209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Median</vt:lpstr>
      <vt:lpstr>Stages of Attachment</vt:lpstr>
      <vt:lpstr>RECAP</vt:lpstr>
      <vt:lpstr>Stages of Attachment</vt:lpstr>
      <vt:lpstr>Stages of Attachment</vt:lpstr>
      <vt:lpstr>Stages of Attachment</vt:lpstr>
      <vt:lpstr>Stages of Attachment</vt:lpstr>
      <vt:lpstr>Stages of Attachment</vt:lpstr>
      <vt:lpstr>Stages of Attachment</vt:lpstr>
      <vt:lpstr>Stages of Attachment</vt:lpstr>
      <vt:lpstr>Stages of Attachment</vt:lpstr>
      <vt:lpstr>Stages of Attachment</vt:lpstr>
      <vt:lpstr>Stages of Attachment</vt:lpstr>
      <vt:lpstr>Which of Schaffer’s stages is the infant at and why? </vt:lpstr>
      <vt:lpstr>Which of Schaffer’s stages is the infant at and why? </vt:lpstr>
      <vt:lpstr>Which of Schaffer’s stages is the infant at and why? </vt:lpstr>
      <vt:lpstr>Which of Schaffer’s stages is the infant at and why? </vt:lpstr>
      <vt:lpstr>Which of Schaffer’s stages is the infant at and why? </vt:lpstr>
      <vt:lpstr>Which of Schaffer’s stages is the infant at and why? </vt:lpstr>
      <vt:lpstr>Which of Schaffer’s stages is the infant at and why? </vt:lpstr>
      <vt:lpstr>Which of Schaffer’s stages is the infant at and why? </vt:lpstr>
      <vt:lpstr>Stages of Attachment</vt:lpstr>
      <vt:lpstr>Stages of Attachment</vt:lpstr>
      <vt:lpstr>Evaluation of the stages of attachment</vt:lpstr>
      <vt:lpstr>Points</vt:lpstr>
      <vt:lpstr>RECAP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Stages of Attachment</dc:title>
  <dc:creator>USER</dc:creator>
  <cp:lastModifiedBy>USER</cp:lastModifiedBy>
  <cp:revision>8</cp:revision>
  <dcterms:created xsi:type="dcterms:W3CDTF">2017-01-04T15:53:25Z</dcterms:created>
  <dcterms:modified xsi:type="dcterms:W3CDTF">2017-01-12T15:32:11Z</dcterms:modified>
</cp:coreProperties>
</file>