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7" r:id="rId4"/>
    <p:sldId id="269" r:id="rId5"/>
    <p:sldId id="261" r:id="rId6"/>
    <p:sldId id="268" r:id="rId7"/>
    <p:sldId id="265" r:id="rId8"/>
    <p:sldId id="271" r:id="rId9"/>
    <p:sldId id="262" r:id="rId10"/>
    <p:sldId id="272" r:id="rId11"/>
    <p:sldId id="260" r:id="rId12"/>
    <p:sldId id="270" r:id="rId13"/>
    <p:sldId id="263" r:id="rId14"/>
    <p:sldId id="273"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6E2468F-B35A-4F3E-A0E4-8ABD4048A0E1}" type="datetimeFigureOut">
              <a:rPr lang="en-GB" smtClean="0"/>
              <a:t>12/01/2017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CEEDCEB-5FD8-41E9-9C2F-37F175453C8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2468F-B35A-4F3E-A0E4-8ABD4048A0E1}"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EDCEB-5FD8-41E9-9C2F-37F175453C8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6E2468F-B35A-4F3E-A0E4-8ABD4048A0E1}" type="datetimeFigureOut">
              <a:rPr lang="en-GB" smtClean="0"/>
              <a:t>12/01/2017</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CEEDCEB-5FD8-41E9-9C2F-37F175453C8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E2468F-B35A-4F3E-A0E4-8ABD4048A0E1}"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EEDCEB-5FD8-41E9-9C2F-37F175453C82}"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6E2468F-B35A-4F3E-A0E4-8ABD4048A0E1}" type="datetimeFigureOut">
              <a:rPr lang="en-GB" smtClean="0"/>
              <a:t>12/01/2017</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CEEDCEB-5FD8-41E9-9C2F-37F175453C82}"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6E2468F-B35A-4F3E-A0E4-8ABD4048A0E1}" type="datetimeFigureOut">
              <a:rPr lang="en-GB" smtClean="0"/>
              <a:t>12/01/2017</a:t>
            </a:fld>
            <a:endParaRPr lang="en-GB"/>
          </a:p>
        </p:txBody>
      </p:sp>
      <p:sp>
        <p:nvSpPr>
          <p:cNvPr id="10" name="Slide Number Placeholder 9"/>
          <p:cNvSpPr>
            <a:spLocks noGrp="1"/>
          </p:cNvSpPr>
          <p:nvPr>
            <p:ph type="sldNum" sz="quarter" idx="16"/>
          </p:nvPr>
        </p:nvSpPr>
        <p:spPr/>
        <p:txBody>
          <a:bodyPr rtlCol="0"/>
          <a:lstStyle/>
          <a:p>
            <a:fld id="{3CEEDCEB-5FD8-41E9-9C2F-37F175453C82}"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6E2468F-B35A-4F3E-A0E4-8ABD4048A0E1}" type="datetimeFigureOut">
              <a:rPr lang="en-GB" smtClean="0"/>
              <a:t>12/01/2017</a:t>
            </a:fld>
            <a:endParaRPr lang="en-GB"/>
          </a:p>
        </p:txBody>
      </p:sp>
      <p:sp>
        <p:nvSpPr>
          <p:cNvPr id="12" name="Slide Number Placeholder 11"/>
          <p:cNvSpPr>
            <a:spLocks noGrp="1"/>
          </p:cNvSpPr>
          <p:nvPr>
            <p:ph type="sldNum" sz="quarter" idx="16"/>
          </p:nvPr>
        </p:nvSpPr>
        <p:spPr/>
        <p:txBody>
          <a:bodyPr rtlCol="0"/>
          <a:lstStyle/>
          <a:p>
            <a:fld id="{3CEEDCEB-5FD8-41E9-9C2F-37F175453C82}"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E2468F-B35A-4F3E-A0E4-8ABD4048A0E1}" type="datetimeFigureOut">
              <a:rPr lang="en-GB" smtClean="0"/>
              <a:t>12/01/2017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EEDCEB-5FD8-41E9-9C2F-37F175453C8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2468F-B35A-4F3E-A0E4-8ABD4048A0E1}" type="datetimeFigureOut">
              <a:rPr lang="en-GB" smtClean="0"/>
              <a:t>12/01/2017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CEEDCEB-5FD8-41E9-9C2F-37F175453C8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6E2468F-B35A-4F3E-A0E4-8ABD4048A0E1}"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EEDCEB-5FD8-41E9-9C2F-37F175453C82}"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6E2468F-B35A-4F3E-A0E4-8ABD4048A0E1}" type="datetimeFigureOut">
              <a:rPr lang="en-GB" smtClean="0"/>
              <a:t>12/01/2017</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CEEDCEB-5FD8-41E9-9C2F-37F175453C82}"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6E2468F-B35A-4F3E-A0E4-8ABD4048A0E1}" type="datetimeFigureOut">
              <a:rPr lang="en-GB" smtClean="0"/>
              <a:t>12/01/2017</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EEDCEB-5FD8-41E9-9C2F-37F175453C8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Attachment</a:t>
            </a:r>
            <a:endParaRPr lang="en-GB" dirty="0"/>
          </a:p>
        </p:txBody>
      </p:sp>
      <p:sp>
        <p:nvSpPr>
          <p:cNvPr id="3" name="Subtitle 2"/>
          <p:cNvSpPr>
            <a:spLocks noGrp="1"/>
          </p:cNvSpPr>
          <p:nvPr>
            <p:ph type="subTitle" idx="1"/>
          </p:nvPr>
        </p:nvSpPr>
        <p:spPr/>
        <p:txBody>
          <a:bodyPr/>
          <a:lstStyle/>
          <a:p>
            <a:r>
              <a:rPr lang="en-GB" dirty="0" smtClean="0"/>
              <a:t>3. Role of Father and Multiple Attachments</a:t>
            </a:r>
            <a:endParaRPr lang="en-GB"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411760" y="2673983"/>
            <a:ext cx="4522613" cy="2411199"/>
          </a:xfrm>
          <a:prstGeom prst="rect">
            <a:avLst/>
          </a:prstGeom>
        </p:spPr>
      </p:pic>
    </p:spTree>
    <p:extLst>
      <p:ext uri="{BB962C8B-B14F-4D97-AF65-F5344CB8AC3E}">
        <p14:creationId xmlns:p14="http://schemas.microsoft.com/office/powerpoint/2010/main" val="60019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So what does the evidence show us then about multiple attachments?</a:t>
            </a:r>
          </a:p>
        </p:txBody>
      </p:sp>
      <p:sp>
        <p:nvSpPr>
          <p:cNvPr id="5" name="Content Placeholder 4"/>
          <p:cNvSpPr>
            <a:spLocks noGrp="1"/>
          </p:cNvSpPr>
          <p:nvPr>
            <p:ph idx="1"/>
          </p:nvPr>
        </p:nvSpPr>
        <p:spPr>
          <a:xfrm>
            <a:off x="457200" y="1600200"/>
            <a:ext cx="8507288" cy="5069160"/>
          </a:xfrm>
        </p:spPr>
        <p:txBody>
          <a:bodyPr>
            <a:normAutofit fontScale="92500"/>
          </a:bodyPr>
          <a:lstStyle/>
          <a:p>
            <a:pPr marL="0" indent="0">
              <a:buNone/>
            </a:pPr>
            <a:r>
              <a:rPr lang="en-US" dirty="0" smtClean="0"/>
              <a:t>Write </a:t>
            </a:r>
            <a:r>
              <a:rPr lang="en-US" dirty="0" smtClean="0"/>
              <a:t>the missing figure from the following 78, 33,29 or 78</a:t>
            </a:r>
          </a:p>
          <a:p>
            <a:pPr marL="0" indent="0">
              <a:buNone/>
            </a:pPr>
            <a:endParaRPr lang="en-US" sz="1700" dirty="0" smtClean="0"/>
          </a:p>
          <a:p>
            <a:pPr marL="514350" indent="-514350">
              <a:buFont typeface="+mj-lt"/>
              <a:buAutoNum type="arabicPeriod"/>
            </a:pPr>
            <a:r>
              <a:rPr lang="en-US" b="1" dirty="0" smtClean="0">
                <a:solidFill>
                  <a:schemeClr val="accent2"/>
                </a:solidFill>
              </a:rPr>
              <a:t>29%</a:t>
            </a:r>
            <a:r>
              <a:rPr lang="en-US" dirty="0" smtClean="0"/>
              <a:t> </a:t>
            </a:r>
            <a:r>
              <a:rPr lang="en-US" dirty="0" smtClean="0"/>
              <a:t>of infants develop multiple attachments within a month of developing specific attachments (by 40 weeks)</a:t>
            </a:r>
          </a:p>
          <a:p>
            <a:pPr marL="514350" indent="-514350">
              <a:buFont typeface="+mj-lt"/>
              <a:buAutoNum type="arabicPeriod"/>
            </a:pPr>
            <a:r>
              <a:rPr lang="en-US" dirty="0" smtClean="0"/>
              <a:t>By the age of one </a:t>
            </a:r>
            <a:r>
              <a:rPr lang="en-US" b="1" dirty="0" smtClean="0">
                <a:solidFill>
                  <a:schemeClr val="accent2"/>
                </a:solidFill>
              </a:rPr>
              <a:t>78%</a:t>
            </a:r>
            <a:r>
              <a:rPr lang="en-US" dirty="0" smtClean="0"/>
              <a:t> </a:t>
            </a:r>
            <a:r>
              <a:rPr lang="en-US" dirty="0" smtClean="0"/>
              <a:t>of children have multiple attachments</a:t>
            </a:r>
          </a:p>
          <a:p>
            <a:pPr marL="514350" indent="-514350">
              <a:buFont typeface="+mj-lt"/>
              <a:buAutoNum type="arabicPeriod"/>
            </a:pPr>
            <a:r>
              <a:rPr lang="en-US" dirty="0" smtClean="0"/>
              <a:t>By the age of one </a:t>
            </a:r>
            <a:r>
              <a:rPr lang="en-US" b="1" dirty="0" smtClean="0">
                <a:solidFill>
                  <a:schemeClr val="accent2"/>
                </a:solidFill>
              </a:rPr>
              <a:t>33%</a:t>
            </a:r>
            <a:r>
              <a:rPr lang="en-US" dirty="0" smtClean="0"/>
              <a:t> </a:t>
            </a:r>
            <a:r>
              <a:rPr lang="en-US" dirty="0" smtClean="0"/>
              <a:t>of the </a:t>
            </a:r>
            <a:r>
              <a:rPr lang="en-US" b="1" dirty="0" smtClean="0">
                <a:solidFill>
                  <a:schemeClr val="accent2"/>
                </a:solidFill>
              </a:rPr>
              <a:t>78%</a:t>
            </a:r>
            <a:r>
              <a:rPr lang="en-US" dirty="0" smtClean="0"/>
              <a:t> </a:t>
            </a:r>
            <a:r>
              <a:rPr lang="en-US" dirty="0" smtClean="0"/>
              <a:t>have 5 or more attachments (Schaffer)</a:t>
            </a:r>
          </a:p>
          <a:p>
            <a:pPr marL="0" indent="0">
              <a:buNone/>
            </a:pPr>
            <a:r>
              <a:rPr lang="en-US" dirty="0" smtClean="0"/>
              <a:t>Fathers are one of the key multiple attachments that children form and that this attachment is important for a child’s development.</a:t>
            </a:r>
          </a:p>
          <a:p>
            <a:endParaRPr lang="en-GB" dirty="0"/>
          </a:p>
        </p:txBody>
      </p:sp>
    </p:spTree>
    <p:extLst>
      <p:ext uri="{BB962C8B-B14F-4D97-AF65-F5344CB8AC3E}">
        <p14:creationId xmlns:p14="http://schemas.microsoft.com/office/powerpoint/2010/main" val="399870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Multiple </a:t>
            </a:r>
            <a:r>
              <a:rPr lang="en-GB" b="1" dirty="0" smtClean="0"/>
              <a:t>attachments</a:t>
            </a:r>
            <a:endParaRPr lang="en-GB" b="1" dirty="0"/>
          </a:p>
        </p:txBody>
      </p:sp>
      <p:sp>
        <p:nvSpPr>
          <p:cNvPr id="3" name="Content Placeholder 2"/>
          <p:cNvSpPr>
            <a:spLocks noGrp="1"/>
          </p:cNvSpPr>
          <p:nvPr>
            <p:ph sz="quarter" idx="1"/>
          </p:nvPr>
        </p:nvSpPr>
        <p:spPr/>
        <p:txBody>
          <a:bodyPr/>
          <a:lstStyle/>
          <a:p>
            <a:pPr marL="514350" indent="-514350">
              <a:buFont typeface="+mj-lt"/>
              <a:buAutoNum type="arabicPeriod"/>
            </a:pPr>
            <a:r>
              <a:rPr lang="en-GB" dirty="0"/>
              <a:t>D</a:t>
            </a:r>
            <a:r>
              <a:rPr lang="en-GB" dirty="0" smtClean="0"/>
              <a:t>o </a:t>
            </a:r>
            <a:r>
              <a:rPr lang="en-GB" dirty="0"/>
              <a:t>all babies develop a single attachment to the main carer before they develop multiple attachments? </a:t>
            </a:r>
            <a:endParaRPr lang="en-GB" dirty="0" smtClean="0"/>
          </a:p>
          <a:p>
            <a:pPr marL="514350" indent="-514350">
              <a:buFont typeface="+mj-lt"/>
              <a:buAutoNum type="arabicPeriod"/>
            </a:pPr>
            <a:r>
              <a:rPr lang="en-GB" dirty="0" smtClean="0"/>
              <a:t>If </a:t>
            </a:r>
            <a:r>
              <a:rPr lang="en-GB" dirty="0"/>
              <a:t>babies do develop multiple attachments after a primary attachment to one person, are multiple attachments of equal strength to the primary attachment or not? </a:t>
            </a:r>
            <a:endParaRPr lang="en-GB" dirty="0" smtClean="0"/>
          </a:p>
          <a:p>
            <a:pPr marL="514350" indent="-514350">
              <a:buFont typeface="+mj-lt"/>
              <a:buAutoNum type="arabicPeriod"/>
            </a:pPr>
            <a:r>
              <a:rPr lang="en-GB" dirty="0" smtClean="0"/>
              <a:t>Is </a:t>
            </a:r>
            <a:r>
              <a:rPr lang="en-GB" dirty="0"/>
              <a:t>the picture clear on multiple attachments?</a:t>
            </a:r>
          </a:p>
        </p:txBody>
      </p:sp>
    </p:spTree>
    <p:extLst>
      <p:ext uri="{BB962C8B-B14F-4D97-AF65-F5344CB8AC3E}">
        <p14:creationId xmlns:p14="http://schemas.microsoft.com/office/powerpoint/2010/main" val="267570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Multiple </a:t>
            </a:r>
            <a:r>
              <a:rPr lang="en-GB" b="1" dirty="0" smtClean="0"/>
              <a:t>attachments</a:t>
            </a:r>
            <a:endParaRPr lang="en-GB" b="1"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a:t>D</a:t>
            </a:r>
            <a:r>
              <a:rPr lang="en-GB" dirty="0" smtClean="0"/>
              <a:t>o </a:t>
            </a:r>
            <a:r>
              <a:rPr lang="en-GB" dirty="0"/>
              <a:t>all babies develop a single attachment to the main carer before they develop multiple attachments? </a:t>
            </a:r>
            <a:endParaRPr lang="en-GB" dirty="0" smtClean="0"/>
          </a:p>
          <a:p>
            <a:pPr marL="0" indent="0">
              <a:buNone/>
            </a:pPr>
            <a:r>
              <a:rPr lang="en-GB" dirty="0" smtClean="0">
                <a:solidFill>
                  <a:schemeClr val="accent2"/>
                </a:solidFill>
              </a:rPr>
              <a:t>According to </a:t>
            </a:r>
            <a:r>
              <a:rPr lang="en-GB" b="1" dirty="0" smtClean="0">
                <a:solidFill>
                  <a:schemeClr val="accent2"/>
                </a:solidFill>
              </a:rPr>
              <a:t>Bowlby</a:t>
            </a:r>
            <a:r>
              <a:rPr lang="en-GB" dirty="0" smtClean="0">
                <a:solidFill>
                  <a:schemeClr val="accent2"/>
                </a:solidFill>
              </a:rPr>
              <a:t>, Yes. ‘Theory of Monotropy’</a:t>
            </a:r>
            <a:endParaRPr lang="en-GB" dirty="0" smtClean="0">
              <a:solidFill>
                <a:schemeClr val="accent2"/>
              </a:solidFill>
            </a:endParaRPr>
          </a:p>
          <a:p>
            <a:pPr marL="0" indent="0">
              <a:buNone/>
            </a:pPr>
            <a:r>
              <a:rPr lang="en-GB" dirty="0" smtClean="0"/>
              <a:t>If </a:t>
            </a:r>
            <a:r>
              <a:rPr lang="en-GB" dirty="0"/>
              <a:t>babies do develop multiple attachments after a primary attachment to one person, are multiple attachments of equal strength to the primary attachment or not? </a:t>
            </a:r>
            <a:endParaRPr lang="en-GB" dirty="0" smtClean="0"/>
          </a:p>
          <a:p>
            <a:pPr marL="0" indent="0">
              <a:buNone/>
            </a:pPr>
            <a:r>
              <a:rPr lang="en-GB" b="1" dirty="0" smtClean="0">
                <a:solidFill>
                  <a:schemeClr val="accent2"/>
                </a:solidFill>
              </a:rPr>
              <a:t>Rutter (1995) </a:t>
            </a:r>
            <a:r>
              <a:rPr lang="en-GB" dirty="0" smtClean="0">
                <a:solidFill>
                  <a:schemeClr val="accent2"/>
                </a:solidFill>
              </a:rPr>
              <a:t>saw all attachments as being equal</a:t>
            </a:r>
            <a:endParaRPr lang="en-GB" dirty="0" smtClean="0">
              <a:solidFill>
                <a:schemeClr val="accent2"/>
              </a:solidFill>
            </a:endParaRPr>
          </a:p>
          <a:p>
            <a:pPr marL="0" indent="0">
              <a:buNone/>
            </a:pPr>
            <a:r>
              <a:rPr lang="en-GB" dirty="0" smtClean="0"/>
              <a:t>Is </a:t>
            </a:r>
            <a:r>
              <a:rPr lang="en-GB" dirty="0"/>
              <a:t>the picture clear on multiple attachments</a:t>
            </a:r>
            <a:r>
              <a:rPr lang="en-GB" dirty="0" smtClean="0"/>
              <a:t>?</a:t>
            </a:r>
          </a:p>
          <a:p>
            <a:pPr marL="0" indent="0">
              <a:buNone/>
            </a:pPr>
            <a:r>
              <a:rPr lang="en-GB" dirty="0" smtClean="0">
                <a:solidFill>
                  <a:schemeClr val="accent2"/>
                </a:solidFill>
              </a:rPr>
              <a:t>No – especially when cultural differences are examined</a:t>
            </a:r>
            <a:endParaRPr lang="en-GB" dirty="0">
              <a:solidFill>
                <a:schemeClr val="accent2"/>
              </a:solidFill>
            </a:endParaRPr>
          </a:p>
        </p:txBody>
      </p:sp>
    </p:spTree>
    <p:extLst>
      <p:ext uri="{BB962C8B-B14F-4D97-AF65-F5344CB8AC3E}">
        <p14:creationId xmlns:p14="http://schemas.microsoft.com/office/powerpoint/2010/main" val="93149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22906" y="2276872"/>
            <a:ext cx="4319588" cy="4748212"/>
          </a:xfrm>
        </p:spPr>
        <p:txBody>
          <a:bodyPr>
            <a:normAutofit fontScale="55000" lnSpcReduction="20000"/>
          </a:bodyPr>
          <a:lstStyle/>
          <a:p>
            <a:pPr marL="514350" indent="-514350">
              <a:buFont typeface="+mj-lt"/>
              <a:buAutoNum type="arabicPeriod"/>
            </a:pPr>
            <a:r>
              <a:rPr lang="en-US" sz="4400" dirty="0" smtClean="0"/>
              <a:t>If babies do develop multiple attachments after a primary attachment to one person, are multiple attachments of equal strength to the primary attachment or not? </a:t>
            </a:r>
          </a:p>
          <a:p>
            <a:pPr marL="514350" indent="-514350">
              <a:buFont typeface="+mj-lt"/>
              <a:buAutoNum type="arabicPeriod"/>
            </a:pPr>
            <a:endParaRPr lang="en-US" sz="4400" dirty="0" smtClean="0"/>
          </a:p>
          <a:p>
            <a:pPr marL="514350" indent="-514350">
              <a:buFont typeface="+mj-lt"/>
              <a:buAutoNum type="arabicPeriod"/>
            </a:pPr>
            <a:r>
              <a:rPr lang="en-US" sz="4400" dirty="0" smtClean="0"/>
              <a:t>Is the picture clear on multiple attachments?</a:t>
            </a:r>
          </a:p>
          <a:p>
            <a:pPr marL="514350" indent="-514350">
              <a:buFont typeface="+mj-lt"/>
              <a:buAutoNum type="arabicPeriod"/>
            </a:pPr>
            <a:endParaRPr lang="en-US" sz="4400" dirty="0" smtClean="0"/>
          </a:p>
          <a:p>
            <a:pPr marL="514350" indent="-514350">
              <a:buFont typeface="+mj-lt"/>
              <a:buAutoNum type="arabicPeriod"/>
            </a:pPr>
            <a:r>
              <a:rPr lang="en-US" sz="4400" dirty="0" smtClean="0"/>
              <a:t>Do all babies develop a single attachment to the main </a:t>
            </a:r>
            <a:r>
              <a:rPr lang="en-US" sz="4400" dirty="0" err="1" smtClean="0"/>
              <a:t>carer</a:t>
            </a:r>
            <a:r>
              <a:rPr lang="en-US" sz="4400" dirty="0" smtClean="0"/>
              <a:t> before they develop multiple attachments?</a:t>
            </a:r>
          </a:p>
          <a:p>
            <a:pPr marL="0" indent="0">
              <a:buNone/>
            </a:pPr>
            <a:endParaRPr lang="en-GB" dirty="0"/>
          </a:p>
        </p:txBody>
      </p:sp>
      <p:sp>
        <p:nvSpPr>
          <p:cNvPr id="4" name="Content Placeholder 3"/>
          <p:cNvSpPr>
            <a:spLocks noGrp="1"/>
          </p:cNvSpPr>
          <p:nvPr>
            <p:ph sz="half" idx="4294967295"/>
          </p:nvPr>
        </p:nvSpPr>
        <p:spPr>
          <a:xfrm>
            <a:off x="4284663" y="0"/>
            <a:ext cx="4859337" cy="8208963"/>
          </a:xfrm>
        </p:spPr>
        <p:txBody>
          <a:bodyPr>
            <a:normAutofit fontScale="47500" lnSpcReduction="20000"/>
          </a:bodyPr>
          <a:lstStyle/>
          <a:p>
            <a:pPr marL="514350" indent="-514350">
              <a:buFont typeface="+mj-lt"/>
              <a:buAutoNum type="alphaUcPeriod"/>
            </a:pPr>
            <a:r>
              <a:rPr lang="en-US" sz="4400" dirty="0" smtClean="0"/>
              <a:t>Rutter (1995) saw all attachments as being equal – so there is no such thing as primary and secondary attachments. All a child’s attachments give the child an idea of how relationships work (an internal working model).</a:t>
            </a:r>
          </a:p>
          <a:p>
            <a:pPr marL="514350" indent="-514350">
              <a:buFont typeface="+mj-lt"/>
              <a:buAutoNum type="alphaUcPeriod"/>
            </a:pPr>
            <a:r>
              <a:rPr lang="en-US" sz="4400" dirty="0" smtClean="0"/>
              <a:t>Bowlby developed the idea of </a:t>
            </a:r>
            <a:r>
              <a:rPr lang="en-US" sz="4400" dirty="0" err="1" smtClean="0"/>
              <a:t>monotropy</a:t>
            </a:r>
            <a:r>
              <a:rPr lang="en-US" sz="4400" dirty="0" smtClean="0"/>
              <a:t> – babies have one key attachment figure. This figure is usually, but does not have to be, the mother. Secondary attachments then follow, such as to the father and siblings.</a:t>
            </a:r>
          </a:p>
          <a:p>
            <a:pPr marL="514350" indent="-514350">
              <a:buFont typeface="+mj-lt"/>
              <a:buAutoNum type="alphaUcPeriod"/>
            </a:pPr>
            <a:r>
              <a:rPr lang="en-US" sz="4400" dirty="0" smtClean="0"/>
              <a:t>In some cultures multiple caregivers are the norm so multiple attachments may develop immediately instead of specific attachments. For instance </a:t>
            </a:r>
            <a:r>
              <a:rPr lang="en-US" sz="4400" dirty="0" err="1" smtClean="0"/>
              <a:t>Sagi</a:t>
            </a:r>
            <a:r>
              <a:rPr lang="en-US" sz="4400" dirty="0" smtClean="0"/>
              <a:t> et al (1994) looked at children raised in a community  children’s home in kibbutzim where they slept away from their parents, and compared them to children with family based sleeping arrangements. Attachment to the mother was twice as strong in the family based arrangements.</a:t>
            </a:r>
          </a:p>
          <a:p>
            <a:endParaRPr lang="en-GB" dirty="0"/>
          </a:p>
        </p:txBody>
      </p:sp>
      <p:sp>
        <p:nvSpPr>
          <p:cNvPr id="5" name="TextBox 4"/>
          <p:cNvSpPr txBox="1"/>
          <p:nvPr/>
        </p:nvSpPr>
        <p:spPr>
          <a:xfrm>
            <a:off x="107504" y="-8148"/>
            <a:ext cx="4320480" cy="2308324"/>
          </a:xfrm>
          <a:prstGeom prst="rect">
            <a:avLst/>
          </a:prstGeom>
          <a:noFill/>
        </p:spPr>
        <p:txBody>
          <a:bodyPr wrap="square" rtlCol="0">
            <a:spAutoFit/>
          </a:bodyPr>
          <a:lstStyle/>
          <a:p>
            <a:r>
              <a:rPr lang="en-US" sz="2400" b="1" dirty="0" smtClean="0"/>
              <a:t>Key questions appear on the left, evidence appear on the right. </a:t>
            </a:r>
            <a:endParaRPr lang="en-US" sz="2400" b="1" dirty="0"/>
          </a:p>
          <a:p>
            <a:r>
              <a:rPr lang="en-US" sz="2400" b="1" dirty="0" smtClean="0"/>
              <a:t>On a MWB, write down which number links to which letter and explain what the link is</a:t>
            </a:r>
            <a:r>
              <a:rPr lang="en-US" b="1" dirty="0" smtClean="0"/>
              <a:t>.</a:t>
            </a:r>
            <a:endParaRPr lang="en-GB" b="1" dirty="0"/>
          </a:p>
        </p:txBody>
      </p:sp>
    </p:spTree>
    <p:extLst>
      <p:ext uri="{BB962C8B-B14F-4D97-AF65-F5344CB8AC3E}">
        <p14:creationId xmlns:p14="http://schemas.microsoft.com/office/powerpoint/2010/main" val="1706664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44624"/>
            <a:ext cx="4319588" cy="4748212"/>
          </a:xfrm>
        </p:spPr>
        <p:txBody>
          <a:bodyPr>
            <a:normAutofit fontScale="55000" lnSpcReduction="20000"/>
          </a:bodyPr>
          <a:lstStyle/>
          <a:p>
            <a:pPr marL="514350" indent="-514350">
              <a:buFont typeface="+mj-lt"/>
              <a:buAutoNum type="arabicPeriod"/>
            </a:pPr>
            <a:r>
              <a:rPr lang="en-US" sz="4400" dirty="0" smtClean="0"/>
              <a:t>If babies do develop multiple attachments after a primary attachment to one person, are multiple attachments of equal strength to the primary attachment or not? </a:t>
            </a:r>
          </a:p>
          <a:p>
            <a:pPr marL="514350" indent="-514350">
              <a:buFont typeface="+mj-lt"/>
              <a:buAutoNum type="arabicPeriod"/>
            </a:pPr>
            <a:endParaRPr lang="en-US" sz="4400" dirty="0" smtClean="0"/>
          </a:p>
          <a:p>
            <a:pPr marL="514350" indent="-514350">
              <a:buFont typeface="+mj-lt"/>
              <a:buAutoNum type="arabicPeriod"/>
            </a:pPr>
            <a:r>
              <a:rPr lang="en-US" sz="4400" dirty="0" smtClean="0"/>
              <a:t>Is the picture clear on multiple attachments?</a:t>
            </a:r>
          </a:p>
          <a:p>
            <a:pPr marL="514350" indent="-514350">
              <a:buFont typeface="+mj-lt"/>
              <a:buAutoNum type="arabicPeriod"/>
            </a:pPr>
            <a:endParaRPr lang="en-US" sz="4400" dirty="0" smtClean="0"/>
          </a:p>
          <a:p>
            <a:pPr marL="514350" indent="-514350">
              <a:buFont typeface="+mj-lt"/>
              <a:buAutoNum type="arabicPeriod"/>
            </a:pPr>
            <a:r>
              <a:rPr lang="en-US" sz="4400" dirty="0" smtClean="0"/>
              <a:t>Do all babies develop a single attachment to the main </a:t>
            </a:r>
            <a:r>
              <a:rPr lang="en-US" sz="4400" dirty="0" err="1" smtClean="0"/>
              <a:t>carer</a:t>
            </a:r>
            <a:r>
              <a:rPr lang="en-US" sz="4400" dirty="0" smtClean="0"/>
              <a:t> before they develop multiple attachments?</a:t>
            </a:r>
          </a:p>
          <a:p>
            <a:pPr marL="0" indent="0">
              <a:buNone/>
            </a:pPr>
            <a:endParaRPr lang="en-GB" dirty="0"/>
          </a:p>
        </p:txBody>
      </p:sp>
      <p:sp>
        <p:nvSpPr>
          <p:cNvPr id="4" name="Content Placeholder 3"/>
          <p:cNvSpPr>
            <a:spLocks noGrp="1"/>
          </p:cNvSpPr>
          <p:nvPr>
            <p:ph sz="half" idx="4294967295"/>
          </p:nvPr>
        </p:nvSpPr>
        <p:spPr>
          <a:xfrm>
            <a:off x="4284663" y="0"/>
            <a:ext cx="4859337" cy="8208963"/>
          </a:xfrm>
        </p:spPr>
        <p:txBody>
          <a:bodyPr>
            <a:normAutofit fontScale="47500" lnSpcReduction="20000"/>
          </a:bodyPr>
          <a:lstStyle/>
          <a:p>
            <a:pPr marL="514350" indent="-514350">
              <a:buFont typeface="+mj-lt"/>
              <a:buAutoNum type="alphaUcPeriod"/>
            </a:pPr>
            <a:r>
              <a:rPr lang="en-US" sz="4400" dirty="0"/>
              <a:t>Bowlby developed the idea of monotropy – babies have one key attachment figure. This figure is usually, but does not have to be, the mother. Secondary attachments then follow, such as to the father and siblings</a:t>
            </a:r>
            <a:r>
              <a:rPr lang="en-US" sz="4400" dirty="0" smtClean="0"/>
              <a:t>.</a:t>
            </a:r>
            <a:endParaRPr lang="en-US" sz="4400" dirty="0" smtClean="0"/>
          </a:p>
          <a:p>
            <a:pPr marL="514350" indent="-514350">
              <a:buFont typeface="+mj-lt"/>
              <a:buAutoNum type="alphaUcPeriod"/>
            </a:pPr>
            <a:r>
              <a:rPr lang="en-US" sz="4400" dirty="0" smtClean="0"/>
              <a:t>Rutter </a:t>
            </a:r>
            <a:r>
              <a:rPr lang="en-US" sz="4400" dirty="0" smtClean="0"/>
              <a:t>(1995) saw all attachments as being equal – so there is no such thing as primary and secondary attachments. All a child’s attachments give the child an idea of how relationships work (an internal working model).</a:t>
            </a:r>
          </a:p>
          <a:p>
            <a:pPr marL="514350" indent="-514350">
              <a:buFont typeface="+mj-lt"/>
              <a:buAutoNum type="alphaUcPeriod"/>
            </a:pPr>
            <a:r>
              <a:rPr lang="en-US" sz="4400" dirty="0" smtClean="0"/>
              <a:t>In </a:t>
            </a:r>
            <a:r>
              <a:rPr lang="en-US" sz="4400" dirty="0" smtClean="0"/>
              <a:t>some cultures multiple caregivers are the norm so multiple attachments may develop immediately instead of specific attachments. For instance </a:t>
            </a:r>
            <a:r>
              <a:rPr lang="en-US" sz="4400" dirty="0" err="1" smtClean="0"/>
              <a:t>Sagi</a:t>
            </a:r>
            <a:r>
              <a:rPr lang="en-US" sz="4400" dirty="0" smtClean="0"/>
              <a:t> et al (1994) looked at children raised in a community  children’s home in kibbutzim where they slept away from their parents, and compared them to children with family based sleeping arrangements. Attachment to the mother was twice as strong in the family based arrangements.</a:t>
            </a:r>
          </a:p>
          <a:p>
            <a:endParaRPr lang="en-GB" dirty="0"/>
          </a:p>
        </p:txBody>
      </p:sp>
      <p:sp>
        <p:nvSpPr>
          <p:cNvPr id="2" name="Right Arrow 1"/>
          <p:cNvSpPr/>
          <p:nvPr/>
        </p:nvSpPr>
        <p:spPr>
          <a:xfrm rot="17797240">
            <a:off x="3071868" y="2089532"/>
            <a:ext cx="2860349" cy="50405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rot="1254860">
            <a:off x="3136359" y="1861127"/>
            <a:ext cx="2201562" cy="50405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rot="1254860">
            <a:off x="2857595" y="2961049"/>
            <a:ext cx="2312512" cy="50405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0964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2074"/>
          </a:xfrm>
        </p:spPr>
        <p:txBody>
          <a:bodyPr>
            <a:normAutofit fontScale="90000"/>
          </a:bodyPr>
          <a:lstStyle/>
          <a:p>
            <a:r>
              <a:rPr lang="en-GB" dirty="0" smtClean="0"/>
              <a:t>Plenary</a:t>
            </a:r>
            <a:endParaRPr lang="en-GB" dirty="0"/>
          </a:p>
        </p:txBody>
      </p:sp>
      <p:sp>
        <p:nvSpPr>
          <p:cNvPr id="5" name="Content Placeholder 4"/>
          <p:cNvSpPr>
            <a:spLocks noGrp="1"/>
          </p:cNvSpPr>
          <p:nvPr>
            <p:ph idx="1"/>
          </p:nvPr>
        </p:nvSpPr>
        <p:spPr>
          <a:xfrm>
            <a:off x="395536" y="1556792"/>
            <a:ext cx="8229600" cy="5145435"/>
          </a:xfrm>
        </p:spPr>
        <p:txBody>
          <a:bodyPr>
            <a:normAutofit/>
          </a:bodyPr>
          <a:lstStyle/>
          <a:p>
            <a:r>
              <a:rPr lang="en-GB" dirty="0" smtClean="0"/>
              <a:t>1. Define interactional synchrony in less that 16 words.</a:t>
            </a:r>
          </a:p>
          <a:p>
            <a:r>
              <a:rPr lang="en-GB" dirty="0" smtClean="0"/>
              <a:t>2. Summarise in one sentence why imitation behaviours are thought to be innate and not learnt?</a:t>
            </a:r>
          </a:p>
          <a:p>
            <a:r>
              <a:rPr lang="en-GB" dirty="0" smtClean="0"/>
              <a:t>3. Summarise Schaffer’s pre-attachment stage in one sentence.</a:t>
            </a:r>
          </a:p>
          <a:p>
            <a:r>
              <a:rPr lang="en-GB" dirty="0" smtClean="0"/>
              <a:t>4. Summarise the discriminate stage in 20 words</a:t>
            </a:r>
          </a:p>
          <a:p>
            <a:r>
              <a:rPr lang="en-GB" dirty="0" smtClean="0"/>
              <a:t>5. What were Schaffer’s findings? (should be 5%)</a:t>
            </a:r>
          </a:p>
          <a:p>
            <a:r>
              <a:rPr lang="en-GB" dirty="0" smtClean="0"/>
              <a:t>6. Explain why Schaffer’s stages are inflexible in one sentence. </a:t>
            </a:r>
            <a:endParaRPr lang="en-GB" dirty="0"/>
          </a:p>
        </p:txBody>
      </p:sp>
    </p:spTree>
    <p:extLst>
      <p:ext uri="{BB962C8B-B14F-4D97-AF65-F5344CB8AC3E}">
        <p14:creationId xmlns:p14="http://schemas.microsoft.com/office/powerpoint/2010/main" val="168348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Quick </a:t>
            </a:r>
            <a:r>
              <a:rPr lang="en-GB" b="1" dirty="0" smtClean="0"/>
              <a:t>Recap </a:t>
            </a:r>
            <a:endParaRPr lang="en-GB" dirty="0"/>
          </a:p>
        </p:txBody>
      </p:sp>
      <p:sp>
        <p:nvSpPr>
          <p:cNvPr id="3" name="Content Placeholder 2"/>
          <p:cNvSpPr>
            <a:spLocks noGrp="1"/>
          </p:cNvSpPr>
          <p:nvPr>
            <p:ph sz="quarter" idx="1"/>
          </p:nvPr>
        </p:nvSpPr>
        <p:spPr/>
        <p:txBody>
          <a:bodyPr>
            <a:normAutofit fontScale="77500" lnSpcReduction="20000"/>
          </a:bodyPr>
          <a:lstStyle/>
          <a:p>
            <a:pPr lvl="0"/>
            <a:r>
              <a:rPr lang="en-GB" dirty="0" smtClean="0"/>
              <a:t>State </a:t>
            </a:r>
            <a:r>
              <a:rPr lang="en-GB" dirty="0"/>
              <a:t>Schaffer’s stages in order.				</a:t>
            </a:r>
            <a:endParaRPr lang="en-GB" dirty="0" smtClean="0"/>
          </a:p>
          <a:p>
            <a:pPr lvl="0"/>
            <a:r>
              <a:rPr lang="en-GB" dirty="0" smtClean="0"/>
              <a:t>At </a:t>
            </a:r>
            <a:r>
              <a:rPr lang="en-GB" dirty="0"/>
              <a:t>which stage would you expect a child to show separation anxiety</a:t>
            </a:r>
            <a:r>
              <a:rPr lang="en-GB" dirty="0" smtClean="0"/>
              <a:t>?</a:t>
            </a:r>
            <a:r>
              <a:rPr lang="en-GB" dirty="0"/>
              <a:t> </a:t>
            </a:r>
            <a:r>
              <a:rPr lang="en-GB" dirty="0" smtClean="0"/>
              <a:t>      							</a:t>
            </a:r>
            <a:endParaRPr lang="en-GB" dirty="0"/>
          </a:p>
          <a:p>
            <a:pPr marL="0" lvl="0" indent="0">
              <a:buNone/>
            </a:pPr>
            <a:r>
              <a:rPr lang="en-GB" b="1" dirty="0">
                <a:solidFill>
                  <a:schemeClr val="accent2"/>
                </a:solidFill>
              </a:rPr>
              <a:t>Schaffer and Emerson carried out a study that the stages were then based </a:t>
            </a:r>
            <a:r>
              <a:rPr lang="en-GB" b="1" dirty="0" smtClean="0">
                <a:solidFill>
                  <a:schemeClr val="accent2"/>
                </a:solidFill>
              </a:rPr>
              <a:t>on:</a:t>
            </a:r>
            <a:endParaRPr lang="en-GB" b="1" dirty="0">
              <a:solidFill>
                <a:schemeClr val="accent2"/>
              </a:solidFill>
            </a:endParaRPr>
          </a:p>
          <a:p>
            <a:pPr lvl="0"/>
            <a:r>
              <a:rPr lang="en-GB" dirty="0"/>
              <a:t>Was the study longitudinal?				</a:t>
            </a:r>
            <a:endParaRPr lang="en-GB" dirty="0" smtClean="0"/>
          </a:p>
          <a:p>
            <a:pPr lvl="0"/>
            <a:r>
              <a:rPr lang="en-GB" dirty="0" smtClean="0"/>
              <a:t>What </a:t>
            </a:r>
            <a:r>
              <a:rPr lang="en-GB" dirty="0"/>
              <a:t>is a limitation with the sample of the study?		</a:t>
            </a:r>
          </a:p>
          <a:p>
            <a:pPr lvl="0"/>
            <a:r>
              <a:rPr lang="en-GB" dirty="0"/>
              <a:t>What is reciprocity?					</a:t>
            </a:r>
            <a:endParaRPr lang="en-GB" dirty="0" smtClean="0"/>
          </a:p>
          <a:p>
            <a:pPr lvl="0"/>
            <a:r>
              <a:rPr lang="en-GB" dirty="0" smtClean="0"/>
              <a:t>How </a:t>
            </a:r>
            <a:r>
              <a:rPr lang="en-GB" dirty="0"/>
              <a:t>is </a:t>
            </a:r>
            <a:r>
              <a:rPr lang="en-GB" dirty="0" smtClean="0"/>
              <a:t>interactional </a:t>
            </a:r>
            <a:r>
              <a:rPr lang="en-GB" dirty="0"/>
              <a:t>synchrony different to reciprocity?	</a:t>
            </a:r>
          </a:p>
          <a:p>
            <a:pPr lvl="0"/>
            <a:r>
              <a:rPr lang="en-GB" dirty="0"/>
              <a:t>Why can’t we really tell what the purpose of reciprocity and intentional synchrony are? </a:t>
            </a:r>
            <a:r>
              <a:rPr lang="en-GB" dirty="0" smtClean="0"/>
              <a:t>					</a:t>
            </a:r>
            <a:endParaRPr lang="en-GB" dirty="0"/>
          </a:p>
        </p:txBody>
      </p:sp>
    </p:spTree>
    <p:extLst>
      <p:ext uri="{BB962C8B-B14F-4D97-AF65-F5344CB8AC3E}">
        <p14:creationId xmlns:p14="http://schemas.microsoft.com/office/powerpoint/2010/main" val="202682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Quick </a:t>
            </a:r>
            <a:r>
              <a:rPr lang="en-GB" b="1" dirty="0" smtClean="0"/>
              <a:t>Recap - Answers </a:t>
            </a:r>
            <a:endParaRPr lang="en-GB" dirty="0"/>
          </a:p>
        </p:txBody>
      </p:sp>
      <p:sp>
        <p:nvSpPr>
          <p:cNvPr id="3" name="Content Placeholder 2"/>
          <p:cNvSpPr>
            <a:spLocks noGrp="1"/>
          </p:cNvSpPr>
          <p:nvPr>
            <p:ph sz="quarter" idx="1"/>
          </p:nvPr>
        </p:nvSpPr>
        <p:spPr>
          <a:xfrm>
            <a:off x="612648" y="1600200"/>
            <a:ext cx="8279832" cy="4853136"/>
          </a:xfrm>
        </p:spPr>
        <p:txBody>
          <a:bodyPr>
            <a:normAutofit fontScale="62500" lnSpcReduction="20000"/>
          </a:bodyPr>
          <a:lstStyle/>
          <a:p>
            <a:pPr lvl="0"/>
            <a:r>
              <a:rPr lang="en-GB" dirty="0" smtClean="0"/>
              <a:t>State </a:t>
            </a:r>
            <a:r>
              <a:rPr lang="en-GB" dirty="0"/>
              <a:t>Schaffer’s stages in order.				</a:t>
            </a:r>
            <a:endParaRPr lang="en-GB" dirty="0" smtClean="0"/>
          </a:p>
          <a:p>
            <a:pPr lvl="0"/>
            <a:r>
              <a:rPr lang="en-GB" i="1" dirty="0" smtClean="0">
                <a:solidFill>
                  <a:schemeClr val="accent2"/>
                </a:solidFill>
              </a:rPr>
              <a:t>Pre-Attachment – Indiscriminate – Discriminate - Multiple</a:t>
            </a:r>
            <a:endParaRPr lang="en-GB" dirty="0">
              <a:solidFill>
                <a:schemeClr val="accent2"/>
              </a:solidFill>
            </a:endParaRPr>
          </a:p>
          <a:p>
            <a:pPr lvl="0"/>
            <a:r>
              <a:rPr lang="en-GB" dirty="0"/>
              <a:t>At which stage would you expect a child to show separation anxiety</a:t>
            </a:r>
            <a:r>
              <a:rPr lang="en-GB" dirty="0" smtClean="0"/>
              <a:t>?</a:t>
            </a:r>
            <a:r>
              <a:rPr lang="en-GB" dirty="0"/>
              <a:t> </a:t>
            </a:r>
            <a:r>
              <a:rPr lang="en-GB" dirty="0" smtClean="0"/>
              <a:t> </a:t>
            </a:r>
          </a:p>
          <a:p>
            <a:pPr lvl="0"/>
            <a:r>
              <a:rPr lang="en-GB" i="1" dirty="0" smtClean="0">
                <a:solidFill>
                  <a:schemeClr val="accent2"/>
                </a:solidFill>
              </a:rPr>
              <a:t>Discriminate</a:t>
            </a:r>
          </a:p>
          <a:p>
            <a:pPr marL="0" lvl="0" indent="0">
              <a:buNone/>
            </a:pPr>
            <a:r>
              <a:rPr lang="en-GB" b="1" dirty="0" smtClean="0">
                <a:solidFill>
                  <a:schemeClr val="accent2"/>
                </a:solidFill>
              </a:rPr>
              <a:t>Schaffer </a:t>
            </a:r>
            <a:r>
              <a:rPr lang="en-GB" b="1" dirty="0">
                <a:solidFill>
                  <a:schemeClr val="accent2"/>
                </a:solidFill>
              </a:rPr>
              <a:t>and Emerson carried out a study that the stages were then based </a:t>
            </a:r>
            <a:r>
              <a:rPr lang="en-GB" b="1" dirty="0" smtClean="0">
                <a:solidFill>
                  <a:schemeClr val="accent2"/>
                </a:solidFill>
              </a:rPr>
              <a:t>on:</a:t>
            </a:r>
            <a:endParaRPr lang="en-GB" b="1" dirty="0">
              <a:solidFill>
                <a:schemeClr val="accent2"/>
              </a:solidFill>
            </a:endParaRPr>
          </a:p>
          <a:p>
            <a:pPr lvl="0"/>
            <a:r>
              <a:rPr lang="en-GB" dirty="0"/>
              <a:t>Was the study longitudinal?				</a:t>
            </a:r>
            <a:endParaRPr lang="en-GB" dirty="0" smtClean="0"/>
          </a:p>
          <a:p>
            <a:pPr lvl="0"/>
            <a:r>
              <a:rPr lang="en-GB" i="1" dirty="0" smtClean="0">
                <a:solidFill>
                  <a:schemeClr val="accent2"/>
                </a:solidFill>
              </a:rPr>
              <a:t>Yes</a:t>
            </a:r>
            <a:endParaRPr lang="en-GB" dirty="0">
              <a:solidFill>
                <a:schemeClr val="accent2"/>
              </a:solidFill>
            </a:endParaRPr>
          </a:p>
          <a:p>
            <a:pPr lvl="0"/>
            <a:r>
              <a:rPr lang="en-GB" dirty="0"/>
              <a:t>What is a limitation with the sample of the study?		</a:t>
            </a:r>
            <a:endParaRPr lang="en-GB" dirty="0" smtClean="0"/>
          </a:p>
          <a:p>
            <a:pPr lvl="0"/>
            <a:r>
              <a:rPr lang="en-GB" i="1" dirty="0" smtClean="0">
                <a:solidFill>
                  <a:schemeClr val="accent2"/>
                </a:solidFill>
              </a:rPr>
              <a:t>All families from same city, district and social class</a:t>
            </a:r>
            <a:endParaRPr lang="en-GB" dirty="0"/>
          </a:p>
          <a:p>
            <a:pPr lvl="0"/>
            <a:r>
              <a:rPr lang="en-GB" dirty="0"/>
              <a:t>What is reciprocity?					</a:t>
            </a:r>
            <a:endParaRPr lang="en-GB" dirty="0" smtClean="0"/>
          </a:p>
          <a:p>
            <a:pPr lvl="0"/>
            <a:r>
              <a:rPr lang="en-GB" i="1" dirty="0" smtClean="0">
                <a:solidFill>
                  <a:schemeClr val="accent2"/>
                </a:solidFill>
              </a:rPr>
              <a:t>Each person responds to the other and elicits a response from them</a:t>
            </a:r>
            <a:endParaRPr lang="en-GB" i="1" dirty="0">
              <a:solidFill>
                <a:schemeClr val="accent2"/>
              </a:solidFill>
            </a:endParaRPr>
          </a:p>
          <a:p>
            <a:pPr lvl="0"/>
            <a:r>
              <a:rPr lang="en-GB" dirty="0"/>
              <a:t>How is </a:t>
            </a:r>
            <a:r>
              <a:rPr lang="en-GB" dirty="0" smtClean="0"/>
              <a:t>interactional </a:t>
            </a:r>
            <a:r>
              <a:rPr lang="en-GB" dirty="0"/>
              <a:t>synchrony different to reciprocity?	</a:t>
            </a:r>
            <a:r>
              <a:rPr lang="en-GB" dirty="0" smtClean="0"/>
              <a:t>	</a:t>
            </a:r>
          </a:p>
          <a:p>
            <a:pPr marL="0" lvl="0" indent="0">
              <a:buNone/>
            </a:pPr>
            <a:r>
              <a:rPr lang="en-GB" i="1" dirty="0" smtClean="0"/>
              <a:t>     </a:t>
            </a:r>
            <a:r>
              <a:rPr lang="en-GB" i="1" dirty="0" smtClean="0">
                <a:solidFill>
                  <a:schemeClr val="accent2"/>
                </a:solidFill>
              </a:rPr>
              <a:t>When mother and infant rhythmically mirror behaviour and emotion in the same pattern</a:t>
            </a:r>
            <a:endParaRPr lang="en-GB" i="1" dirty="0">
              <a:solidFill>
                <a:schemeClr val="accent2"/>
              </a:solidFill>
            </a:endParaRPr>
          </a:p>
          <a:p>
            <a:pPr lvl="0"/>
            <a:r>
              <a:rPr lang="en-GB" dirty="0"/>
              <a:t>Why can’t we really tell what the purpose of reciprocity and intentional synchrony are? </a:t>
            </a:r>
            <a:r>
              <a:rPr lang="en-GB" dirty="0" smtClean="0"/>
              <a:t>							</a:t>
            </a:r>
          </a:p>
          <a:p>
            <a:pPr lvl="0"/>
            <a:r>
              <a:rPr lang="en-GB" i="1" dirty="0" smtClean="0">
                <a:solidFill>
                  <a:schemeClr val="accent2"/>
                </a:solidFill>
              </a:rPr>
              <a:t>They describe behaviours that occur at the same time but don’t know their purpose</a:t>
            </a:r>
            <a:endParaRPr lang="en-GB" i="1" dirty="0">
              <a:solidFill>
                <a:schemeClr val="accent2"/>
              </a:solidFill>
            </a:endParaRPr>
          </a:p>
        </p:txBody>
      </p:sp>
    </p:spTree>
    <p:extLst>
      <p:ext uri="{BB962C8B-B14F-4D97-AF65-F5344CB8AC3E}">
        <p14:creationId xmlns:p14="http://schemas.microsoft.com/office/powerpoint/2010/main" val="67987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 Role of the Father</a:t>
            </a:r>
            <a:endParaRPr lang="en-GB" dirty="0"/>
          </a:p>
        </p:txBody>
      </p:sp>
      <p:sp>
        <p:nvSpPr>
          <p:cNvPr id="3" name="Content Placeholder 2"/>
          <p:cNvSpPr>
            <a:spLocks noGrp="1"/>
          </p:cNvSpPr>
          <p:nvPr>
            <p:ph sz="quarter" idx="1"/>
          </p:nvPr>
        </p:nvSpPr>
        <p:spPr/>
        <p:txBody>
          <a:bodyPr>
            <a:normAutofit fontScale="62500" lnSpcReduction="20000"/>
          </a:bodyPr>
          <a:lstStyle/>
          <a:p>
            <a:pPr marL="0" indent="0">
              <a:buNone/>
            </a:pPr>
            <a:r>
              <a:rPr lang="en-GB" b="1" dirty="0"/>
              <a:t>Summary of the key findings</a:t>
            </a:r>
            <a:endParaRPr lang="en-GB" dirty="0"/>
          </a:p>
          <a:p>
            <a:r>
              <a:rPr lang="en-GB" dirty="0"/>
              <a:t>-Fathers play interactions are more exciting and pleasurable than </a:t>
            </a:r>
            <a:r>
              <a:rPr lang="en-GB" dirty="0" smtClean="0"/>
              <a:t>mothers (Grossman 2002)</a:t>
            </a:r>
            <a:endParaRPr lang="en-GB" dirty="0"/>
          </a:p>
          <a:p>
            <a:r>
              <a:rPr lang="en-GB" dirty="0"/>
              <a:t>-Mothers are more nurturing and affectionate</a:t>
            </a:r>
          </a:p>
          <a:p>
            <a:r>
              <a:rPr lang="en-GB" dirty="0"/>
              <a:t>-Mothers are preferred when children are distressed and seeking comfort</a:t>
            </a:r>
          </a:p>
          <a:p>
            <a:r>
              <a:rPr lang="en-GB" dirty="0"/>
              <a:t>-Fathers are preferred when children are in a positive emotional state and want stimulation (Lamb 1987)</a:t>
            </a:r>
          </a:p>
          <a:p>
            <a:r>
              <a:rPr lang="en-GB" dirty="0"/>
              <a:t>-Fathers are less able than mothers to detect low levels of infant distress (</a:t>
            </a:r>
            <a:r>
              <a:rPr lang="en-GB" dirty="0" err="1"/>
              <a:t>Hrdy</a:t>
            </a:r>
            <a:r>
              <a:rPr lang="en-GB" dirty="0"/>
              <a:t> 1999)</a:t>
            </a:r>
          </a:p>
          <a:p>
            <a:r>
              <a:rPr lang="en-GB" dirty="0"/>
              <a:t>-However fathers that do become the main care provider do quickly develop more sensitivity to children’s needs and become a safe base for children to explore from suggesting that sensitive responsiveness is not necessarily a biological ability limited to women Lamb (1987</a:t>
            </a:r>
            <a:r>
              <a:rPr lang="en-GB" dirty="0" smtClean="0"/>
              <a:t>), Field (1978)</a:t>
            </a:r>
            <a:endParaRPr lang="en-GB" dirty="0"/>
          </a:p>
          <a:p>
            <a:r>
              <a:rPr lang="en-GB" dirty="0"/>
              <a:t>-Marital intimacy was linked to security of father-infant interactions. So the fathers with secure father-infant interactions had secure and intimate relationships with the child’s mother. (</a:t>
            </a:r>
            <a:r>
              <a:rPr lang="en-GB" dirty="0" err="1"/>
              <a:t>Belsky</a:t>
            </a:r>
            <a:r>
              <a:rPr lang="en-GB" dirty="0"/>
              <a:t> 2009) </a:t>
            </a:r>
          </a:p>
          <a:p>
            <a:pPr marL="0" indent="0">
              <a:buNone/>
            </a:pPr>
            <a:endParaRPr lang="en-GB" dirty="0"/>
          </a:p>
        </p:txBody>
      </p:sp>
    </p:spTree>
    <p:extLst>
      <p:ext uri="{BB962C8B-B14F-4D97-AF65-F5344CB8AC3E}">
        <p14:creationId xmlns:p14="http://schemas.microsoft.com/office/powerpoint/2010/main" val="42606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Role of the </a:t>
            </a:r>
            <a:r>
              <a:rPr lang="en-GB" b="1" dirty="0"/>
              <a:t>F</a:t>
            </a:r>
            <a:r>
              <a:rPr lang="en-GB" b="1" dirty="0" smtClean="0"/>
              <a:t>ather</a:t>
            </a:r>
            <a:endParaRPr lang="en-GB" b="1" dirty="0"/>
          </a:p>
        </p:txBody>
      </p:sp>
      <p:sp>
        <p:nvSpPr>
          <p:cNvPr id="3" name="Content Placeholder 2"/>
          <p:cNvSpPr>
            <a:spLocks noGrp="1"/>
          </p:cNvSpPr>
          <p:nvPr>
            <p:ph sz="quarter" idx="1"/>
          </p:nvPr>
        </p:nvSpPr>
        <p:spPr/>
        <p:txBody>
          <a:bodyPr/>
          <a:lstStyle/>
          <a:p>
            <a:pPr marL="514350" indent="-514350">
              <a:buFont typeface="+mj-lt"/>
              <a:buAutoNum type="arabicPeriod"/>
            </a:pPr>
            <a:r>
              <a:rPr lang="en-GB" dirty="0"/>
              <a:t>Can fathers take on the role of primary caregivers?</a:t>
            </a:r>
          </a:p>
          <a:p>
            <a:pPr marL="514350" indent="-514350">
              <a:buFont typeface="+mj-lt"/>
              <a:buAutoNum type="arabicPeriod"/>
            </a:pPr>
            <a:r>
              <a:rPr lang="en-GB" dirty="0" smtClean="0"/>
              <a:t>In a family with a mother and a father living together with children, are fathers as important as mothers?</a:t>
            </a:r>
          </a:p>
          <a:p>
            <a:pPr marL="514350" indent="-514350">
              <a:buFont typeface="+mj-lt"/>
              <a:buAutoNum type="arabicPeriod"/>
            </a:pPr>
            <a:r>
              <a:rPr lang="en-GB" dirty="0" smtClean="0"/>
              <a:t>If children grow up without a father, does this matter?</a:t>
            </a:r>
          </a:p>
          <a:p>
            <a:pPr marL="514350" indent="-514350">
              <a:buFont typeface="+mj-lt"/>
              <a:buAutoNum type="arabicPeriod"/>
            </a:pPr>
            <a:r>
              <a:rPr lang="en-GB" dirty="0" smtClean="0"/>
              <a:t>What exactly is the role of the father?</a:t>
            </a:r>
            <a:endParaRPr lang="en-GB" dirty="0"/>
          </a:p>
        </p:txBody>
      </p:sp>
    </p:spTree>
    <p:extLst>
      <p:ext uri="{BB962C8B-B14F-4D97-AF65-F5344CB8AC3E}">
        <p14:creationId xmlns:p14="http://schemas.microsoft.com/office/powerpoint/2010/main" val="1007367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Role of the </a:t>
            </a:r>
            <a:r>
              <a:rPr lang="en-GB" b="1" dirty="0" smtClean="0"/>
              <a:t>F</a:t>
            </a:r>
            <a:r>
              <a:rPr lang="en-GB" b="1" dirty="0" smtClean="0"/>
              <a:t>ather - Answers</a:t>
            </a:r>
            <a:endParaRPr lang="en-GB" b="1" dirty="0"/>
          </a:p>
        </p:txBody>
      </p:sp>
      <p:sp>
        <p:nvSpPr>
          <p:cNvPr id="3" name="Content Placeholder 2"/>
          <p:cNvSpPr>
            <a:spLocks noGrp="1"/>
          </p:cNvSpPr>
          <p:nvPr>
            <p:ph sz="quarter" idx="1"/>
          </p:nvPr>
        </p:nvSpPr>
        <p:spPr>
          <a:xfrm>
            <a:off x="612648" y="1600200"/>
            <a:ext cx="8153400" cy="4925144"/>
          </a:xfrm>
        </p:spPr>
        <p:txBody>
          <a:bodyPr>
            <a:normAutofit fontScale="92500" lnSpcReduction="10000"/>
          </a:bodyPr>
          <a:lstStyle/>
          <a:p>
            <a:pPr marL="0" indent="0">
              <a:buNone/>
            </a:pPr>
            <a:r>
              <a:rPr lang="en-GB" dirty="0"/>
              <a:t>Can fathers take on the role of primary caregivers</a:t>
            </a:r>
            <a:r>
              <a:rPr lang="en-GB" dirty="0" smtClean="0"/>
              <a:t>?</a:t>
            </a:r>
          </a:p>
          <a:p>
            <a:pPr marL="0" indent="0">
              <a:buNone/>
            </a:pPr>
            <a:r>
              <a:rPr lang="en-GB" i="1" dirty="0" smtClean="0">
                <a:solidFill>
                  <a:schemeClr val="accent2"/>
                </a:solidFill>
              </a:rPr>
              <a:t>Yes – often adopting behaviour more typical of mothers. Key is the level of response not gender.</a:t>
            </a:r>
            <a:endParaRPr lang="en-GB" i="1" dirty="0">
              <a:solidFill>
                <a:schemeClr val="accent2"/>
              </a:solidFill>
            </a:endParaRPr>
          </a:p>
          <a:p>
            <a:pPr marL="0" indent="0">
              <a:buNone/>
            </a:pPr>
            <a:r>
              <a:rPr lang="en-GB" dirty="0" smtClean="0"/>
              <a:t>In a family with a mother and a father living together with children, are fathers as important as mothers</a:t>
            </a:r>
            <a:r>
              <a:rPr lang="en-GB" dirty="0" smtClean="0"/>
              <a:t>?</a:t>
            </a:r>
          </a:p>
          <a:p>
            <a:pPr marL="0" indent="0">
              <a:buNone/>
            </a:pPr>
            <a:r>
              <a:rPr lang="en-GB" i="1" dirty="0" smtClean="0">
                <a:solidFill>
                  <a:schemeClr val="accent2"/>
                </a:solidFill>
              </a:rPr>
              <a:t>Grossman (2002) – Fathers have a unique role</a:t>
            </a:r>
            <a:endParaRPr lang="en-GB" i="1" dirty="0" smtClean="0">
              <a:solidFill>
                <a:schemeClr val="accent2"/>
              </a:solidFill>
            </a:endParaRPr>
          </a:p>
          <a:p>
            <a:pPr marL="0" indent="0">
              <a:buNone/>
            </a:pPr>
            <a:r>
              <a:rPr lang="en-GB" dirty="0" smtClean="0"/>
              <a:t>If </a:t>
            </a:r>
            <a:r>
              <a:rPr lang="en-GB" dirty="0" smtClean="0"/>
              <a:t>children grow up without a father, does this matter</a:t>
            </a:r>
            <a:r>
              <a:rPr lang="en-GB" dirty="0" smtClean="0"/>
              <a:t>?</a:t>
            </a:r>
          </a:p>
          <a:p>
            <a:pPr marL="0" indent="0">
              <a:buNone/>
            </a:pPr>
            <a:r>
              <a:rPr lang="en-GB" i="1" dirty="0" smtClean="0">
                <a:solidFill>
                  <a:schemeClr val="accent2"/>
                </a:solidFill>
              </a:rPr>
              <a:t>No. </a:t>
            </a:r>
            <a:r>
              <a:rPr lang="en-GB" i="1" dirty="0" err="1" smtClean="0">
                <a:solidFill>
                  <a:schemeClr val="accent2"/>
                </a:solidFill>
              </a:rPr>
              <a:t>Golombok</a:t>
            </a:r>
            <a:r>
              <a:rPr lang="en-GB" i="1" dirty="0" smtClean="0">
                <a:solidFill>
                  <a:schemeClr val="accent2"/>
                </a:solidFill>
              </a:rPr>
              <a:t> (2004) children in single of same-sex household do not develop any differently</a:t>
            </a:r>
            <a:endParaRPr lang="en-GB" i="1" dirty="0" smtClean="0">
              <a:solidFill>
                <a:schemeClr val="accent2"/>
              </a:solidFill>
            </a:endParaRPr>
          </a:p>
          <a:p>
            <a:pPr marL="0" indent="0">
              <a:buNone/>
            </a:pPr>
            <a:r>
              <a:rPr lang="en-GB" dirty="0" smtClean="0"/>
              <a:t>What exactly is the role of the father</a:t>
            </a:r>
            <a:r>
              <a:rPr lang="en-GB" dirty="0" smtClean="0"/>
              <a:t>?</a:t>
            </a:r>
          </a:p>
          <a:p>
            <a:pPr marL="0" indent="0">
              <a:buNone/>
            </a:pPr>
            <a:r>
              <a:rPr lang="en-GB" i="1" dirty="0" smtClean="0">
                <a:solidFill>
                  <a:schemeClr val="accent2"/>
                </a:solidFill>
              </a:rPr>
              <a:t>Contradictory findings. </a:t>
            </a:r>
            <a:endParaRPr lang="en-GB" i="1" dirty="0">
              <a:solidFill>
                <a:schemeClr val="accent2"/>
              </a:solidFill>
            </a:endParaRPr>
          </a:p>
        </p:txBody>
      </p:sp>
    </p:spTree>
    <p:extLst>
      <p:ext uri="{BB962C8B-B14F-4D97-AF65-F5344CB8AC3E}">
        <p14:creationId xmlns:p14="http://schemas.microsoft.com/office/powerpoint/2010/main" val="4030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True or False? if </a:t>
            </a:r>
            <a:r>
              <a:rPr lang="en-US" sz="2800" b="1" dirty="0" smtClean="0"/>
              <a:t>false - give the correct answer or if true - extend the correct </a:t>
            </a:r>
            <a:r>
              <a:rPr lang="en-US" sz="2800" b="1" dirty="0" smtClean="0"/>
              <a:t>answer </a:t>
            </a:r>
            <a:endParaRPr lang="en-GB" sz="2800" b="1" dirty="0"/>
          </a:p>
        </p:txBody>
      </p:sp>
      <p:sp>
        <p:nvSpPr>
          <p:cNvPr id="3" name="Content Placeholder 2"/>
          <p:cNvSpPr>
            <a:spLocks noGrp="1"/>
          </p:cNvSpPr>
          <p:nvPr>
            <p:ph idx="1"/>
          </p:nvPr>
        </p:nvSpPr>
        <p:spPr>
          <a:xfrm>
            <a:off x="179512" y="1600200"/>
            <a:ext cx="8784976" cy="5257800"/>
          </a:xfrm>
        </p:spPr>
        <p:txBody>
          <a:bodyPr>
            <a:normAutofit fontScale="70000" lnSpcReduction="20000"/>
          </a:bodyPr>
          <a:lstStyle/>
          <a:p>
            <a:pPr marL="514350" indent="-514350">
              <a:buFont typeface="+mj-lt"/>
              <a:buAutoNum type="arabicPeriod"/>
            </a:pPr>
            <a:r>
              <a:rPr lang="en-US" dirty="0" smtClean="0"/>
              <a:t>There has been lots of research into the role of the father that have all come to similar conclusions so it is easy to definitively say what a fathers role should be? </a:t>
            </a:r>
          </a:p>
          <a:p>
            <a:pPr marL="514350" indent="-514350">
              <a:buFont typeface="+mj-lt"/>
              <a:buAutoNum type="arabicPeriod"/>
            </a:pPr>
            <a:r>
              <a:rPr lang="en-US" dirty="0" smtClean="0"/>
              <a:t>There are times when children prefer being with their fathers and times with their mothers </a:t>
            </a:r>
          </a:p>
          <a:p>
            <a:pPr marL="514350" indent="-514350">
              <a:buFont typeface="+mj-lt"/>
              <a:buAutoNum type="arabicPeriod"/>
            </a:pPr>
            <a:r>
              <a:rPr lang="en-US" dirty="0" smtClean="0"/>
              <a:t>Fathers are more able than mothers to detect low levels of infant distress </a:t>
            </a:r>
          </a:p>
          <a:p>
            <a:pPr marL="514350" indent="-514350">
              <a:buFont typeface="+mj-lt"/>
              <a:buAutoNum type="arabicPeriod"/>
            </a:pPr>
            <a:r>
              <a:rPr lang="en-US" dirty="0" smtClean="0"/>
              <a:t>Fathers can be the </a:t>
            </a:r>
            <a:r>
              <a:rPr lang="en-US" dirty="0" smtClean="0"/>
              <a:t>main-</a:t>
            </a:r>
            <a:r>
              <a:rPr lang="en-US" dirty="0" err="1" smtClean="0"/>
              <a:t>carer</a:t>
            </a:r>
            <a:r>
              <a:rPr lang="en-US" dirty="0" smtClean="0"/>
              <a:t> </a:t>
            </a:r>
            <a:r>
              <a:rPr lang="en-US" dirty="0" smtClean="0"/>
              <a:t>effectively </a:t>
            </a:r>
          </a:p>
          <a:p>
            <a:pPr marL="514350" indent="-514350">
              <a:buFont typeface="+mj-lt"/>
              <a:buAutoNum type="arabicPeriod"/>
            </a:pPr>
            <a:r>
              <a:rPr lang="en-US" dirty="0" smtClean="0"/>
              <a:t>There is no link between the fathers relationship with his partner and with his children </a:t>
            </a:r>
          </a:p>
          <a:p>
            <a:pPr marL="514350" indent="-514350">
              <a:buFont typeface="+mj-lt"/>
              <a:buAutoNum type="arabicPeriod"/>
            </a:pPr>
            <a:r>
              <a:rPr lang="en-US" dirty="0" smtClean="0"/>
              <a:t>There is evidence which contradicts the idea that men are less capable of being a sensitive primary caregiver than women </a:t>
            </a:r>
          </a:p>
          <a:p>
            <a:pPr marL="514350" indent="-514350">
              <a:buFont typeface="+mj-lt"/>
              <a:buAutoNum type="arabicPeriod"/>
            </a:pPr>
            <a:r>
              <a:rPr lang="en-GB" dirty="0" smtClean="0"/>
              <a:t>The </a:t>
            </a:r>
            <a:r>
              <a:rPr lang="en-GB" dirty="0"/>
              <a:t>research into the role of the father has practical applications for real life </a:t>
            </a:r>
            <a:endParaRPr lang="en-GB" dirty="0" smtClean="0">
              <a:effectLst/>
            </a:endParaRPr>
          </a:p>
          <a:p>
            <a:pPr marL="514350" indent="-514350">
              <a:buFont typeface="+mj-lt"/>
              <a:buAutoNum type="arabicPeriod"/>
            </a:pPr>
            <a:r>
              <a:rPr lang="en-GB" dirty="0"/>
              <a:t>Research has shown that children growing up in single or same sex parent households do not develop in the same way as children from two parent households </a:t>
            </a:r>
            <a:endParaRPr lang="en-GB" dirty="0" smtClean="0">
              <a:effectLst/>
            </a:endParaRPr>
          </a:p>
          <a:p>
            <a:pPr marL="0" indent="0">
              <a:buNone/>
            </a:pPr>
            <a:endParaRPr lang="en-US" dirty="0" smtClean="0"/>
          </a:p>
          <a:p>
            <a:endParaRPr lang="en-GB" dirty="0"/>
          </a:p>
        </p:txBody>
      </p:sp>
    </p:spTree>
    <p:extLst>
      <p:ext uri="{BB962C8B-B14F-4D97-AF65-F5344CB8AC3E}">
        <p14:creationId xmlns:p14="http://schemas.microsoft.com/office/powerpoint/2010/main" val="307781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True or False? Answers</a:t>
            </a:r>
            <a:endParaRPr lang="en-GB" sz="2800" b="1" dirty="0"/>
          </a:p>
        </p:txBody>
      </p:sp>
      <p:sp>
        <p:nvSpPr>
          <p:cNvPr id="3" name="Content Placeholder 2"/>
          <p:cNvSpPr>
            <a:spLocks noGrp="1"/>
          </p:cNvSpPr>
          <p:nvPr>
            <p:ph idx="1"/>
          </p:nvPr>
        </p:nvSpPr>
        <p:spPr>
          <a:xfrm>
            <a:off x="179512" y="1600200"/>
            <a:ext cx="8784976" cy="5257800"/>
          </a:xfrm>
        </p:spPr>
        <p:txBody>
          <a:bodyPr>
            <a:normAutofit fontScale="70000" lnSpcReduction="20000"/>
          </a:bodyPr>
          <a:lstStyle/>
          <a:p>
            <a:pPr marL="514350" indent="-514350">
              <a:buFont typeface="+mj-lt"/>
              <a:buAutoNum type="arabicPeriod"/>
            </a:pPr>
            <a:r>
              <a:rPr lang="en-US" dirty="0" smtClean="0"/>
              <a:t>There has been lots of research into the role of the father that have all come to similar conclusions so it is easy to definitively say what a fathers role should be? </a:t>
            </a:r>
            <a:r>
              <a:rPr lang="en-US" b="1" dirty="0" smtClean="0">
                <a:solidFill>
                  <a:schemeClr val="accent2"/>
                </a:solidFill>
              </a:rPr>
              <a:t>False</a:t>
            </a:r>
          </a:p>
          <a:p>
            <a:pPr marL="514350" indent="-514350">
              <a:buFont typeface="+mj-lt"/>
              <a:buAutoNum type="arabicPeriod"/>
            </a:pPr>
            <a:r>
              <a:rPr lang="en-US" dirty="0" smtClean="0"/>
              <a:t>There </a:t>
            </a:r>
            <a:r>
              <a:rPr lang="en-US" dirty="0" smtClean="0"/>
              <a:t>are times when children prefer being with their fathers and times with their mothers </a:t>
            </a:r>
            <a:r>
              <a:rPr lang="en-US" b="1" dirty="0" smtClean="0">
                <a:solidFill>
                  <a:schemeClr val="accent2"/>
                </a:solidFill>
              </a:rPr>
              <a:t>True</a:t>
            </a:r>
            <a:endParaRPr lang="en-US" b="1" dirty="0" smtClean="0">
              <a:solidFill>
                <a:schemeClr val="accent2"/>
              </a:solidFill>
            </a:endParaRPr>
          </a:p>
          <a:p>
            <a:pPr marL="514350" indent="-514350">
              <a:buFont typeface="+mj-lt"/>
              <a:buAutoNum type="arabicPeriod"/>
            </a:pPr>
            <a:r>
              <a:rPr lang="en-US" dirty="0" smtClean="0"/>
              <a:t>Fathers are more able than mothers to detect low levels of infant distress </a:t>
            </a:r>
            <a:r>
              <a:rPr lang="en-US" b="1" dirty="0" smtClean="0">
                <a:solidFill>
                  <a:schemeClr val="accent2"/>
                </a:solidFill>
              </a:rPr>
              <a:t>False</a:t>
            </a:r>
            <a:endParaRPr lang="en-US" b="1" dirty="0" smtClean="0">
              <a:solidFill>
                <a:schemeClr val="accent2"/>
              </a:solidFill>
            </a:endParaRPr>
          </a:p>
          <a:p>
            <a:pPr marL="514350" indent="-514350">
              <a:buFont typeface="+mj-lt"/>
              <a:buAutoNum type="arabicPeriod"/>
            </a:pPr>
            <a:r>
              <a:rPr lang="en-US" dirty="0" smtClean="0"/>
              <a:t>Fathers can be the </a:t>
            </a:r>
            <a:r>
              <a:rPr lang="en-US" dirty="0" smtClean="0"/>
              <a:t>main-</a:t>
            </a:r>
            <a:r>
              <a:rPr lang="en-US" dirty="0" err="1" smtClean="0"/>
              <a:t>carer</a:t>
            </a:r>
            <a:r>
              <a:rPr lang="en-US" dirty="0" smtClean="0"/>
              <a:t> </a:t>
            </a:r>
            <a:r>
              <a:rPr lang="en-US" dirty="0" smtClean="0"/>
              <a:t>effectively </a:t>
            </a:r>
            <a:r>
              <a:rPr lang="en-US" b="1" dirty="0" smtClean="0">
                <a:solidFill>
                  <a:schemeClr val="accent2"/>
                </a:solidFill>
              </a:rPr>
              <a:t>True</a:t>
            </a:r>
            <a:endParaRPr lang="en-US" b="1" dirty="0" smtClean="0">
              <a:solidFill>
                <a:schemeClr val="accent2"/>
              </a:solidFill>
            </a:endParaRPr>
          </a:p>
          <a:p>
            <a:pPr marL="514350" indent="-514350">
              <a:buFont typeface="+mj-lt"/>
              <a:buAutoNum type="arabicPeriod"/>
            </a:pPr>
            <a:r>
              <a:rPr lang="en-US" dirty="0" smtClean="0"/>
              <a:t>There is no link between the fathers relationship with his partner and with his children </a:t>
            </a:r>
            <a:r>
              <a:rPr lang="en-US" b="1" dirty="0" smtClean="0">
                <a:solidFill>
                  <a:schemeClr val="accent2"/>
                </a:solidFill>
              </a:rPr>
              <a:t>False</a:t>
            </a:r>
            <a:endParaRPr lang="en-US" b="1" dirty="0" smtClean="0">
              <a:solidFill>
                <a:schemeClr val="accent2"/>
              </a:solidFill>
            </a:endParaRPr>
          </a:p>
          <a:p>
            <a:pPr marL="514350" indent="-514350">
              <a:buFont typeface="+mj-lt"/>
              <a:buAutoNum type="arabicPeriod"/>
            </a:pPr>
            <a:r>
              <a:rPr lang="en-US" dirty="0" smtClean="0"/>
              <a:t>There is evidence which contradicts the idea that men are less capable of being a sensitive primary caregiver than women </a:t>
            </a:r>
            <a:r>
              <a:rPr lang="en-US" b="1" dirty="0" smtClean="0">
                <a:solidFill>
                  <a:schemeClr val="accent2"/>
                </a:solidFill>
              </a:rPr>
              <a:t>True</a:t>
            </a:r>
            <a:endParaRPr lang="en-US" b="1" dirty="0" smtClean="0">
              <a:solidFill>
                <a:schemeClr val="accent2"/>
              </a:solidFill>
            </a:endParaRPr>
          </a:p>
          <a:p>
            <a:pPr marL="514350" indent="-514350">
              <a:buFont typeface="+mj-lt"/>
              <a:buAutoNum type="arabicPeriod"/>
            </a:pPr>
            <a:r>
              <a:rPr lang="en-GB" dirty="0" smtClean="0"/>
              <a:t>The </a:t>
            </a:r>
            <a:r>
              <a:rPr lang="en-GB" dirty="0"/>
              <a:t>research into the role of the father has practical applications for real </a:t>
            </a:r>
            <a:r>
              <a:rPr lang="en-GB" dirty="0" smtClean="0"/>
              <a:t>life </a:t>
            </a:r>
            <a:r>
              <a:rPr lang="en-GB" b="1" dirty="0" smtClean="0">
                <a:solidFill>
                  <a:schemeClr val="accent2"/>
                </a:solidFill>
              </a:rPr>
              <a:t>True </a:t>
            </a:r>
            <a:endParaRPr lang="en-GB" b="1" dirty="0" smtClean="0">
              <a:solidFill>
                <a:schemeClr val="accent2"/>
              </a:solidFill>
              <a:effectLst/>
            </a:endParaRPr>
          </a:p>
          <a:p>
            <a:pPr marL="514350" indent="-514350">
              <a:buFont typeface="+mj-lt"/>
              <a:buAutoNum type="arabicPeriod"/>
            </a:pPr>
            <a:r>
              <a:rPr lang="en-GB" dirty="0"/>
              <a:t>Research has shown that children growing up in single or same sex parent households do not develop in the same way as children from two parent households </a:t>
            </a:r>
            <a:r>
              <a:rPr lang="en-GB" b="1" dirty="0" smtClean="0">
                <a:solidFill>
                  <a:schemeClr val="accent2"/>
                </a:solidFill>
              </a:rPr>
              <a:t>False</a:t>
            </a:r>
            <a:endParaRPr lang="en-GB" b="1" dirty="0" smtClean="0">
              <a:solidFill>
                <a:schemeClr val="accent2"/>
              </a:solidFill>
              <a:effectLst/>
            </a:endParaRPr>
          </a:p>
          <a:p>
            <a:pPr marL="0" indent="0">
              <a:buNone/>
            </a:pPr>
            <a:endParaRPr lang="en-US" dirty="0" smtClean="0"/>
          </a:p>
          <a:p>
            <a:endParaRPr lang="en-GB" dirty="0"/>
          </a:p>
        </p:txBody>
      </p:sp>
    </p:spTree>
    <p:extLst>
      <p:ext uri="{BB962C8B-B14F-4D97-AF65-F5344CB8AC3E}">
        <p14:creationId xmlns:p14="http://schemas.microsoft.com/office/powerpoint/2010/main" val="177317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smtClean="0"/>
              <a:t>So what does the evidence show us then about multiple attachments?</a:t>
            </a:r>
          </a:p>
        </p:txBody>
      </p:sp>
      <p:sp>
        <p:nvSpPr>
          <p:cNvPr id="5" name="Content Placeholder 4"/>
          <p:cNvSpPr>
            <a:spLocks noGrp="1"/>
          </p:cNvSpPr>
          <p:nvPr>
            <p:ph idx="1"/>
          </p:nvPr>
        </p:nvSpPr>
        <p:spPr>
          <a:xfrm>
            <a:off x="457200" y="1600200"/>
            <a:ext cx="8507288" cy="5069160"/>
          </a:xfrm>
        </p:spPr>
        <p:txBody>
          <a:bodyPr>
            <a:normAutofit fontScale="92500"/>
          </a:bodyPr>
          <a:lstStyle/>
          <a:p>
            <a:pPr marL="0" indent="0">
              <a:buNone/>
            </a:pPr>
            <a:r>
              <a:rPr lang="en-US" dirty="0" smtClean="0"/>
              <a:t>Write </a:t>
            </a:r>
            <a:r>
              <a:rPr lang="en-US" dirty="0" smtClean="0"/>
              <a:t>the missing figure from the following 78, 33,29 or 78</a:t>
            </a:r>
          </a:p>
          <a:p>
            <a:pPr marL="0" indent="0">
              <a:buNone/>
            </a:pPr>
            <a:endParaRPr lang="en-US" sz="1700" dirty="0" smtClean="0"/>
          </a:p>
          <a:p>
            <a:pPr marL="514350" indent="-514350">
              <a:buFont typeface="+mj-lt"/>
              <a:buAutoNum type="arabicPeriod"/>
            </a:pPr>
            <a:r>
              <a:rPr lang="en-US" dirty="0" smtClean="0"/>
              <a:t>_____% of infants develop multiple attachments within a month of developing specific attachments (by 40 weeks)</a:t>
            </a:r>
          </a:p>
          <a:p>
            <a:pPr marL="514350" indent="-514350">
              <a:buFont typeface="+mj-lt"/>
              <a:buAutoNum type="arabicPeriod"/>
            </a:pPr>
            <a:r>
              <a:rPr lang="en-US" dirty="0" smtClean="0"/>
              <a:t>By the age of one ____% of children have multiple attachments</a:t>
            </a:r>
          </a:p>
          <a:p>
            <a:pPr marL="514350" indent="-514350">
              <a:buFont typeface="+mj-lt"/>
              <a:buAutoNum type="arabicPeriod"/>
            </a:pPr>
            <a:r>
              <a:rPr lang="en-US" dirty="0" smtClean="0"/>
              <a:t>By the age of one ___% of the ____% have 5 or more attachments (Schaffer)</a:t>
            </a:r>
          </a:p>
          <a:p>
            <a:pPr marL="0" indent="0">
              <a:buNone/>
            </a:pPr>
            <a:r>
              <a:rPr lang="en-US" dirty="0" smtClean="0"/>
              <a:t>Fathers are one of the key multiple attachments that children form and that this attachment is important for a child’s development.</a:t>
            </a:r>
          </a:p>
          <a:p>
            <a:endParaRPr lang="en-GB" dirty="0"/>
          </a:p>
        </p:txBody>
      </p:sp>
    </p:spTree>
    <p:extLst>
      <p:ext uri="{BB962C8B-B14F-4D97-AF65-F5344CB8AC3E}">
        <p14:creationId xmlns:p14="http://schemas.microsoft.com/office/powerpoint/2010/main" val="70808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73</TotalTime>
  <Words>1514</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Attachment</vt:lpstr>
      <vt:lpstr>Quick Recap </vt:lpstr>
      <vt:lpstr>Quick Recap - Answers </vt:lpstr>
      <vt:lpstr>Research - Role of the Father</vt:lpstr>
      <vt:lpstr>Role of the Father</vt:lpstr>
      <vt:lpstr>Role of the Father - Answers</vt:lpstr>
      <vt:lpstr>True or False? if false - give the correct answer or if true - extend the correct answer </vt:lpstr>
      <vt:lpstr>True or False? Answers</vt:lpstr>
      <vt:lpstr>So what does the evidence show us then about multiple attachments?</vt:lpstr>
      <vt:lpstr>So what does the evidence show us then about multiple attachments?</vt:lpstr>
      <vt:lpstr>Multiple attachments</vt:lpstr>
      <vt:lpstr>Multiple attachments</vt:lpstr>
      <vt:lpstr>PowerPoint Presentation</vt:lpstr>
      <vt:lpstr>PowerPoint Presentation</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Attachment</dc:title>
  <dc:creator>USER</dc:creator>
  <cp:lastModifiedBy>USER</cp:lastModifiedBy>
  <cp:revision>8</cp:revision>
  <dcterms:created xsi:type="dcterms:W3CDTF">2017-01-12T14:14:07Z</dcterms:created>
  <dcterms:modified xsi:type="dcterms:W3CDTF">2017-01-12T15:27:24Z</dcterms:modified>
</cp:coreProperties>
</file>