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2" r:id="rId5"/>
    <p:sldId id="264" r:id="rId6"/>
    <p:sldId id="263"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69351DA-7766-45D8-B217-BF8673D55A24}" type="datetimeFigureOut">
              <a:rPr lang="en-GB" smtClean="0"/>
              <a:t>23/02/2017</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1A50BBC-7D5D-44B4-B5B9-7EE5DBE9E2DD}"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9351DA-7766-45D8-B217-BF8673D55A24}" type="datetimeFigureOut">
              <a:rPr lang="en-GB" smtClean="0"/>
              <a:t>23/02/2017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A50BBC-7D5D-44B4-B5B9-7EE5DBE9E2D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69351DA-7766-45D8-B217-BF8673D55A24}" type="datetimeFigureOut">
              <a:rPr lang="en-GB" smtClean="0"/>
              <a:t>23/02/2017</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1A50BBC-7D5D-44B4-B5B9-7EE5DBE9E2D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69351DA-7766-45D8-B217-BF8673D55A24}" type="datetimeFigureOut">
              <a:rPr lang="en-GB" smtClean="0"/>
              <a:t>23/02/2017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1A50BBC-7D5D-44B4-B5B9-7EE5DBE9E2DD}" type="slidenum">
              <a:rPr lang="en-GB" smtClean="0"/>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69351DA-7766-45D8-B217-BF8673D55A24}" type="datetimeFigureOut">
              <a:rPr lang="en-GB" smtClean="0"/>
              <a:t>23/02/2017</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1A50BBC-7D5D-44B4-B5B9-7EE5DBE9E2DD}"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69351DA-7766-45D8-B217-BF8673D55A24}" type="datetimeFigureOut">
              <a:rPr lang="en-GB" smtClean="0"/>
              <a:t>23/02/2017</a:t>
            </a:fld>
            <a:endParaRPr lang="en-GB"/>
          </a:p>
        </p:txBody>
      </p:sp>
      <p:sp>
        <p:nvSpPr>
          <p:cNvPr id="10" name="Slide Number Placeholder 9"/>
          <p:cNvSpPr>
            <a:spLocks noGrp="1"/>
          </p:cNvSpPr>
          <p:nvPr>
            <p:ph type="sldNum" sz="quarter" idx="16"/>
          </p:nvPr>
        </p:nvSpPr>
        <p:spPr/>
        <p:txBody>
          <a:bodyPr rtlCol="0"/>
          <a:lstStyle/>
          <a:p>
            <a:fld id="{F1A50BBC-7D5D-44B4-B5B9-7EE5DBE9E2DD}" type="slidenum">
              <a:rPr lang="en-GB" smtClean="0"/>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69351DA-7766-45D8-B217-BF8673D55A24}" type="datetimeFigureOut">
              <a:rPr lang="en-GB" smtClean="0"/>
              <a:t>23/02/2017</a:t>
            </a:fld>
            <a:endParaRPr lang="en-GB"/>
          </a:p>
        </p:txBody>
      </p:sp>
      <p:sp>
        <p:nvSpPr>
          <p:cNvPr id="12" name="Slide Number Placeholder 11"/>
          <p:cNvSpPr>
            <a:spLocks noGrp="1"/>
          </p:cNvSpPr>
          <p:nvPr>
            <p:ph type="sldNum" sz="quarter" idx="16"/>
          </p:nvPr>
        </p:nvSpPr>
        <p:spPr/>
        <p:txBody>
          <a:bodyPr rtlCol="0"/>
          <a:lstStyle/>
          <a:p>
            <a:fld id="{F1A50BBC-7D5D-44B4-B5B9-7EE5DBE9E2DD}" type="slidenum">
              <a:rPr lang="en-GB" smtClean="0"/>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9351DA-7766-45D8-B217-BF8673D55A24}" type="datetimeFigureOut">
              <a:rPr lang="en-GB" smtClean="0"/>
              <a:t>23/02/2017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1A50BBC-7D5D-44B4-B5B9-7EE5DBE9E2D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9351DA-7766-45D8-B217-BF8673D55A24}" type="datetimeFigureOut">
              <a:rPr lang="en-GB" smtClean="0"/>
              <a:t>23/02/2017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1A50BBC-7D5D-44B4-B5B9-7EE5DBE9E2D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69351DA-7766-45D8-B217-BF8673D55A24}" type="datetimeFigureOut">
              <a:rPr lang="en-GB" smtClean="0"/>
              <a:t>23/02/2017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1A50BBC-7D5D-44B4-B5B9-7EE5DBE9E2DD}" type="slidenum">
              <a:rPr lang="en-GB" smtClean="0"/>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69351DA-7766-45D8-B217-BF8673D55A24}" type="datetimeFigureOut">
              <a:rPr lang="en-GB" smtClean="0"/>
              <a:t>23/02/2017</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1A50BBC-7D5D-44B4-B5B9-7EE5DBE9E2DD}" type="slidenum">
              <a:rPr lang="en-GB" smtClean="0"/>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69351DA-7766-45D8-B217-BF8673D55A24}" type="datetimeFigureOut">
              <a:rPr lang="en-GB" smtClean="0"/>
              <a:t>23/02/2017</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1A50BBC-7D5D-44B4-B5B9-7EE5DBE9E2D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cgCTPBU69Sw" TargetMode="External"/><Relationship Id="rId2" Type="http://schemas.openxmlformats.org/officeDocument/2006/relationships/hyperlink" Target="https://www.youtube.com/watch?v=C5PIcmVao6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ATTACHMENT 4 </a:t>
            </a:r>
            <a:endParaRPr lang="en-GB" dirty="0"/>
          </a:p>
        </p:txBody>
      </p:sp>
      <p:sp>
        <p:nvSpPr>
          <p:cNvPr id="3" name="Subtitle 2"/>
          <p:cNvSpPr>
            <a:spLocks noGrp="1"/>
          </p:cNvSpPr>
          <p:nvPr>
            <p:ph type="subTitle" idx="1"/>
          </p:nvPr>
        </p:nvSpPr>
        <p:spPr/>
        <p:txBody>
          <a:bodyPr/>
          <a:lstStyle/>
          <a:p>
            <a:r>
              <a:rPr lang="en-GB" dirty="0" smtClean="0"/>
              <a:t>Animal Studies</a:t>
            </a:r>
            <a:endParaRPr lang="en-GB" dirty="0"/>
          </a:p>
        </p:txBody>
      </p:sp>
    </p:spTree>
    <p:extLst>
      <p:ext uri="{BB962C8B-B14F-4D97-AF65-F5344CB8AC3E}">
        <p14:creationId xmlns:p14="http://schemas.microsoft.com/office/powerpoint/2010/main" val="4174508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GB" sz="3600" dirty="0" smtClean="0"/>
              <a:t>Recap</a:t>
            </a:r>
            <a:endParaRPr lang="en-GB" sz="3600" dirty="0"/>
          </a:p>
        </p:txBody>
      </p:sp>
      <p:sp>
        <p:nvSpPr>
          <p:cNvPr id="5" name="Content Placeholder 4"/>
          <p:cNvSpPr>
            <a:spLocks noGrp="1"/>
          </p:cNvSpPr>
          <p:nvPr>
            <p:ph idx="1"/>
          </p:nvPr>
        </p:nvSpPr>
        <p:spPr/>
        <p:txBody>
          <a:bodyPr>
            <a:normAutofit fontScale="85000" lnSpcReduction="10000"/>
          </a:bodyPr>
          <a:lstStyle/>
          <a:p>
            <a:pPr marL="0" indent="0">
              <a:buNone/>
            </a:pPr>
            <a:r>
              <a:rPr lang="en-GB" dirty="0" smtClean="0"/>
              <a:t>Research into the role of the father in attachment has allowed psychologists to advise parents about their children’s development. Boris is the father of 9 month old Emily. Boris had noticed that recently when Emily gets distressed she only accepts </a:t>
            </a:r>
            <a:r>
              <a:rPr lang="en-GB" smtClean="0"/>
              <a:t>comfort from </a:t>
            </a:r>
            <a:r>
              <a:rPr lang="en-GB" dirty="0" smtClean="0"/>
              <a:t>her mother. This upsets him and leaves him feeling unimportant as a parent.</a:t>
            </a:r>
          </a:p>
          <a:p>
            <a:pPr marL="0" indent="0">
              <a:buNone/>
            </a:pPr>
            <a:endParaRPr lang="en-GB" dirty="0" smtClean="0"/>
          </a:p>
          <a:p>
            <a:pPr marL="0" indent="0">
              <a:buNone/>
            </a:pPr>
            <a:r>
              <a:rPr lang="en-GB" dirty="0" smtClean="0"/>
              <a:t>Referring to research into the role of fathers what could you tell Boris about his role in Emily’s developing attachment to show him he is needed! </a:t>
            </a:r>
          </a:p>
          <a:p>
            <a:endParaRPr lang="en-GB" dirty="0"/>
          </a:p>
        </p:txBody>
      </p:sp>
      <p:sp>
        <p:nvSpPr>
          <p:cNvPr id="6" name="Text Placeholder 5"/>
          <p:cNvSpPr>
            <a:spLocks noGrp="1"/>
          </p:cNvSpPr>
          <p:nvPr>
            <p:ph type="body" sz="half" idx="2"/>
          </p:nvPr>
        </p:nvSpPr>
        <p:spPr/>
        <p:txBody>
          <a:bodyPr/>
          <a:lstStyle/>
          <a:p>
            <a:endParaRPr lang="en-GB" dirty="0"/>
          </a:p>
        </p:txBody>
      </p:sp>
    </p:spTree>
    <p:extLst>
      <p:ext uri="{BB962C8B-B14F-4D97-AF65-F5344CB8AC3E}">
        <p14:creationId xmlns:p14="http://schemas.microsoft.com/office/powerpoint/2010/main" val="1139434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72816"/>
            <a:ext cx="8291264" cy="4569371"/>
          </a:xfrm>
        </p:spPr>
        <p:txBody>
          <a:bodyPr>
            <a:normAutofit fontScale="62500" lnSpcReduction="20000"/>
          </a:bodyPr>
          <a:lstStyle/>
          <a:p>
            <a:r>
              <a:rPr lang="en-GB" dirty="0" smtClean="0"/>
              <a:t>Research shows that mothers are preferred when children are distressed but that Boris will be preferred when Emily is in a positive emotional state</a:t>
            </a:r>
          </a:p>
          <a:p>
            <a:r>
              <a:rPr lang="en-GB" dirty="0" smtClean="0"/>
              <a:t>Emily will find interactions with Boris more exciting and pleasurable than with her mother.</a:t>
            </a:r>
          </a:p>
          <a:p>
            <a:r>
              <a:rPr lang="en-GB" dirty="0" smtClean="0"/>
              <a:t>The quality of Boris’s play with Emily will be important in determining her attachment in her teens.</a:t>
            </a:r>
          </a:p>
          <a:p>
            <a:r>
              <a:rPr lang="en-GB" dirty="0" smtClean="0"/>
              <a:t>Research has shown that if Boris was given the opportunity to be Emily’s primary care-giver that he would be able to be as sensitive as Emily’s mother and she would be as attached to him (Field 1978) (Lamb 1987).</a:t>
            </a:r>
          </a:p>
          <a:p>
            <a:r>
              <a:rPr lang="en-GB" dirty="0" smtClean="0"/>
              <a:t>Emily is 9 months old so according to Schaffer’s stages has formed a specific attachment to her mother (discriminate stage) and so this would explain her wanting her mother when distressed. She is at the age where she will be forming multiple attachments (29% within a month of forming a specific attachment, 78% of children by a year old) so Emily can still be attached to Boris it will just be in a different way. </a:t>
            </a:r>
          </a:p>
          <a:p>
            <a:r>
              <a:rPr lang="en-GB" dirty="0" smtClean="0"/>
              <a:t>Rutter says that all attachments are equal and will be of equal importance in later life so Boris’s attachment with Emily is just as important</a:t>
            </a:r>
            <a:endParaRPr lang="en-GB" dirty="0"/>
          </a:p>
        </p:txBody>
      </p:sp>
      <p:sp>
        <p:nvSpPr>
          <p:cNvPr id="4" name="Title 3"/>
          <p:cNvSpPr>
            <a:spLocks noGrp="1"/>
          </p:cNvSpPr>
          <p:nvPr>
            <p:ph type="title"/>
          </p:nvPr>
        </p:nvSpPr>
        <p:spPr>
          <a:xfrm>
            <a:off x="609600" y="273050"/>
            <a:ext cx="8077200" cy="869950"/>
          </a:xfrm>
        </p:spPr>
        <p:txBody>
          <a:bodyPr>
            <a:noAutofit/>
          </a:bodyPr>
          <a:lstStyle/>
          <a:p>
            <a:r>
              <a:rPr lang="en-GB" sz="3600" dirty="0" smtClean="0"/>
              <a:t>Recap</a:t>
            </a:r>
            <a:endParaRPr lang="en-GB" sz="3600" dirty="0"/>
          </a:p>
        </p:txBody>
      </p:sp>
    </p:spTree>
    <p:extLst>
      <p:ext uri="{BB962C8B-B14F-4D97-AF65-F5344CB8AC3E}">
        <p14:creationId xmlns:p14="http://schemas.microsoft.com/office/powerpoint/2010/main" val="254753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Attachment and Animal Studies</a:t>
            </a:r>
            <a:endParaRPr lang="en-GB" dirty="0"/>
          </a:p>
        </p:txBody>
      </p:sp>
      <p:sp>
        <p:nvSpPr>
          <p:cNvPr id="5" name="Content Placeholder 4"/>
          <p:cNvSpPr>
            <a:spLocks noGrp="1"/>
          </p:cNvSpPr>
          <p:nvPr>
            <p:ph sz="quarter" idx="1"/>
          </p:nvPr>
        </p:nvSpPr>
        <p:spPr/>
        <p:txBody>
          <a:bodyPr>
            <a:normAutofit/>
          </a:bodyPr>
          <a:lstStyle/>
          <a:p>
            <a:pPr marL="0" indent="0">
              <a:buNone/>
            </a:pPr>
            <a:r>
              <a:rPr lang="en-US" dirty="0" smtClean="0"/>
              <a:t>Decide in pairs which study you will have:</a:t>
            </a:r>
          </a:p>
          <a:p>
            <a:pPr marL="514350" indent="-514350">
              <a:buAutoNum type="arabicPeriod"/>
            </a:pPr>
            <a:r>
              <a:rPr lang="en-US" dirty="0" smtClean="0"/>
              <a:t>Lorenz</a:t>
            </a:r>
          </a:p>
          <a:p>
            <a:pPr marL="514350" indent="-514350">
              <a:buAutoNum type="arabicPeriod"/>
            </a:pPr>
            <a:r>
              <a:rPr lang="en-US" dirty="0" smtClean="0"/>
              <a:t>Harlow</a:t>
            </a:r>
          </a:p>
          <a:p>
            <a:pPr marL="0" indent="0">
              <a:buNone/>
            </a:pPr>
            <a:r>
              <a:rPr lang="en-US" dirty="0" smtClean="0"/>
              <a:t>Read through the study</a:t>
            </a:r>
          </a:p>
          <a:p>
            <a:pPr marL="0" indent="0">
              <a:buNone/>
            </a:pPr>
            <a:r>
              <a:rPr lang="en-US" dirty="0" smtClean="0"/>
              <a:t>Summarise it in a series of pictures (no more than 5)</a:t>
            </a:r>
          </a:p>
          <a:p>
            <a:pPr marL="0" indent="0">
              <a:buNone/>
            </a:pPr>
            <a:r>
              <a:rPr lang="en-US" b="1" dirty="0" smtClean="0"/>
              <a:t>YOU CANNOT USE WORDS!</a:t>
            </a:r>
          </a:p>
          <a:p>
            <a:pPr marL="0" indent="0">
              <a:buNone/>
            </a:pPr>
            <a:r>
              <a:rPr lang="en-US" dirty="0" smtClean="0"/>
              <a:t>You will then need to describe it to your partner using the pictures and without reference to the booklet.</a:t>
            </a:r>
            <a:endParaRPr lang="en-GB" dirty="0"/>
          </a:p>
        </p:txBody>
      </p:sp>
    </p:spTree>
    <p:extLst>
      <p:ext uri="{BB962C8B-B14F-4D97-AF65-F5344CB8AC3E}">
        <p14:creationId xmlns:p14="http://schemas.microsoft.com/office/powerpoint/2010/main" val="3696408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Animal Studies</a:t>
            </a:r>
            <a:endParaRPr lang="en-GB" dirty="0"/>
          </a:p>
        </p:txBody>
      </p:sp>
      <p:sp>
        <p:nvSpPr>
          <p:cNvPr id="3" name="Content Placeholder 2"/>
          <p:cNvSpPr>
            <a:spLocks noGrp="1"/>
          </p:cNvSpPr>
          <p:nvPr>
            <p:ph sz="quarter" idx="1"/>
          </p:nvPr>
        </p:nvSpPr>
        <p:spPr/>
        <p:txBody>
          <a:bodyPr/>
          <a:lstStyle/>
          <a:p>
            <a:pPr marL="0" indent="0">
              <a:buNone/>
            </a:pPr>
            <a:r>
              <a:rPr lang="en-GB" dirty="0" smtClean="0"/>
              <a:t>HARLOW</a:t>
            </a:r>
            <a:endParaRPr lang="en-GB" dirty="0" smtClean="0">
              <a:hlinkClick r:id="rId2"/>
            </a:endParaRPr>
          </a:p>
          <a:p>
            <a:pPr marL="0" indent="0">
              <a:buNone/>
            </a:pPr>
            <a:r>
              <a:rPr lang="en-GB" dirty="0" smtClean="0">
                <a:hlinkClick r:id="rId2"/>
              </a:rPr>
              <a:t>https</a:t>
            </a:r>
            <a:r>
              <a:rPr lang="en-GB" dirty="0">
                <a:hlinkClick r:id="rId2"/>
              </a:rPr>
              <a:t>://</a:t>
            </a:r>
            <a:r>
              <a:rPr lang="en-GB" dirty="0" smtClean="0">
                <a:hlinkClick r:id="rId2"/>
              </a:rPr>
              <a:t>www.youtube.com/watch?v=C5PIcmVao64</a:t>
            </a:r>
            <a:r>
              <a:rPr lang="en-GB" dirty="0" smtClean="0"/>
              <a:t> </a:t>
            </a:r>
            <a:endParaRPr lang="en-GB" dirty="0"/>
          </a:p>
        </p:txBody>
      </p:sp>
      <p:sp>
        <p:nvSpPr>
          <p:cNvPr id="4" name="TextBox 3"/>
          <p:cNvSpPr txBox="1"/>
          <p:nvPr/>
        </p:nvSpPr>
        <p:spPr>
          <a:xfrm>
            <a:off x="683568" y="3125809"/>
            <a:ext cx="7704856" cy="984885"/>
          </a:xfrm>
          <a:prstGeom prst="rect">
            <a:avLst/>
          </a:prstGeom>
          <a:noFill/>
        </p:spPr>
        <p:txBody>
          <a:bodyPr wrap="square" rtlCol="0">
            <a:spAutoFit/>
          </a:bodyPr>
          <a:lstStyle/>
          <a:p>
            <a:r>
              <a:rPr lang="en-GB" sz="2900" dirty="0" smtClean="0"/>
              <a:t>LORENZ</a:t>
            </a:r>
          </a:p>
          <a:p>
            <a:r>
              <a:rPr lang="en-GB" sz="2900" dirty="0">
                <a:hlinkClick r:id="rId3"/>
              </a:rPr>
              <a:t>https://</a:t>
            </a:r>
            <a:r>
              <a:rPr lang="en-GB" sz="2900" dirty="0" smtClean="0">
                <a:hlinkClick r:id="rId3"/>
              </a:rPr>
              <a:t>www.youtube.com/watch?v=cgCTPBU69Sw</a:t>
            </a:r>
            <a:r>
              <a:rPr lang="en-GB" sz="2900" dirty="0" smtClean="0"/>
              <a:t> </a:t>
            </a:r>
            <a:endParaRPr lang="en-GB" sz="2900" dirty="0"/>
          </a:p>
        </p:txBody>
      </p:sp>
    </p:spTree>
    <p:extLst>
      <p:ext uri="{BB962C8B-B14F-4D97-AF65-F5344CB8AC3E}">
        <p14:creationId xmlns:p14="http://schemas.microsoft.com/office/powerpoint/2010/main" val="3029758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Recap Animal Studies</a:t>
            </a:r>
            <a:endParaRPr lang="en-GB" dirty="0"/>
          </a:p>
        </p:txBody>
      </p:sp>
      <p:sp>
        <p:nvSpPr>
          <p:cNvPr id="3" name="Content Placeholder 2"/>
          <p:cNvSpPr>
            <a:spLocks noGrp="1"/>
          </p:cNvSpPr>
          <p:nvPr>
            <p:ph sz="quarter" idx="1"/>
          </p:nvPr>
        </p:nvSpPr>
        <p:spPr/>
        <p:txBody>
          <a:bodyPr>
            <a:normAutofit fontScale="92500" lnSpcReduction="10000"/>
          </a:bodyPr>
          <a:lstStyle/>
          <a:p>
            <a:pPr marL="514350" indent="-514350">
              <a:buFont typeface="+mj-lt"/>
              <a:buAutoNum type="arabicPeriod"/>
            </a:pPr>
            <a:r>
              <a:rPr lang="en-US" dirty="0" smtClean="0"/>
              <a:t>Describe </a:t>
            </a:r>
            <a:r>
              <a:rPr lang="en-US" dirty="0"/>
              <a:t>in detail the method of Lorenz’s study. </a:t>
            </a:r>
          </a:p>
          <a:p>
            <a:pPr marL="514350" indent="-514350">
              <a:buFont typeface="+mj-lt"/>
              <a:buAutoNum type="arabicPeriod"/>
            </a:pPr>
            <a:r>
              <a:rPr lang="en-US" dirty="0" smtClean="0"/>
              <a:t>What </a:t>
            </a:r>
            <a:r>
              <a:rPr lang="en-US" dirty="0"/>
              <a:t>happened when the two groups were mixed up</a:t>
            </a:r>
            <a:r>
              <a:rPr lang="en-US" dirty="0" smtClean="0"/>
              <a:t>?</a:t>
            </a:r>
            <a:endParaRPr lang="en-US" dirty="0"/>
          </a:p>
          <a:p>
            <a:pPr marL="514350" indent="-514350">
              <a:buFont typeface="+mj-lt"/>
              <a:buAutoNum type="arabicPeriod"/>
            </a:pPr>
            <a:r>
              <a:rPr lang="en-US" dirty="0" smtClean="0"/>
              <a:t>What </a:t>
            </a:r>
            <a:r>
              <a:rPr lang="en-US" dirty="0"/>
              <a:t>period of time was the critical period and what happened if this was not met</a:t>
            </a:r>
            <a:r>
              <a:rPr lang="en-US" dirty="0" smtClean="0"/>
              <a:t>?</a:t>
            </a:r>
            <a:endParaRPr lang="en-US" dirty="0"/>
          </a:p>
          <a:p>
            <a:pPr marL="514350" indent="-514350">
              <a:buFont typeface="+mj-lt"/>
              <a:buAutoNum type="arabicPeriod"/>
            </a:pPr>
            <a:r>
              <a:rPr lang="en-US" dirty="0" smtClean="0"/>
              <a:t>What </a:t>
            </a:r>
            <a:r>
              <a:rPr lang="en-US" dirty="0"/>
              <a:t>happened later on with the Goslings who had imprinted on humans</a:t>
            </a:r>
            <a:r>
              <a:rPr lang="en-US" dirty="0" smtClean="0"/>
              <a:t>.</a:t>
            </a:r>
            <a:endParaRPr lang="en-US" dirty="0"/>
          </a:p>
          <a:p>
            <a:pPr marL="514350" indent="-514350">
              <a:buFont typeface="+mj-lt"/>
              <a:buAutoNum type="arabicPeriod"/>
            </a:pPr>
            <a:r>
              <a:rPr lang="en-US" dirty="0" smtClean="0"/>
              <a:t>Describe </a:t>
            </a:r>
            <a:r>
              <a:rPr lang="en-US" dirty="0" smtClean="0"/>
              <a:t>Harlow’s </a:t>
            </a:r>
            <a:r>
              <a:rPr lang="en-US" dirty="0" smtClean="0"/>
              <a:t>research</a:t>
            </a:r>
            <a:endParaRPr lang="en-US" dirty="0"/>
          </a:p>
          <a:p>
            <a:pPr marL="514350" indent="-514350">
              <a:buFont typeface="+mj-lt"/>
              <a:buAutoNum type="arabicPeriod"/>
            </a:pPr>
            <a:r>
              <a:rPr lang="en-US" dirty="0" smtClean="0"/>
              <a:t>Which </a:t>
            </a:r>
            <a:r>
              <a:rPr lang="en-US" dirty="0"/>
              <a:t>mother did the monkeys </a:t>
            </a:r>
            <a:r>
              <a:rPr lang="en-US" dirty="0" smtClean="0"/>
              <a:t>prefer?</a:t>
            </a:r>
            <a:endParaRPr lang="en-US" dirty="0"/>
          </a:p>
          <a:p>
            <a:pPr marL="514350" indent="-514350">
              <a:buFont typeface="+mj-lt"/>
              <a:buAutoNum type="arabicPeriod"/>
            </a:pPr>
            <a:r>
              <a:rPr lang="en-US" dirty="0" smtClean="0"/>
              <a:t>What </a:t>
            </a:r>
            <a:r>
              <a:rPr lang="en-US" dirty="0"/>
              <a:t>consequences were found for the monkey’s in Harlow’s research into adulthood?</a:t>
            </a:r>
          </a:p>
          <a:p>
            <a:endParaRPr lang="en-GB" dirty="0"/>
          </a:p>
        </p:txBody>
      </p:sp>
    </p:spTree>
    <p:extLst>
      <p:ext uri="{BB962C8B-B14F-4D97-AF65-F5344CB8AC3E}">
        <p14:creationId xmlns:p14="http://schemas.microsoft.com/office/powerpoint/2010/main" val="237897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700808"/>
            <a:ext cx="8291264" cy="4425355"/>
          </a:xfrm>
        </p:spPr>
        <p:txBody>
          <a:bodyPr>
            <a:normAutofit fontScale="77500" lnSpcReduction="20000"/>
          </a:bodyPr>
          <a:lstStyle/>
          <a:p>
            <a:r>
              <a:rPr lang="en-GB" dirty="0" smtClean="0"/>
              <a:t>Theoretical value-have had a profound effect on our understanding of attachment.</a:t>
            </a:r>
          </a:p>
          <a:p>
            <a:r>
              <a:rPr lang="en-GB" dirty="0" smtClean="0"/>
              <a:t>Difference in nature and complexity of bond-the bonds between mammals and their infants are more complex than animal bonds</a:t>
            </a:r>
          </a:p>
          <a:p>
            <a:r>
              <a:rPr lang="en-GB" dirty="0" smtClean="0"/>
              <a:t>Problems of extrapolation in human infants- can we generalise to humans?</a:t>
            </a:r>
          </a:p>
          <a:p>
            <a:r>
              <a:rPr lang="en-GB" dirty="0" smtClean="0"/>
              <a:t>Ethical issues</a:t>
            </a:r>
          </a:p>
          <a:p>
            <a:r>
              <a:rPr lang="en-GB" dirty="0" smtClean="0"/>
              <a:t>Imprinting is not always permanent</a:t>
            </a:r>
          </a:p>
          <a:p>
            <a:r>
              <a:rPr lang="en-GB" dirty="0" smtClean="0"/>
              <a:t>Practical applications</a:t>
            </a:r>
          </a:p>
          <a:p>
            <a:r>
              <a:rPr lang="en-GB" dirty="0" smtClean="0"/>
              <a:t>Supports evolutionary theory of attachment.</a:t>
            </a:r>
          </a:p>
          <a:p>
            <a:pPr marL="0" indent="0" algn="ctr">
              <a:buNone/>
            </a:pPr>
            <a:endParaRPr lang="en-GB" b="1" dirty="0" smtClean="0"/>
          </a:p>
          <a:p>
            <a:pPr marL="0" indent="0" algn="ctr">
              <a:buNone/>
            </a:pPr>
            <a:r>
              <a:rPr lang="en-GB" b="1" dirty="0" smtClean="0"/>
              <a:t>MATCH THE STATEMENTS TO THE PARAGRAHPS</a:t>
            </a:r>
          </a:p>
          <a:p>
            <a:pPr marL="0" indent="0" algn="ctr">
              <a:buNone/>
            </a:pPr>
            <a:r>
              <a:rPr lang="en-GB" b="1" dirty="0" smtClean="0"/>
              <a:t>CAN YOU EXPAND </a:t>
            </a:r>
            <a:r>
              <a:rPr lang="en-GB" b="1" dirty="0" smtClean="0"/>
              <a:t>EACH POINT USING P-E-S</a:t>
            </a:r>
            <a:endParaRPr lang="en-GB" b="1" dirty="0"/>
          </a:p>
        </p:txBody>
      </p:sp>
      <p:sp>
        <p:nvSpPr>
          <p:cNvPr id="4" name="Title 1"/>
          <p:cNvSpPr>
            <a:spLocks noGrp="1"/>
          </p:cNvSpPr>
          <p:nvPr>
            <p:ph type="title"/>
          </p:nvPr>
        </p:nvSpPr>
        <p:spPr>
          <a:xfrm>
            <a:off x="612648" y="228600"/>
            <a:ext cx="8153400" cy="990600"/>
          </a:xfrm>
        </p:spPr>
        <p:txBody>
          <a:bodyPr/>
          <a:lstStyle/>
          <a:p>
            <a:r>
              <a:rPr lang="en-GB" dirty="0" smtClean="0"/>
              <a:t>Evaluation of Animal Studies</a:t>
            </a:r>
            <a:endParaRPr lang="en-GB" dirty="0"/>
          </a:p>
        </p:txBody>
      </p:sp>
    </p:spTree>
    <p:extLst>
      <p:ext uri="{BB962C8B-B14F-4D97-AF65-F5344CB8AC3E}">
        <p14:creationId xmlns:p14="http://schemas.microsoft.com/office/powerpoint/2010/main" val="6955322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496</TotalTime>
  <Words>518</Words>
  <Application>Microsoft Office PowerPoint</Application>
  <PresentationFormat>On-screen Show (4:3)</PresentationFormat>
  <Paragraphs>45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ATTACHMENT 4 </vt:lpstr>
      <vt:lpstr>Recap</vt:lpstr>
      <vt:lpstr>Recap</vt:lpstr>
      <vt:lpstr>Attachment and Animal Studies</vt:lpstr>
      <vt:lpstr>Animal Studies</vt:lpstr>
      <vt:lpstr>Recap Animal Studies</vt:lpstr>
      <vt:lpstr>Evaluation of Animal Studies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cp:revision>
  <dcterms:created xsi:type="dcterms:W3CDTF">2017-02-09T14:21:07Z</dcterms:created>
  <dcterms:modified xsi:type="dcterms:W3CDTF">2017-02-23T17:02:12Z</dcterms:modified>
</cp:coreProperties>
</file>