
<file path=[Content_Types].xml><?xml version="1.0" encoding="utf-8"?>
<Types xmlns="http://schemas.openxmlformats.org/package/2006/content-types">
  <Default Extension="png" ContentType="image/png"/>
  <Default Extension="jpeg" ContentType="image/jpeg"/>
  <Default Extension="mov" ContentType="video/unknown"/>
  <Default Extension="rels" ContentType="application/vnd.openxmlformats-package.relationships+xml"/>
  <Default Extension="xml" ContentType="application/xml"/>
  <Default Extension="xlsx" ContentType="application/vnd.openxmlformats-officedocument.spreadsheetml.sheet"/>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sldIdLst>
    <p:sldId id="256" r:id="rId2"/>
    <p:sldId id="285" r:id="rId3"/>
    <p:sldId id="286" r:id="rId4"/>
    <p:sldId id="304" r:id="rId5"/>
    <p:sldId id="287" r:id="rId6"/>
    <p:sldId id="258" r:id="rId7"/>
    <p:sldId id="288" r:id="rId8"/>
    <p:sldId id="289" r:id="rId9"/>
    <p:sldId id="290" r:id="rId10"/>
    <p:sldId id="292" r:id="rId11"/>
    <p:sldId id="293" r:id="rId12"/>
    <p:sldId id="259" r:id="rId13"/>
    <p:sldId id="260" r:id="rId14"/>
    <p:sldId id="291" r:id="rId15"/>
    <p:sldId id="294" r:id="rId16"/>
    <p:sldId id="263" r:id="rId17"/>
    <p:sldId id="261" r:id="rId18"/>
    <p:sldId id="273" r:id="rId19"/>
    <p:sldId id="274" r:id="rId20"/>
    <p:sldId id="275" r:id="rId21"/>
    <p:sldId id="276" r:id="rId22"/>
    <p:sldId id="277" r:id="rId23"/>
    <p:sldId id="278" r:id="rId24"/>
    <p:sldId id="279" r:id="rId25"/>
    <p:sldId id="280" r:id="rId26"/>
    <p:sldId id="281" r:id="rId27"/>
    <p:sldId id="282" r:id="rId28"/>
    <p:sldId id="283" r:id="rId29"/>
    <p:sldId id="295" r:id="rId30"/>
    <p:sldId id="296" r:id="rId31"/>
    <p:sldId id="297" r:id="rId32"/>
    <p:sldId id="298" r:id="rId33"/>
    <p:sldId id="299" r:id="rId34"/>
    <p:sldId id="300" r:id="rId35"/>
    <p:sldId id="301" r:id="rId36"/>
    <p:sldId id="305" r:id="rId37"/>
    <p:sldId id="314" r:id="rId38"/>
    <p:sldId id="324" r:id="rId39"/>
    <p:sldId id="325" r:id="rId40"/>
    <p:sldId id="326" r:id="rId41"/>
    <p:sldId id="327" r:id="rId42"/>
    <p:sldId id="328" r:id="rId43"/>
    <p:sldId id="329" r:id="rId44"/>
    <p:sldId id="320" r:id="rId45"/>
    <p:sldId id="321" r:id="rId46"/>
    <p:sldId id="322" r:id="rId47"/>
    <p:sldId id="323" r:id="rId48"/>
    <p:sldId id="330" r:id="rId49"/>
    <p:sldId id="306" r:id="rId50"/>
    <p:sldId id="307" r:id="rId51"/>
    <p:sldId id="308" r:id="rId52"/>
    <p:sldId id="309" r:id="rId53"/>
    <p:sldId id="310" r:id="rId54"/>
    <p:sldId id="311" r:id="rId55"/>
    <p:sldId id="312" r:id="rId56"/>
    <p:sldId id="313" r:id="rId5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1098"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Crying</c:v>
                </c:pt>
              </c:strCache>
            </c:strRef>
          </c:tx>
          <c:invertIfNegative val="0"/>
          <c:cat>
            <c:strRef>
              <c:f>Sheet1!$A$2:$A$5</c:f>
              <c:strCache>
                <c:ptCount val="2"/>
                <c:pt idx="0">
                  <c:v>Securely attached</c:v>
                </c:pt>
                <c:pt idx="1">
                  <c:v>Insecure avoidant</c:v>
                </c:pt>
              </c:strCache>
            </c:strRef>
          </c:cat>
          <c:val>
            <c:numRef>
              <c:f>Sheet1!$B$2:$B$5</c:f>
              <c:numCache>
                <c:formatCode>General</c:formatCode>
                <c:ptCount val="4"/>
                <c:pt idx="0">
                  <c:v>30</c:v>
                </c:pt>
                <c:pt idx="1">
                  <c:v>8</c:v>
                </c:pt>
                <c:pt idx="3">
                  <c:v>4.5</c:v>
                </c:pt>
              </c:numCache>
            </c:numRef>
          </c:val>
        </c:ser>
        <c:ser>
          <c:idx val="1"/>
          <c:order val="1"/>
          <c:tx>
            <c:strRef>
              <c:f>Sheet1!$C$1</c:f>
              <c:strCache>
                <c:ptCount val="1"/>
                <c:pt idx="0">
                  <c:v>playing with mother</c:v>
                </c:pt>
              </c:strCache>
            </c:strRef>
          </c:tx>
          <c:invertIfNegative val="0"/>
          <c:cat>
            <c:strRef>
              <c:f>Sheet1!$A$2:$A$5</c:f>
              <c:strCache>
                <c:ptCount val="2"/>
                <c:pt idx="0">
                  <c:v>Securely attached</c:v>
                </c:pt>
                <c:pt idx="1">
                  <c:v>Insecure avoidant</c:v>
                </c:pt>
              </c:strCache>
            </c:strRef>
          </c:cat>
          <c:val>
            <c:numRef>
              <c:f>Sheet1!$C$2:$C$5</c:f>
              <c:numCache>
                <c:formatCode>General</c:formatCode>
                <c:ptCount val="4"/>
                <c:pt idx="0">
                  <c:v>42</c:v>
                </c:pt>
                <c:pt idx="1">
                  <c:v>4</c:v>
                </c:pt>
                <c:pt idx="3">
                  <c:v>2.8</c:v>
                </c:pt>
              </c:numCache>
            </c:numRef>
          </c:val>
        </c:ser>
        <c:ser>
          <c:idx val="2"/>
          <c:order val="2"/>
          <c:tx>
            <c:strRef>
              <c:f>Sheet1!$D$1</c:f>
              <c:strCache>
                <c:ptCount val="1"/>
                <c:pt idx="0">
                  <c:v>Column1</c:v>
                </c:pt>
              </c:strCache>
            </c:strRef>
          </c:tx>
          <c:invertIfNegative val="0"/>
          <c:cat>
            <c:strRef>
              <c:f>Sheet1!$A$2:$A$5</c:f>
              <c:strCache>
                <c:ptCount val="2"/>
                <c:pt idx="0">
                  <c:v>Securely attached</c:v>
                </c:pt>
                <c:pt idx="1">
                  <c:v>Insecure avoidant</c:v>
                </c:pt>
              </c:strCache>
            </c:strRef>
          </c:cat>
          <c:val>
            <c:numRef>
              <c:f>Sheet1!$D$2:$D$5</c:f>
              <c:numCache>
                <c:formatCode>General</c:formatCode>
                <c:ptCount val="4"/>
              </c:numCache>
            </c:numRef>
          </c:val>
        </c:ser>
        <c:dLbls>
          <c:showLegendKey val="0"/>
          <c:showVal val="0"/>
          <c:showCatName val="0"/>
          <c:showSerName val="0"/>
          <c:showPercent val="0"/>
          <c:showBubbleSize val="0"/>
        </c:dLbls>
        <c:gapWidth val="150"/>
        <c:shape val="box"/>
        <c:axId val="35125888"/>
        <c:axId val="35672448"/>
        <c:axId val="0"/>
      </c:bar3DChart>
      <c:catAx>
        <c:axId val="35125888"/>
        <c:scaling>
          <c:orientation val="minMax"/>
        </c:scaling>
        <c:delete val="0"/>
        <c:axPos val="b"/>
        <c:majorTickMark val="out"/>
        <c:minorTickMark val="none"/>
        <c:tickLblPos val="nextTo"/>
        <c:crossAx val="35672448"/>
        <c:crosses val="autoZero"/>
        <c:auto val="1"/>
        <c:lblAlgn val="ctr"/>
        <c:lblOffset val="100"/>
        <c:noMultiLvlLbl val="0"/>
      </c:catAx>
      <c:valAx>
        <c:axId val="35672448"/>
        <c:scaling>
          <c:orientation val="minMax"/>
        </c:scaling>
        <c:delete val="0"/>
        <c:axPos val="l"/>
        <c:majorGridlines/>
        <c:numFmt formatCode="General" sourceLinked="1"/>
        <c:majorTickMark val="out"/>
        <c:minorTickMark val="none"/>
        <c:tickLblPos val="nextTo"/>
        <c:crossAx val="35125888"/>
        <c:crosses val="autoZero"/>
        <c:crossBetween val="between"/>
      </c:valAx>
    </c:plotArea>
    <c:legend>
      <c:legendPos val="r"/>
      <c:legendEntry>
        <c:idx val="2"/>
        <c:delete val="1"/>
      </c:legendEntry>
      <c:layout/>
      <c:overlay val="0"/>
    </c:legend>
    <c:plotVisOnly val="1"/>
    <c:dispBlanksAs val="gap"/>
    <c:showDLblsOverMax val="0"/>
  </c:chart>
  <c:txPr>
    <a:bodyPr/>
    <a:lstStyle/>
    <a:p>
      <a:pPr>
        <a:defRPr sz="1800"/>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0.42125</cdr:x>
      <cdr:y>0.72227</cdr:y>
    </cdr:from>
    <cdr:to>
      <cdr:x>0.7625</cdr:x>
      <cdr:y>0.86546</cdr:y>
    </cdr:to>
    <cdr:sp macro="" textlink="">
      <cdr:nvSpPr>
        <cdr:cNvPr id="2" name="Rectangle 1"/>
        <cdr:cNvSpPr/>
      </cdr:nvSpPr>
      <cdr:spPr>
        <a:xfrm xmlns:a="http://schemas.openxmlformats.org/drawingml/2006/main">
          <a:off x="3466719" y="3268961"/>
          <a:ext cx="2808351" cy="648080"/>
        </a:xfrm>
        <a:prstGeom xmlns:a="http://schemas.openxmlformats.org/drawingml/2006/main" prst="rect">
          <a:avLst/>
        </a:prstGeom>
        <a:solidFill xmlns:a="http://schemas.openxmlformats.org/drawingml/2006/main">
          <a:schemeClr val="bg1"/>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0.42125</cdr:x>
      <cdr:y>0.80182</cdr:y>
    </cdr:from>
    <cdr:to>
      <cdr:x>0.71</cdr:x>
      <cdr:y>0.80182</cdr:y>
    </cdr:to>
    <cdr:cxnSp macro="">
      <cdr:nvCxnSpPr>
        <cdr:cNvPr id="4" name="Straight Connector 3"/>
        <cdr:cNvCxnSpPr/>
      </cdr:nvCxnSpPr>
      <cdr:spPr>
        <a:xfrm xmlns:a="http://schemas.openxmlformats.org/drawingml/2006/main">
          <a:off x="3466728" y="3629000"/>
          <a:ext cx="2376264" cy="0"/>
        </a:xfrm>
        <a:prstGeom xmlns:a="http://schemas.openxmlformats.org/drawingml/2006/main" prst="line">
          <a:avLst/>
        </a:prstGeom>
        <a:ln xmlns:a="http://schemas.openxmlformats.org/drawingml/2006/main" w="15875">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0.4125</cdr:x>
      <cdr:y>0.84955</cdr:y>
    </cdr:from>
    <cdr:to>
      <cdr:x>0.70125</cdr:x>
      <cdr:y>0.84955</cdr:y>
    </cdr:to>
    <cdr:cxnSp macro="">
      <cdr:nvCxnSpPr>
        <cdr:cNvPr id="5" name="Straight Connector 4"/>
        <cdr:cNvCxnSpPr/>
      </cdr:nvCxnSpPr>
      <cdr:spPr>
        <a:xfrm xmlns:a="http://schemas.openxmlformats.org/drawingml/2006/main">
          <a:off x="3394720" y="3845024"/>
          <a:ext cx="2376264" cy="0"/>
        </a:xfrm>
        <a:prstGeom xmlns:a="http://schemas.openxmlformats.org/drawingml/2006/main" prst="line">
          <a:avLst/>
        </a:prstGeom>
        <a:ln xmlns:a="http://schemas.openxmlformats.org/drawingml/2006/main" w="15875">
          <a:solidFill>
            <a:schemeClr val="bg1">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DF3504-C5BC-489A-92A6-544EB9D17E77}" type="datetimeFigureOut">
              <a:rPr lang="en-GB" smtClean="0"/>
              <a:t>30/03/2017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41B068-2C22-431C-91CF-EC4593B6EEE9}" type="slidenum">
              <a:rPr lang="en-GB" smtClean="0"/>
              <a:t>‹#›</a:t>
            </a:fld>
            <a:endParaRPr lang="en-GB"/>
          </a:p>
        </p:txBody>
      </p:sp>
    </p:spTree>
    <p:extLst>
      <p:ext uri="{BB962C8B-B14F-4D97-AF65-F5344CB8AC3E}">
        <p14:creationId xmlns:p14="http://schemas.microsoft.com/office/powerpoint/2010/main" val="3419275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1. Avoidant</a:t>
            </a:r>
            <a:endParaRPr lang="en-GB" dirty="0"/>
          </a:p>
        </p:txBody>
      </p:sp>
      <p:sp>
        <p:nvSpPr>
          <p:cNvPr id="4" name="Slide Number Placeholder 3"/>
          <p:cNvSpPr>
            <a:spLocks noGrp="1"/>
          </p:cNvSpPr>
          <p:nvPr>
            <p:ph type="sldNum" sz="quarter" idx="10"/>
          </p:nvPr>
        </p:nvSpPr>
        <p:spPr/>
        <p:txBody>
          <a:bodyPr/>
          <a:lstStyle/>
          <a:p>
            <a:fld id="{7F41B068-2C22-431C-91CF-EC4593B6EEE9}" type="slidenum">
              <a:rPr lang="en-GB" smtClean="0"/>
              <a:t>15</a:t>
            </a:fld>
            <a:endParaRPr lang="en-GB"/>
          </a:p>
        </p:txBody>
      </p:sp>
    </p:spTree>
    <p:extLst>
      <p:ext uri="{BB962C8B-B14F-4D97-AF65-F5344CB8AC3E}">
        <p14:creationId xmlns:p14="http://schemas.microsoft.com/office/powerpoint/2010/main" val="28710978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External or ecological</a:t>
            </a:r>
          </a:p>
          <a:p>
            <a:pPr lvl="0"/>
            <a:r>
              <a:rPr lang="en-GB" sz="1200" kern="1200" dirty="0" smtClean="0">
                <a:solidFill>
                  <a:schemeClr val="tx1"/>
                </a:solidFill>
                <a:effectLst/>
                <a:latin typeface="+mn-lt"/>
                <a:ea typeface="+mn-ea"/>
                <a:cs typeface="+mn-cs"/>
              </a:rPr>
              <a:t>Extraneous variables</a:t>
            </a:r>
          </a:p>
          <a:p>
            <a:pPr lvl="0"/>
            <a:r>
              <a:rPr lang="en-GB" sz="1200" kern="1200" dirty="0" smtClean="0">
                <a:solidFill>
                  <a:schemeClr val="tx1"/>
                </a:solidFill>
                <a:effectLst/>
                <a:latin typeface="+mn-lt"/>
                <a:ea typeface="+mn-ea"/>
                <a:cs typeface="+mn-cs"/>
              </a:rPr>
              <a:t>Replication</a:t>
            </a:r>
          </a:p>
          <a:p>
            <a:endParaRPr lang="en-GB" dirty="0"/>
          </a:p>
        </p:txBody>
      </p:sp>
      <p:sp>
        <p:nvSpPr>
          <p:cNvPr id="4" name="Slide Number Placeholder 3"/>
          <p:cNvSpPr>
            <a:spLocks noGrp="1"/>
          </p:cNvSpPr>
          <p:nvPr>
            <p:ph type="sldNum" sz="quarter" idx="10"/>
          </p:nvPr>
        </p:nvSpPr>
        <p:spPr/>
        <p:txBody>
          <a:bodyPr/>
          <a:lstStyle/>
          <a:p>
            <a:fld id="{7F41B068-2C22-431C-91CF-EC4593B6EEE9}" type="slidenum">
              <a:rPr lang="en-GB" smtClean="0"/>
              <a:t>32</a:t>
            </a:fld>
            <a:endParaRPr lang="en-GB"/>
          </a:p>
        </p:txBody>
      </p:sp>
    </p:spTree>
    <p:extLst>
      <p:ext uri="{BB962C8B-B14F-4D97-AF65-F5344CB8AC3E}">
        <p14:creationId xmlns:p14="http://schemas.microsoft.com/office/powerpoint/2010/main" val="2239609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Consent</a:t>
            </a:r>
          </a:p>
          <a:p>
            <a:pPr lvl="0"/>
            <a:r>
              <a:rPr lang="en-GB" sz="1200" kern="1200" dirty="0" smtClean="0">
                <a:solidFill>
                  <a:schemeClr val="tx1"/>
                </a:solidFill>
                <a:effectLst/>
                <a:latin typeface="+mn-lt"/>
                <a:ea typeface="+mn-ea"/>
                <a:cs typeface="+mn-cs"/>
              </a:rPr>
              <a:t>Naturally</a:t>
            </a:r>
          </a:p>
          <a:p>
            <a:pPr lvl="0"/>
            <a:r>
              <a:rPr lang="en-GB" sz="1200" kern="1200" dirty="0" smtClean="0">
                <a:solidFill>
                  <a:schemeClr val="tx1"/>
                </a:solidFill>
                <a:effectLst/>
                <a:latin typeface="+mn-lt"/>
                <a:ea typeface="+mn-ea"/>
                <a:cs typeface="+mn-cs"/>
              </a:rPr>
              <a:t>Ethics</a:t>
            </a:r>
          </a:p>
          <a:p>
            <a:endParaRPr lang="en-GB" dirty="0"/>
          </a:p>
        </p:txBody>
      </p:sp>
      <p:sp>
        <p:nvSpPr>
          <p:cNvPr id="4" name="Slide Number Placeholder 3"/>
          <p:cNvSpPr>
            <a:spLocks noGrp="1"/>
          </p:cNvSpPr>
          <p:nvPr>
            <p:ph type="sldNum" sz="quarter" idx="10"/>
          </p:nvPr>
        </p:nvSpPr>
        <p:spPr/>
        <p:txBody>
          <a:bodyPr/>
          <a:lstStyle/>
          <a:p>
            <a:fld id="{7F41B068-2C22-431C-91CF-EC4593B6EEE9}" type="slidenum">
              <a:rPr lang="en-GB" smtClean="0"/>
              <a:t>33</a:t>
            </a:fld>
            <a:endParaRPr lang="en-GB"/>
          </a:p>
        </p:txBody>
      </p:sp>
    </p:spTree>
    <p:extLst>
      <p:ext uri="{BB962C8B-B14F-4D97-AF65-F5344CB8AC3E}">
        <p14:creationId xmlns:p14="http://schemas.microsoft.com/office/powerpoint/2010/main" val="3641425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smtClean="0">
                <a:solidFill>
                  <a:schemeClr val="tx1"/>
                </a:solidFill>
                <a:effectLst/>
                <a:latin typeface="+mn-lt"/>
                <a:ea typeface="+mn-ea"/>
                <a:cs typeface="+mn-cs"/>
              </a:rPr>
              <a:t>Objectivity</a:t>
            </a:r>
          </a:p>
          <a:p>
            <a:pPr lvl="0"/>
            <a:r>
              <a:rPr lang="en-GB" sz="1200" kern="1200" dirty="0" smtClean="0">
                <a:solidFill>
                  <a:schemeClr val="tx1"/>
                </a:solidFill>
                <a:effectLst/>
                <a:latin typeface="+mn-lt"/>
                <a:ea typeface="+mn-ea"/>
                <a:cs typeface="+mn-cs"/>
              </a:rPr>
              <a:t>Removed or distant</a:t>
            </a:r>
          </a:p>
          <a:p>
            <a:endParaRPr lang="en-GB" dirty="0"/>
          </a:p>
        </p:txBody>
      </p:sp>
      <p:sp>
        <p:nvSpPr>
          <p:cNvPr id="4" name="Slide Number Placeholder 3"/>
          <p:cNvSpPr>
            <a:spLocks noGrp="1"/>
          </p:cNvSpPr>
          <p:nvPr>
            <p:ph type="sldNum" sz="quarter" idx="10"/>
          </p:nvPr>
        </p:nvSpPr>
        <p:spPr/>
        <p:txBody>
          <a:bodyPr/>
          <a:lstStyle/>
          <a:p>
            <a:fld id="{7F41B068-2C22-431C-91CF-EC4593B6EEE9}" type="slidenum">
              <a:rPr lang="en-GB" smtClean="0"/>
              <a:t>34</a:t>
            </a:fld>
            <a:endParaRPr lang="en-GB"/>
          </a:p>
        </p:txBody>
      </p:sp>
    </p:spTree>
    <p:extLst>
      <p:ext uri="{BB962C8B-B14F-4D97-AF65-F5344CB8AC3E}">
        <p14:creationId xmlns:p14="http://schemas.microsoft.com/office/powerpoint/2010/main" val="38004872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Bar</a:t>
            </a:r>
            <a:r>
              <a:rPr lang="en-GB" baseline="0" dirty="0" smtClean="0"/>
              <a:t> chart t</a:t>
            </a:r>
            <a:endParaRPr lang="en-GB" dirty="0"/>
          </a:p>
        </p:txBody>
      </p:sp>
      <p:sp>
        <p:nvSpPr>
          <p:cNvPr id="4" name="Slide Number Placeholder 3"/>
          <p:cNvSpPr>
            <a:spLocks noGrp="1"/>
          </p:cNvSpPr>
          <p:nvPr>
            <p:ph type="sldNum" sz="quarter" idx="10"/>
          </p:nvPr>
        </p:nvSpPr>
        <p:spPr/>
        <p:txBody>
          <a:bodyPr/>
          <a:lstStyle/>
          <a:p>
            <a:fld id="{4D53A3B3-0724-4EA6-8965-EB54A8B81FD9}" type="slidenum">
              <a:rPr lang="en-GB" smtClean="0"/>
              <a:t>52</a:t>
            </a:fld>
            <a:endParaRPr lang="en-GB"/>
          </a:p>
        </p:txBody>
      </p:sp>
    </p:spTree>
    <p:extLst>
      <p:ext uri="{BB962C8B-B14F-4D97-AF65-F5344CB8AC3E}">
        <p14:creationId xmlns:p14="http://schemas.microsoft.com/office/powerpoint/2010/main" val="4123412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AE0B66B3-D109-4944-B49E-6AD15669F50D}" type="datetimeFigureOut">
              <a:rPr lang="en-GB" smtClean="0"/>
              <a:t>30/03/2017</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6406001-514A-45E7-867D-98CCE10D244A}" type="slidenum">
              <a:rPr lang="en-GB" smtClean="0"/>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E0B66B3-D109-4944-B49E-6AD15669F50D}" type="datetimeFigureOut">
              <a:rPr lang="en-GB" smtClean="0"/>
              <a:t>30/03/2017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6406001-514A-45E7-867D-98CCE10D244A}"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AE0B66B3-D109-4944-B49E-6AD15669F50D}" type="datetimeFigureOut">
              <a:rPr lang="en-GB" smtClean="0"/>
              <a:t>30/03/2017</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6406001-514A-45E7-867D-98CCE10D244A}" type="slidenum">
              <a:rPr lang="en-GB" smtClean="0"/>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E0B66B3-D109-4944-B49E-6AD15669F50D}" type="datetimeFigureOut">
              <a:rPr lang="en-GB" smtClean="0"/>
              <a:t>30/03/2017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6406001-514A-45E7-867D-98CCE10D244A}" type="slidenum">
              <a:rPr lang="en-GB" smtClean="0"/>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AE0B66B3-D109-4944-B49E-6AD15669F50D}" type="datetimeFigureOut">
              <a:rPr lang="en-GB" smtClean="0"/>
              <a:t>30/03/2017</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6406001-514A-45E7-867D-98CCE10D244A}" type="slidenum">
              <a:rPr lang="en-GB" smtClean="0"/>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AE0B66B3-D109-4944-B49E-6AD15669F50D}" type="datetimeFigureOut">
              <a:rPr lang="en-GB" smtClean="0"/>
              <a:t>30/03/2017</a:t>
            </a:fld>
            <a:endParaRPr lang="en-GB"/>
          </a:p>
        </p:txBody>
      </p:sp>
      <p:sp>
        <p:nvSpPr>
          <p:cNvPr id="10" name="Slide Number Placeholder 9"/>
          <p:cNvSpPr>
            <a:spLocks noGrp="1"/>
          </p:cNvSpPr>
          <p:nvPr>
            <p:ph type="sldNum" sz="quarter" idx="16"/>
          </p:nvPr>
        </p:nvSpPr>
        <p:spPr/>
        <p:txBody>
          <a:bodyPr rtlCol="0"/>
          <a:lstStyle/>
          <a:p>
            <a:fld id="{F6406001-514A-45E7-867D-98CCE10D244A}" type="slidenum">
              <a:rPr lang="en-GB" smtClean="0"/>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AE0B66B3-D109-4944-B49E-6AD15669F50D}" type="datetimeFigureOut">
              <a:rPr lang="en-GB" smtClean="0"/>
              <a:t>30/03/2017</a:t>
            </a:fld>
            <a:endParaRPr lang="en-GB"/>
          </a:p>
        </p:txBody>
      </p:sp>
      <p:sp>
        <p:nvSpPr>
          <p:cNvPr id="12" name="Slide Number Placeholder 11"/>
          <p:cNvSpPr>
            <a:spLocks noGrp="1"/>
          </p:cNvSpPr>
          <p:nvPr>
            <p:ph type="sldNum" sz="quarter" idx="16"/>
          </p:nvPr>
        </p:nvSpPr>
        <p:spPr/>
        <p:txBody>
          <a:bodyPr rtlCol="0"/>
          <a:lstStyle/>
          <a:p>
            <a:fld id="{F6406001-514A-45E7-867D-98CCE10D244A}" type="slidenum">
              <a:rPr lang="en-GB" smtClean="0"/>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E0B66B3-D109-4944-B49E-6AD15669F50D}" type="datetimeFigureOut">
              <a:rPr lang="en-GB" smtClean="0"/>
              <a:t>30/03/2017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6406001-514A-45E7-867D-98CCE10D244A}"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B66B3-D109-4944-B49E-6AD15669F50D}" type="datetimeFigureOut">
              <a:rPr lang="en-GB" smtClean="0"/>
              <a:t>30/03/2017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6406001-514A-45E7-867D-98CCE10D244A}"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E0B66B3-D109-4944-B49E-6AD15669F50D}" type="datetimeFigureOut">
              <a:rPr lang="en-GB" smtClean="0"/>
              <a:t>30/03/2017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6406001-514A-45E7-867D-98CCE10D244A}" type="slidenum">
              <a:rPr lang="en-GB" smtClean="0"/>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AE0B66B3-D109-4944-B49E-6AD15669F50D}" type="datetimeFigureOut">
              <a:rPr lang="en-GB" smtClean="0"/>
              <a:t>30/03/2017</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6406001-514A-45E7-867D-98CCE10D244A}" type="slidenum">
              <a:rPr lang="en-GB" smtClean="0"/>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AE0B66B3-D109-4944-B49E-6AD15669F50D}" type="datetimeFigureOut">
              <a:rPr lang="en-GB" smtClean="0"/>
              <a:t>30/03/2017</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6406001-514A-45E7-867D-98CCE10D244A}"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youtu.be/QTsewNrHUHU" TargetMode="Externa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AGRT6VjnTm8"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s://www.youtube.com/watch?v=Rdrp-0GLzws"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51720" y="4038600"/>
            <a:ext cx="6787480" cy="1828800"/>
          </a:xfrm>
        </p:spPr>
        <p:txBody>
          <a:bodyPr>
            <a:normAutofit fontScale="90000"/>
          </a:bodyPr>
          <a:lstStyle/>
          <a:p>
            <a:r>
              <a:rPr lang="en-GB" dirty="0" smtClean="0"/>
              <a:t>ATTACHMENT – OBSERVATIONS </a:t>
            </a:r>
            <a:br>
              <a:rPr lang="en-GB" dirty="0" smtClean="0"/>
            </a:br>
            <a:r>
              <a:rPr lang="en-GB" dirty="0" smtClean="0"/>
              <a:t>THE STRANGE SITUATION</a:t>
            </a:r>
            <a:endParaRPr lang="en-GB" dirty="0"/>
          </a:p>
        </p:txBody>
      </p:sp>
      <p:sp>
        <p:nvSpPr>
          <p:cNvPr id="3" name="Subtitle 2"/>
          <p:cNvSpPr>
            <a:spLocks noGrp="1"/>
          </p:cNvSpPr>
          <p:nvPr>
            <p:ph type="subTitle" idx="1"/>
          </p:nvPr>
        </p:nvSpPr>
        <p:spPr/>
        <p:txBody>
          <a:bodyPr/>
          <a:lstStyle/>
          <a:p>
            <a:r>
              <a:rPr lang="en-GB" dirty="0" smtClean="0"/>
              <a:t>Attachment – Lesson 7 and 8</a:t>
            </a:r>
            <a:endParaRPr lang="en-GB" dirty="0"/>
          </a:p>
        </p:txBody>
      </p:sp>
    </p:spTree>
    <p:extLst>
      <p:ext uri="{BB962C8B-B14F-4D97-AF65-F5344CB8AC3E}">
        <p14:creationId xmlns:p14="http://schemas.microsoft.com/office/powerpoint/2010/main" val="24671003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sz="quarter" idx="1"/>
          </p:nvPr>
        </p:nvSpPr>
        <p:spPr/>
        <p:txBody>
          <a:bodyPr/>
          <a:lstStyle/>
          <a:p>
            <a:r>
              <a:rPr lang="en-GB" dirty="0">
                <a:hlinkClick r:id="rId2"/>
              </a:rPr>
              <a:t>https://</a:t>
            </a:r>
            <a:r>
              <a:rPr lang="en-GB" dirty="0" smtClean="0">
                <a:hlinkClick r:id="rId2"/>
              </a:rPr>
              <a:t>youtu.be/QTsewNrHUHU</a:t>
            </a:r>
            <a:r>
              <a:rPr lang="en-GB" dirty="0" smtClean="0"/>
              <a:t> </a:t>
            </a:r>
            <a:endParaRPr lang="en-GB"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204864"/>
            <a:ext cx="6672263" cy="4033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00433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sz="quarter" idx="1"/>
          </p:nvPr>
        </p:nvSpPr>
        <p:spPr/>
        <p:txBody>
          <a:bodyPr>
            <a:normAutofit fontScale="70000" lnSpcReduction="20000"/>
          </a:bodyPr>
          <a:lstStyle/>
          <a:p>
            <a:r>
              <a:rPr lang="en-GB" b="1" dirty="0"/>
              <a:t>Secure attachment</a:t>
            </a:r>
            <a:r>
              <a:rPr lang="en-GB" dirty="0"/>
              <a:t>- This is a </a:t>
            </a:r>
            <a:r>
              <a:rPr lang="en-GB" b="1" dirty="0"/>
              <a:t>strong</a:t>
            </a:r>
            <a:r>
              <a:rPr lang="en-GB" dirty="0"/>
              <a:t> and contented attachment of an infant to his/her caregiver, which develops as a result of </a:t>
            </a:r>
            <a:r>
              <a:rPr lang="en-GB" b="1" dirty="0"/>
              <a:t>sensitive responding</a:t>
            </a:r>
            <a:r>
              <a:rPr lang="en-GB" dirty="0"/>
              <a:t> by the caregiver to the infant’s needs. Securely attached infants are comfortable with social interaction and intimacy. Secure attachment is related to subsequent </a:t>
            </a:r>
            <a:r>
              <a:rPr lang="en-GB" b="1" dirty="0"/>
              <a:t>healthy cognitive</a:t>
            </a:r>
            <a:r>
              <a:rPr lang="en-GB" dirty="0"/>
              <a:t> and </a:t>
            </a:r>
            <a:r>
              <a:rPr lang="en-GB" b="1" dirty="0"/>
              <a:t>emotional </a:t>
            </a:r>
            <a:r>
              <a:rPr lang="en-GB" dirty="0"/>
              <a:t>development.</a:t>
            </a:r>
          </a:p>
          <a:p>
            <a:pPr marL="0" indent="0">
              <a:buNone/>
            </a:pPr>
            <a:endParaRPr lang="en-GB" dirty="0"/>
          </a:p>
          <a:p>
            <a:r>
              <a:rPr lang="en-GB" b="1" dirty="0"/>
              <a:t>Insecure attachment</a:t>
            </a:r>
            <a:r>
              <a:rPr lang="en-GB" dirty="0"/>
              <a:t>- This is a form of attachment between infant and caregiver that develops as a result of a caregiver’s </a:t>
            </a:r>
            <a:r>
              <a:rPr lang="en-GB" b="1" dirty="0"/>
              <a:t>lack of sensitive</a:t>
            </a:r>
            <a:r>
              <a:rPr lang="en-GB" dirty="0"/>
              <a:t> responding to the infant’s needs. It may be associated with </a:t>
            </a:r>
            <a:r>
              <a:rPr lang="en-GB" b="1" dirty="0"/>
              <a:t>poor</a:t>
            </a:r>
            <a:r>
              <a:rPr lang="en-GB" dirty="0"/>
              <a:t> subsequent cognitive and emotional development.</a:t>
            </a:r>
          </a:p>
          <a:p>
            <a:r>
              <a:rPr lang="en-GB" dirty="0"/>
              <a:t>There are </a:t>
            </a:r>
            <a:r>
              <a:rPr lang="en-GB" b="1" dirty="0"/>
              <a:t>two types </a:t>
            </a:r>
            <a:r>
              <a:rPr lang="en-GB" dirty="0"/>
              <a:t>of insecure attachment; avoidant and resistant (ambivalent).</a:t>
            </a:r>
          </a:p>
          <a:p>
            <a:r>
              <a:rPr lang="en-GB" b="1" dirty="0"/>
              <a:t>Insecure-avoidant</a:t>
            </a:r>
            <a:r>
              <a:rPr lang="en-GB" dirty="0"/>
              <a:t>- A type of attachment that describes children who tend to avoid social interaction and intimacy with others.</a:t>
            </a:r>
          </a:p>
          <a:p>
            <a:r>
              <a:rPr lang="en-GB" b="1" dirty="0"/>
              <a:t>Insecure-resistant</a:t>
            </a:r>
            <a:r>
              <a:rPr lang="en-GB" dirty="0"/>
              <a:t>- A type of attachment that describes those infants that both seek and reject intimacy and social interaction. </a:t>
            </a:r>
          </a:p>
          <a:p>
            <a:endParaRPr lang="en-GB" dirty="0"/>
          </a:p>
        </p:txBody>
      </p:sp>
    </p:spTree>
    <p:extLst>
      <p:ext uri="{BB962C8B-B14F-4D97-AF65-F5344CB8AC3E}">
        <p14:creationId xmlns:p14="http://schemas.microsoft.com/office/powerpoint/2010/main" val="103748832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0"/>
            <a:ext cx="8153400" cy="990600"/>
          </a:xfrm>
        </p:spPr>
        <p:txBody>
          <a:bodyPr>
            <a:normAutofit fontScale="90000"/>
          </a:bodyPr>
          <a:lstStyle/>
          <a:p>
            <a:r>
              <a:rPr lang="en-GB" sz="2700" dirty="0" smtClean="0"/>
              <a:t/>
            </a:r>
            <a:br>
              <a:rPr lang="en-GB" sz="2700" dirty="0" smtClean="0"/>
            </a:br>
            <a:r>
              <a:rPr lang="en-GB" sz="2700" dirty="0"/>
              <a:t/>
            </a:r>
            <a:br>
              <a:rPr lang="en-GB" sz="2700" dirty="0"/>
            </a:br>
            <a:r>
              <a:rPr lang="en-GB" sz="2700" dirty="0" smtClean="0"/>
              <a:t>Draw the following table and </a:t>
            </a:r>
            <a:r>
              <a:rPr lang="en-GB" sz="2700" dirty="0"/>
              <a:t>Use </a:t>
            </a:r>
            <a:r>
              <a:rPr lang="en-GB" sz="2700" dirty="0" smtClean="0"/>
              <a:t>words like </a:t>
            </a:r>
            <a:r>
              <a:rPr lang="en-GB" sz="2700" dirty="0"/>
              <a:t>-very high, high, low, strong, strongest, none, stays close, stays closest, none, accepts, ignores, rejects. Some you will use more than once. </a:t>
            </a:r>
            <a:br>
              <a:rPr lang="en-GB" sz="2700" dirty="0"/>
            </a:br>
            <a:endParaRPr lang="en-GB" sz="2700" dirty="0"/>
          </a:p>
        </p:txBody>
      </p:sp>
      <p:graphicFrame>
        <p:nvGraphicFramePr>
          <p:cNvPr id="5" name="Table 4"/>
          <p:cNvGraphicFramePr>
            <a:graphicFrameLocks noGrp="1"/>
          </p:cNvGraphicFramePr>
          <p:nvPr>
            <p:extLst>
              <p:ext uri="{D42A27DB-BD31-4B8C-83A1-F6EECF244321}">
                <p14:modId xmlns:p14="http://schemas.microsoft.com/office/powerpoint/2010/main" val="2778102338"/>
              </p:ext>
            </p:extLst>
          </p:nvPr>
        </p:nvGraphicFramePr>
        <p:xfrm>
          <a:off x="611560" y="1700808"/>
          <a:ext cx="8064895" cy="3888432"/>
        </p:xfrm>
        <a:graphic>
          <a:graphicData uri="http://schemas.openxmlformats.org/drawingml/2006/table">
            <a:tbl>
              <a:tblPr firstRow="1" firstCol="1" bandRow="1">
                <a:tableStyleId>{5C22544A-7EE6-4342-B048-85BDC9FD1C3A}</a:tableStyleId>
              </a:tblPr>
              <a:tblGrid>
                <a:gridCol w="2561781"/>
                <a:gridCol w="1681875"/>
                <a:gridCol w="1713829"/>
                <a:gridCol w="2107410"/>
              </a:tblGrid>
              <a:tr h="486054">
                <a:tc>
                  <a:txBody>
                    <a:bodyPr/>
                    <a:lstStyle/>
                    <a:p>
                      <a:pPr>
                        <a:lnSpc>
                          <a:spcPct val="115000"/>
                        </a:lnSpc>
                        <a:spcAft>
                          <a:spcPts val="0"/>
                        </a:spcAft>
                      </a:pPr>
                      <a:r>
                        <a:rPr lang="en-GB" sz="16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Secure</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Insecure-avoidant</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Insecure-resistant</a:t>
                      </a:r>
                      <a:endParaRPr lang="en-GB" sz="1100">
                        <a:effectLst/>
                        <a:latin typeface="Calibri"/>
                        <a:ea typeface="Calibri"/>
                        <a:cs typeface="Times New Roman"/>
                      </a:endParaRPr>
                    </a:p>
                  </a:txBody>
                  <a:tcPr marL="68580" marR="68580" marT="0" marB="0"/>
                </a:tc>
              </a:tr>
              <a:tr h="486054">
                <a:tc>
                  <a:txBody>
                    <a:bodyPr/>
                    <a:lstStyle/>
                    <a:p>
                      <a:pPr>
                        <a:lnSpc>
                          <a:spcPct val="115000"/>
                        </a:lnSpc>
                        <a:spcAft>
                          <a:spcPts val="0"/>
                        </a:spcAft>
                      </a:pPr>
                      <a:r>
                        <a:rPr lang="en-GB" sz="1600">
                          <a:effectLst/>
                        </a:rPr>
                        <a:t>Proximity-seeking</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r>
              <a:tr h="486054">
                <a:tc>
                  <a:txBody>
                    <a:bodyPr/>
                    <a:lstStyle/>
                    <a:p>
                      <a:pPr>
                        <a:lnSpc>
                          <a:spcPct val="115000"/>
                        </a:lnSpc>
                        <a:spcAft>
                          <a:spcPts val="0"/>
                        </a:spcAft>
                      </a:pPr>
                      <a:r>
                        <a:rPr lang="en-GB" sz="1600">
                          <a:effectLst/>
                        </a:rPr>
                        <a:t>Exploration</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r>
              <a:tr h="486054">
                <a:tc>
                  <a:txBody>
                    <a:bodyPr/>
                    <a:lstStyle/>
                    <a:p>
                      <a:pPr>
                        <a:lnSpc>
                          <a:spcPct val="115000"/>
                        </a:lnSpc>
                        <a:spcAft>
                          <a:spcPts val="0"/>
                        </a:spcAft>
                      </a:pPr>
                      <a:r>
                        <a:rPr lang="en-GB" sz="1600">
                          <a:effectLst/>
                        </a:rPr>
                        <a:t>secure base behaviour</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r>
              <a:tr h="486054">
                <a:tc>
                  <a:txBody>
                    <a:bodyPr/>
                    <a:lstStyle/>
                    <a:p>
                      <a:pPr>
                        <a:lnSpc>
                          <a:spcPct val="115000"/>
                        </a:lnSpc>
                        <a:spcAft>
                          <a:spcPts val="0"/>
                        </a:spcAft>
                      </a:pPr>
                      <a:r>
                        <a:rPr lang="en-GB" sz="1600">
                          <a:effectLst/>
                        </a:rPr>
                        <a:t>Stranger anxiety</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r>
              <a:tr h="486054">
                <a:tc>
                  <a:txBody>
                    <a:bodyPr/>
                    <a:lstStyle/>
                    <a:p>
                      <a:pPr>
                        <a:lnSpc>
                          <a:spcPct val="115000"/>
                        </a:lnSpc>
                        <a:spcAft>
                          <a:spcPts val="0"/>
                        </a:spcAft>
                      </a:pPr>
                      <a:r>
                        <a:rPr lang="en-GB" sz="1600">
                          <a:effectLst/>
                        </a:rPr>
                        <a:t>Separation anxiety</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 </a:t>
                      </a:r>
                      <a:endParaRPr lang="en-GB" sz="1100">
                        <a:effectLst/>
                        <a:latin typeface="Calibri"/>
                        <a:ea typeface="Calibri"/>
                        <a:cs typeface="Times New Roman"/>
                      </a:endParaRPr>
                    </a:p>
                  </a:txBody>
                  <a:tcPr marL="68580" marR="68580" marT="0" marB="0"/>
                </a:tc>
              </a:tr>
              <a:tr h="972108">
                <a:tc>
                  <a:txBody>
                    <a:bodyPr/>
                    <a:lstStyle/>
                    <a:p>
                      <a:pPr>
                        <a:lnSpc>
                          <a:spcPct val="115000"/>
                        </a:lnSpc>
                        <a:spcAft>
                          <a:spcPts val="0"/>
                        </a:spcAft>
                      </a:pPr>
                      <a:r>
                        <a:rPr lang="en-GB" sz="1600" dirty="0">
                          <a:effectLst/>
                        </a:rPr>
                        <a:t>Response to caregivers affection on </a:t>
                      </a:r>
                      <a:r>
                        <a:rPr lang="en-GB" sz="1600" dirty="0" smtClean="0">
                          <a:effectLst/>
                        </a:rPr>
                        <a:t>reunion</a:t>
                      </a:r>
                    </a:p>
                  </a:txBody>
                  <a:tcPr marL="68580" marR="68580" marT="0" marB="0"/>
                </a:tc>
                <a:tc>
                  <a:txBody>
                    <a:bodyPr/>
                    <a:lstStyle/>
                    <a:p>
                      <a:pPr>
                        <a:lnSpc>
                          <a:spcPct val="115000"/>
                        </a:lnSpc>
                        <a:spcAft>
                          <a:spcPts val="0"/>
                        </a:spcAft>
                      </a:pPr>
                      <a:r>
                        <a:rPr lang="en-GB" sz="16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 </a:t>
                      </a:r>
                      <a:endParaRPr lang="en-GB"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8097367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Strange Situation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4874941"/>
              </p:ext>
            </p:extLst>
          </p:nvPr>
        </p:nvGraphicFramePr>
        <p:xfrm>
          <a:off x="611560" y="1628800"/>
          <a:ext cx="7992887" cy="4464495"/>
        </p:xfrm>
        <a:graphic>
          <a:graphicData uri="http://schemas.openxmlformats.org/drawingml/2006/table">
            <a:tbl>
              <a:tblPr firstRow="1" firstCol="1" bandRow="1">
                <a:tableStyleId>{5C22544A-7EE6-4342-B048-85BDC9FD1C3A}</a:tableStyleId>
              </a:tblPr>
              <a:tblGrid>
                <a:gridCol w="2538908"/>
                <a:gridCol w="1666858"/>
                <a:gridCol w="1698527"/>
                <a:gridCol w="2088594"/>
              </a:tblGrid>
              <a:tr h="1009115">
                <a:tc>
                  <a:txBody>
                    <a:bodyPr/>
                    <a:lstStyle/>
                    <a:p>
                      <a:pPr>
                        <a:lnSpc>
                          <a:spcPct val="115000"/>
                        </a:lnSpc>
                        <a:spcAft>
                          <a:spcPts val="0"/>
                        </a:spcAft>
                      </a:pPr>
                      <a:r>
                        <a:rPr lang="en-GB" sz="1600" dirty="0">
                          <a:effectLst/>
                        </a:rPr>
                        <a:t> </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Secure</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Insecure-avoidant</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Insecure-resistant</a:t>
                      </a:r>
                      <a:endParaRPr lang="en-GB" sz="1100">
                        <a:effectLst/>
                        <a:latin typeface="Calibri"/>
                        <a:ea typeface="Calibri"/>
                        <a:cs typeface="Times New Roman"/>
                      </a:endParaRPr>
                    </a:p>
                  </a:txBody>
                  <a:tcPr marL="68580" marR="68580" marT="0" marB="0"/>
                </a:tc>
              </a:tr>
              <a:tr h="489253">
                <a:tc>
                  <a:txBody>
                    <a:bodyPr/>
                    <a:lstStyle/>
                    <a:p>
                      <a:pPr>
                        <a:lnSpc>
                          <a:spcPct val="115000"/>
                        </a:lnSpc>
                        <a:spcAft>
                          <a:spcPts val="0"/>
                        </a:spcAft>
                      </a:pPr>
                      <a:r>
                        <a:rPr lang="en-GB" sz="1600">
                          <a:effectLst/>
                        </a:rPr>
                        <a:t>Proximity-seeking</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Stays close</a:t>
                      </a:r>
                      <a:endParaRPr lang="en-GB" sz="1100" dirty="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none</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Stays closest</a:t>
                      </a:r>
                      <a:endParaRPr lang="en-GB" sz="1100">
                        <a:effectLst/>
                        <a:latin typeface="Calibri"/>
                        <a:ea typeface="Calibri"/>
                        <a:cs typeface="Times New Roman"/>
                      </a:endParaRPr>
                    </a:p>
                  </a:txBody>
                  <a:tcPr marL="68580" marR="68580" marT="0" marB="0"/>
                </a:tc>
              </a:tr>
              <a:tr h="489253">
                <a:tc>
                  <a:txBody>
                    <a:bodyPr/>
                    <a:lstStyle/>
                    <a:p>
                      <a:pPr>
                        <a:lnSpc>
                          <a:spcPct val="115000"/>
                        </a:lnSpc>
                        <a:spcAft>
                          <a:spcPts val="0"/>
                        </a:spcAft>
                      </a:pPr>
                      <a:r>
                        <a:rPr lang="en-GB" sz="1600">
                          <a:effectLst/>
                        </a:rPr>
                        <a:t>Exploration</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Low</a:t>
                      </a:r>
                      <a:endParaRPr lang="en-GB" sz="1100">
                        <a:effectLst/>
                        <a:latin typeface="Calibri"/>
                        <a:ea typeface="Calibri"/>
                        <a:cs typeface="Times New Roman"/>
                      </a:endParaRPr>
                    </a:p>
                  </a:txBody>
                  <a:tcPr marL="68580" marR="68580" marT="0" marB="0"/>
                </a:tc>
              </a:tr>
              <a:tr h="489253">
                <a:tc>
                  <a:txBody>
                    <a:bodyPr/>
                    <a:lstStyle/>
                    <a:p>
                      <a:pPr>
                        <a:lnSpc>
                          <a:spcPct val="115000"/>
                        </a:lnSpc>
                        <a:spcAft>
                          <a:spcPts val="0"/>
                        </a:spcAft>
                      </a:pPr>
                      <a:r>
                        <a:rPr lang="en-GB" sz="1600">
                          <a:effectLst/>
                        </a:rPr>
                        <a:t>secure base behaviour</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none</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low</a:t>
                      </a:r>
                      <a:endParaRPr lang="en-GB" sz="1100">
                        <a:effectLst/>
                        <a:latin typeface="Calibri"/>
                        <a:ea typeface="Calibri"/>
                        <a:cs typeface="Times New Roman"/>
                      </a:endParaRPr>
                    </a:p>
                  </a:txBody>
                  <a:tcPr marL="68580" marR="68580" marT="0" marB="0"/>
                </a:tc>
              </a:tr>
              <a:tr h="489253">
                <a:tc>
                  <a:txBody>
                    <a:bodyPr/>
                    <a:lstStyle/>
                    <a:p>
                      <a:pPr>
                        <a:lnSpc>
                          <a:spcPct val="115000"/>
                        </a:lnSpc>
                        <a:spcAft>
                          <a:spcPts val="0"/>
                        </a:spcAft>
                      </a:pPr>
                      <a:r>
                        <a:rPr lang="en-GB" sz="1600">
                          <a:effectLst/>
                        </a:rPr>
                        <a:t>Stranger anxiety</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Low </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r>
              <a:tr h="489253">
                <a:tc>
                  <a:txBody>
                    <a:bodyPr/>
                    <a:lstStyle/>
                    <a:p>
                      <a:pPr>
                        <a:lnSpc>
                          <a:spcPct val="115000"/>
                        </a:lnSpc>
                        <a:spcAft>
                          <a:spcPts val="0"/>
                        </a:spcAft>
                      </a:pPr>
                      <a:r>
                        <a:rPr lang="en-GB" sz="1600">
                          <a:effectLst/>
                        </a:rPr>
                        <a:t>Separation anxiety</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High</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low</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Very high</a:t>
                      </a:r>
                      <a:endParaRPr lang="en-GB" sz="1100">
                        <a:effectLst/>
                        <a:latin typeface="Calibri"/>
                        <a:ea typeface="Calibri"/>
                        <a:cs typeface="Times New Roman"/>
                      </a:endParaRPr>
                    </a:p>
                  </a:txBody>
                  <a:tcPr marL="68580" marR="68580" marT="0" marB="0"/>
                </a:tc>
              </a:tr>
              <a:tr h="1009115">
                <a:tc>
                  <a:txBody>
                    <a:bodyPr/>
                    <a:lstStyle/>
                    <a:p>
                      <a:pPr>
                        <a:lnSpc>
                          <a:spcPct val="115000"/>
                        </a:lnSpc>
                        <a:spcAft>
                          <a:spcPts val="0"/>
                        </a:spcAft>
                      </a:pPr>
                      <a:r>
                        <a:rPr lang="en-GB" sz="1600">
                          <a:effectLst/>
                        </a:rPr>
                        <a:t>Response to caregivers affection on reunion</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accepts</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a:effectLst/>
                        </a:rPr>
                        <a:t>ignores</a:t>
                      </a:r>
                      <a:endParaRPr lang="en-GB" sz="1100">
                        <a:effectLst/>
                        <a:latin typeface="Calibri"/>
                        <a:ea typeface="Calibri"/>
                        <a:cs typeface="Times New Roman"/>
                      </a:endParaRPr>
                    </a:p>
                  </a:txBody>
                  <a:tcPr marL="68580" marR="68580" marT="0" marB="0"/>
                </a:tc>
                <a:tc>
                  <a:txBody>
                    <a:bodyPr/>
                    <a:lstStyle/>
                    <a:p>
                      <a:pPr>
                        <a:lnSpc>
                          <a:spcPct val="115000"/>
                        </a:lnSpc>
                        <a:spcAft>
                          <a:spcPts val="0"/>
                        </a:spcAft>
                      </a:pPr>
                      <a:r>
                        <a:rPr lang="en-GB" sz="1600" dirty="0">
                          <a:effectLst/>
                        </a:rPr>
                        <a:t>rejects</a:t>
                      </a:r>
                      <a:endParaRPr lang="en-GB" sz="1100" dirty="0">
                        <a:effectLst/>
                        <a:latin typeface="Calibri"/>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1476871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Strange Situation</a:t>
            </a:r>
          </a:p>
        </p:txBody>
      </p:sp>
      <p:pic>
        <p:nvPicPr>
          <p:cNvPr id="2050" name="Picture 2"/>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1246187" y="2185987"/>
            <a:ext cx="6886575" cy="3324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3591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sz="quarter" idx="1"/>
          </p:nvPr>
        </p:nvSpPr>
        <p:spPr/>
        <p:txBody>
          <a:bodyPr/>
          <a:lstStyle/>
          <a:p>
            <a:r>
              <a:rPr lang="en-GB" dirty="0">
                <a:hlinkClick r:id="rId3"/>
              </a:rPr>
              <a:t>https://</a:t>
            </a:r>
            <a:r>
              <a:rPr lang="en-GB" dirty="0" smtClean="0">
                <a:hlinkClick r:id="rId3"/>
              </a:rPr>
              <a:t>www.youtube.com/watch?v=AGRT6VjnTm8</a:t>
            </a:r>
            <a:endParaRPr lang="en-GB" dirty="0" smtClean="0"/>
          </a:p>
          <a:p>
            <a:r>
              <a:rPr lang="en-GB" dirty="0">
                <a:hlinkClick r:id="rId4"/>
              </a:rPr>
              <a:t>https://</a:t>
            </a:r>
            <a:r>
              <a:rPr lang="en-GB" dirty="0" smtClean="0">
                <a:hlinkClick r:id="rId4"/>
              </a:rPr>
              <a:t>www.youtube.com/watch?v=Rdrp-0GLzws</a:t>
            </a:r>
            <a:endParaRPr lang="en-GB" dirty="0" smtClean="0"/>
          </a:p>
          <a:p>
            <a:endParaRPr lang="en-GB" dirty="0"/>
          </a:p>
        </p:txBody>
      </p:sp>
    </p:spTree>
    <p:extLst>
      <p:ext uri="{BB962C8B-B14F-4D97-AF65-F5344CB8AC3E}">
        <p14:creationId xmlns:p14="http://schemas.microsoft.com/office/powerpoint/2010/main" val="17765447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Evaluating The Strange Situation</a:t>
            </a:r>
            <a:endParaRPr lang="en-GB" dirty="0"/>
          </a:p>
        </p:txBody>
      </p:sp>
      <p:sp>
        <p:nvSpPr>
          <p:cNvPr id="3" name="Content Placeholder 2"/>
          <p:cNvSpPr>
            <a:spLocks noGrp="1"/>
          </p:cNvSpPr>
          <p:nvPr>
            <p:ph idx="1"/>
          </p:nvPr>
        </p:nvSpPr>
        <p:spPr>
          <a:xfrm>
            <a:off x="467544" y="1628800"/>
            <a:ext cx="8229600" cy="4929411"/>
          </a:xfrm>
        </p:spPr>
        <p:txBody>
          <a:bodyPr>
            <a:normAutofit/>
          </a:bodyPr>
          <a:lstStyle/>
          <a:p>
            <a:pPr marL="0" indent="0">
              <a:buNone/>
            </a:pPr>
            <a:r>
              <a:rPr lang="en-GB" b="1" dirty="0"/>
              <a:t>Complete the following evaluation points for Ainsworth’s study</a:t>
            </a:r>
            <a:endParaRPr lang="en-GB" dirty="0"/>
          </a:p>
          <a:p>
            <a:pPr marL="0" indent="0">
              <a:buNone/>
            </a:pPr>
            <a:r>
              <a:rPr lang="en-GB" dirty="0"/>
              <a:t>1. There may have been an issue with </a:t>
            </a:r>
            <a:r>
              <a:rPr lang="en-GB" dirty="0" smtClean="0"/>
              <a:t>the research method used in </a:t>
            </a:r>
            <a:r>
              <a:rPr lang="en-GB" dirty="0"/>
              <a:t>the study </a:t>
            </a:r>
            <a:r>
              <a:rPr lang="en-GB" dirty="0" smtClean="0"/>
              <a:t>because…</a:t>
            </a:r>
            <a:endParaRPr lang="en-GB" dirty="0"/>
          </a:p>
          <a:p>
            <a:pPr marL="0" indent="0">
              <a:buNone/>
            </a:pPr>
            <a:r>
              <a:rPr lang="en-GB" dirty="0"/>
              <a:t>2. The study has inter-observer reliability because</a:t>
            </a:r>
            <a:r>
              <a:rPr lang="en-GB" dirty="0" smtClean="0"/>
              <a:t>…</a:t>
            </a:r>
          </a:p>
          <a:p>
            <a:pPr marL="0" indent="0">
              <a:buNone/>
            </a:pPr>
            <a:r>
              <a:rPr lang="en-GB" dirty="0" smtClean="0"/>
              <a:t>3</a:t>
            </a:r>
            <a:r>
              <a:rPr lang="en-GB" dirty="0"/>
              <a:t>. </a:t>
            </a:r>
            <a:r>
              <a:rPr lang="en-GB" dirty="0" smtClean="0"/>
              <a:t>The study has real world application because…</a:t>
            </a:r>
          </a:p>
          <a:p>
            <a:pPr marL="0" indent="0">
              <a:buNone/>
            </a:pPr>
            <a:r>
              <a:rPr lang="en-GB" dirty="0" smtClean="0"/>
              <a:t>4. The study depends on the care-giver used…</a:t>
            </a:r>
          </a:p>
          <a:p>
            <a:pPr marL="0" indent="0">
              <a:buNone/>
            </a:pPr>
            <a:r>
              <a:rPr lang="en-GB" dirty="0" smtClean="0"/>
              <a:t>5. The </a:t>
            </a:r>
            <a:r>
              <a:rPr lang="en-GB" dirty="0"/>
              <a:t>study is culturally </a:t>
            </a:r>
            <a:r>
              <a:rPr lang="en-GB" dirty="0" smtClean="0"/>
              <a:t>bound because… </a:t>
            </a:r>
            <a:endParaRPr lang="en-GB" dirty="0"/>
          </a:p>
          <a:p>
            <a:pPr marL="0" indent="0">
              <a:buNone/>
            </a:pPr>
            <a:endParaRPr lang="en-GB" dirty="0"/>
          </a:p>
          <a:p>
            <a:pPr marL="0" indent="0">
              <a:buNone/>
            </a:pPr>
            <a:endParaRPr lang="en-GB" dirty="0"/>
          </a:p>
        </p:txBody>
      </p:sp>
    </p:spTree>
    <p:extLst>
      <p:ext uri="{BB962C8B-B14F-4D97-AF65-F5344CB8AC3E}">
        <p14:creationId xmlns:p14="http://schemas.microsoft.com/office/powerpoint/2010/main" val="44953656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What type of attachment and why?</a:t>
            </a:r>
            <a:endParaRPr lang="en-GB" dirty="0"/>
          </a:p>
        </p:txBody>
      </p:sp>
      <p:sp>
        <p:nvSpPr>
          <p:cNvPr id="3" name="Content Placeholder 2"/>
          <p:cNvSpPr>
            <a:spLocks noGrp="1"/>
          </p:cNvSpPr>
          <p:nvPr>
            <p:ph idx="1"/>
          </p:nvPr>
        </p:nvSpPr>
        <p:spPr/>
        <p:txBody>
          <a:bodyPr>
            <a:normAutofit/>
          </a:bodyPr>
          <a:lstStyle/>
          <a:p>
            <a:r>
              <a:rPr lang="en-GB" dirty="0" smtClean="0"/>
              <a:t>Read the examples and determine the type of attachment - giving reasons why you made that choice</a:t>
            </a:r>
            <a:endParaRPr lang="en-GB" dirty="0" smtClean="0">
              <a:effectLst/>
            </a:endParaRPr>
          </a:p>
          <a:p>
            <a:pPr marL="0" indent="0">
              <a:buNone/>
            </a:pPr>
            <a:r>
              <a:rPr lang="en-GB" b="1" dirty="0"/>
              <a:t> </a:t>
            </a:r>
            <a:endParaRPr lang="en-GB" dirty="0"/>
          </a:p>
          <a:p>
            <a:endParaRPr lang="en-GB" dirty="0"/>
          </a:p>
        </p:txBody>
      </p:sp>
    </p:spTree>
    <p:extLst>
      <p:ext uri="{BB962C8B-B14F-4D97-AF65-F5344CB8AC3E}">
        <p14:creationId xmlns:p14="http://schemas.microsoft.com/office/powerpoint/2010/main" val="35789040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normAutofit/>
          </a:bodyPr>
          <a:lstStyle/>
          <a:p>
            <a:r>
              <a:rPr lang="en-GB" sz="3200" dirty="0" smtClean="0"/>
              <a:t>Flip Video - Baby G </a:t>
            </a:r>
            <a:endParaRPr lang="en-GB" sz="3200" dirty="0"/>
          </a:p>
        </p:txBody>
      </p:sp>
      <p:sp>
        <p:nvSpPr>
          <p:cNvPr id="3" name="Content Placeholder 2"/>
          <p:cNvSpPr>
            <a:spLocks noGrp="1"/>
          </p:cNvSpPr>
          <p:nvPr>
            <p:ph idx="1"/>
          </p:nvPr>
        </p:nvSpPr>
        <p:spPr>
          <a:xfrm>
            <a:off x="611560" y="1484785"/>
            <a:ext cx="8229600" cy="5040560"/>
          </a:xfrm>
        </p:spPr>
        <p:txBody>
          <a:bodyPr>
            <a:normAutofit/>
          </a:bodyPr>
          <a:lstStyle/>
          <a:p>
            <a:r>
              <a:rPr lang="en-GB" dirty="0" smtClean="0"/>
              <a:t>You were all observers in the baby G experiment.</a:t>
            </a:r>
          </a:p>
          <a:p>
            <a:r>
              <a:rPr lang="en-GB" dirty="0" smtClean="0"/>
              <a:t>What was Baby G’s attachment type?</a:t>
            </a:r>
            <a:r>
              <a:rPr lang="en-GB" dirty="0"/>
              <a:t> </a:t>
            </a:r>
            <a:endParaRPr lang="en-GB" dirty="0" smtClean="0"/>
          </a:p>
          <a:p>
            <a:r>
              <a:rPr lang="en-GB" dirty="0" smtClean="0"/>
              <a:t>How </a:t>
            </a:r>
            <a:r>
              <a:rPr lang="en-GB" dirty="0"/>
              <a:t>you </a:t>
            </a:r>
            <a:r>
              <a:rPr lang="en-GB" dirty="0" smtClean="0"/>
              <a:t>decided this? </a:t>
            </a:r>
          </a:p>
          <a:p>
            <a:r>
              <a:rPr lang="en-GB" dirty="0" smtClean="0"/>
              <a:t>Did we all get the same result?   </a:t>
            </a:r>
          </a:p>
          <a:p>
            <a:endParaRPr lang="en-GB" dirty="0"/>
          </a:p>
          <a:p>
            <a:pPr marL="0" indent="0">
              <a:buNone/>
            </a:pPr>
            <a:endParaRPr lang="en-GB" dirty="0" smtClean="0"/>
          </a:p>
          <a:p>
            <a:pPr marL="0" indent="0">
              <a:buNone/>
            </a:pPr>
            <a:endParaRPr lang="en-GB" dirty="0"/>
          </a:p>
          <a:p>
            <a:r>
              <a:rPr lang="en-GB" dirty="0" smtClean="0"/>
              <a:t>Work out what percentage we got for each type of attachment. Did we have observer-reliability?</a:t>
            </a:r>
          </a:p>
          <a:p>
            <a:endParaRPr lang="en-GB" dirty="0" smtClean="0"/>
          </a:p>
          <a:p>
            <a:endParaRPr lang="en-GB" dirty="0" smtClean="0"/>
          </a:p>
          <a:p>
            <a:endParaRPr lang="en-GB" dirty="0" smtClean="0"/>
          </a:p>
          <a:p>
            <a:endParaRPr lang="en-GB" dirty="0"/>
          </a:p>
          <a:p>
            <a:endParaRPr lang="en-GB" dirty="0" smtClean="0"/>
          </a:p>
          <a:p>
            <a:endParaRPr lang="en-GB" dirty="0" smtClean="0"/>
          </a:p>
          <a:p>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998218482"/>
              </p:ext>
            </p:extLst>
          </p:nvPr>
        </p:nvGraphicFramePr>
        <p:xfrm>
          <a:off x="683568" y="3140968"/>
          <a:ext cx="7632849" cy="1743348"/>
        </p:xfrm>
        <a:graphic>
          <a:graphicData uri="http://schemas.openxmlformats.org/drawingml/2006/table">
            <a:tbl>
              <a:tblPr firstRow="1" bandRow="1">
                <a:tableStyleId>{5C22544A-7EE6-4342-B048-85BDC9FD1C3A}</a:tableStyleId>
              </a:tblPr>
              <a:tblGrid>
                <a:gridCol w="2544283"/>
                <a:gridCol w="2544283"/>
                <a:gridCol w="2544283"/>
              </a:tblGrid>
              <a:tr h="216024">
                <a:tc>
                  <a:txBody>
                    <a:bodyPr/>
                    <a:lstStyle/>
                    <a:p>
                      <a:r>
                        <a:rPr lang="en-GB" dirty="0" smtClean="0"/>
                        <a:t>Secure</a:t>
                      </a:r>
                      <a:endParaRPr lang="en-GB" dirty="0"/>
                    </a:p>
                  </a:txBody>
                  <a:tcPr/>
                </a:tc>
                <a:tc>
                  <a:txBody>
                    <a:bodyPr/>
                    <a:lstStyle/>
                    <a:p>
                      <a:r>
                        <a:rPr lang="en-GB" dirty="0" smtClean="0"/>
                        <a:t>Insecure-resistant</a:t>
                      </a:r>
                      <a:endParaRPr lang="en-GB" dirty="0"/>
                    </a:p>
                  </a:txBody>
                  <a:tcPr/>
                </a:tc>
                <a:tc>
                  <a:txBody>
                    <a:bodyPr/>
                    <a:lstStyle/>
                    <a:p>
                      <a:r>
                        <a:rPr lang="en-GB" dirty="0" smtClean="0"/>
                        <a:t>Insecure-avoidant</a:t>
                      </a:r>
                      <a:endParaRPr lang="en-GB" dirty="0"/>
                    </a:p>
                  </a:txBody>
                  <a:tcPr/>
                </a:tc>
              </a:tr>
              <a:tr h="1377588">
                <a:tc>
                  <a:txBody>
                    <a:bodyPr/>
                    <a:lstStyle/>
                    <a:p>
                      <a:endParaRPr lang="en-GB" dirty="0"/>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426943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ircle(in)">
                                      <p:cBhvr>
                                        <p:cTn id="27"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Why did we have such high inter-observer reliability?</a:t>
            </a:r>
            <a:endParaRPr lang="en-GB" dirty="0"/>
          </a:p>
        </p:txBody>
      </p:sp>
      <p:sp>
        <p:nvSpPr>
          <p:cNvPr id="3" name="Content Placeholder 2"/>
          <p:cNvSpPr>
            <a:spLocks noGrp="1"/>
          </p:cNvSpPr>
          <p:nvPr>
            <p:ph idx="1"/>
          </p:nvPr>
        </p:nvSpPr>
        <p:spPr>
          <a:xfrm>
            <a:off x="457200" y="1124744"/>
            <a:ext cx="8229600" cy="5001419"/>
          </a:xfrm>
        </p:spPr>
        <p:txBody>
          <a:bodyPr>
            <a:normAutofit fontScale="92500" lnSpcReduction="20000"/>
          </a:bodyPr>
          <a:lstStyle/>
          <a:p>
            <a:pPr marL="0" indent="0">
              <a:buNone/>
            </a:pPr>
            <a:endParaRPr lang="en-GB" dirty="0" smtClean="0"/>
          </a:p>
          <a:p>
            <a:pPr marL="0" indent="0">
              <a:buNone/>
            </a:pPr>
            <a:r>
              <a:rPr lang="en-GB" dirty="0"/>
              <a:t>Behaviour categories</a:t>
            </a:r>
          </a:p>
          <a:p>
            <a:pPr marL="0" indent="0">
              <a:buNone/>
            </a:pPr>
            <a:r>
              <a:rPr lang="en-GB" dirty="0" smtClean="0"/>
              <a:t>Behavioural categories – when behaviour is broken down into components that are observable and measureable.</a:t>
            </a:r>
          </a:p>
          <a:p>
            <a:pPr marL="0" indent="0">
              <a:buNone/>
            </a:pPr>
            <a:endParaRPr lang="en-GB" dirty="0" smtClean="0"/>
          </a:p>
          <a:p>
            <a:pPr marL="0" indent="0">
              <a:buNone/>
            </a:pPr>
            <a:r>
              <a:rPr lang="en-GB" dirty="0" smtClean="0"/>
              <a:t>If behavioural categories are used, inter-observer reliability should be high providing the categories used are good.</a:t>
            </a:r>
          </a:p>
          <a:p>
            <a:pPr marL="0" indent="0">
              <a:buNone/>
            </a:pPr>
            <a:endParaRPr lang="en-GB" dirty="0"/>
          </a:p>
          <a:p>
            <a:pPr marL="0" indent="0">
              <a:buNone/>
            </a:pPr>
            <a:r>
              <a:rPr lang="en-GB" dirty="0" smtClean="0"/>
              <a:t>Good behavioural categories are, clear, unambiguous, precise and are not an interpretation of behaviour but a description of behaviour. For instance smiling is a behaviour, being friendly is an interpretation of behaviour.</a:t>
            </a:r>
            <a:endParaRPr lang="en-GB" dirty="0"/>
          </a:p>
        </p:txBody>
      </p:sp>
    </p:spTree>
    <p:extLst>
      <p:ext uri="{BB962C8B-B14F-4D97-AF65-F5344CB8AC3E}">
        <p14:creationId xmlns:p14="http://schemas.microsoft.com/office/powerpoint/2010/main" val="39759565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Bowlby’s Theory of Monotropy</a:t>
            </a:r>
            <a:endParaRPr lang="en-GB" dirty="0"/>
          </a:p>
        </p:txBody>
      </p:sp>
      <p:sp>
        <p:nvSpPr>
          <p:cNvPr id="3" name="Content Placeholder 2"/>
          <p:cNvSpPr>
            <a:spLocks noGrp="1"/>
          </p:cNvSpPr>
          <p:nvPr>
            <p:ph sz="quarter" idx="1"/>
          </p:nvPr>
        </p:nvSpPr>
        <p:spPr/>
        <p:txBody>
          <a:bodyPr>
            <a:normAutofit lnSpcReduction="10000"/>
          </a:bodyPr>
          <a:lstStyle/>
          <a:p>
            <a:r>
              <a:rPr lang="en-GB" dirty="0" smtClean="0"/>
              <a:t>Bowlby’s Theory is based around 6 key concepts:</a:t>
            </a:r>
          </a:p>
          <a:p>
            <a:pPr lvl="1"/>
            <a:r>
              <a:rPr lang="en-GB" b="1" dirty="0" smtClean="0"/>
              <a:t>C</a:t>
            </a:r>
          </a:p>
          <a:p>
            <a:pPr lvl="1"/>
            <a:r>
              <a:rPr lang="en-GB" b="1" dirty="0" smtClean="0"/>
              <a:t>I</a:t>
            </a:r>
          </a:p>
          <a:p>
            <a:pPr lvl="1"/>
            <a:r>
              <a:rPr lang="en-GB" b="1" dirty="0" smtClean="0"/>
              <a:t>I</a:t>
            </a:r>
          </a:p>
          <a:p>
            <a:pPr lvl="1"/>
            <a:r>
              <a:rPr lang="en-GB" b="1" dirty="0" smtClean="0"/>
              <a:t>M</a:t>
            </a:r>
          </a:p>
          <a:p>
            <a:pPr lvl="1"/>
            <a:r>
              <a:rPr lang="en-GB" b="1" dirty="0" smtClean="0"/>
              <a:t>P</a:t>
            </a:r>
          </a:p>
          <a:p>
            <a:pPr lvl="1"/>
            <a:r>
              <a:rPr lang="en-GB" b="1" dirty="0" smtClean="0"/>
              <a:t>S</a:t>
            </a:r>
            <a:endParaRPr lang="en-GB" dirty="0" smtClean="0"/>
          </a:p>
          <a:p>
            <a:pPr lvl="1"/>
            <a:r>
              <a:rPr lang="en-GB" dirty="0" smtClean="0"/>
              <a:t> ‘</a:t>
            </a:r>
            <a:r>
              <a:rPr lang="en-GB" b="1" dirty="0" smtClean="0"/>
              <a:t>Cr-I-I-M-P-S</a:t>
            </a:r>
            <a:r>
              <a:rPr lang="en-GB" dirty="0" smtClean="0"/>
              <a:t>’</a:t>
            </a:r>
          </a:p>
          <a:p>
            <a:r>
              <a:rPr lang="en-GB" dirty="0" smtClean="0"/>
              <a:t>Recall the 6 key concepts to describe Bowlby’s Theory</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060848"/>
            <a:ext cx="2433498" cy="2388940"/>
          </a:xfrm>
          <a:prstGeom prst="rect">
            <a:avLst/>
          </a:prstGeom>
        </p:spPr>
      </p:pic>
    </p:spTree>
    <p:extLst>
      <p:ext uri="{BB962C8B-B14F-4D97-AF65-F5344CB8AC3E}">
        <p14:creationId xmlns:p14="http://schemas.microsoft.com/office/powerpoint/2010/main" val="359685800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GB" dirty="0" smtClean="0"/>
              <a:t>Categorising Behaviour</a:t>
            </a:r>
            <a:endParaRPr lang="en-GB" dirty="0"/>
          </a:p>
        </p:txBody>
      </p:sp>
      <p:sp>
        <p:nvSpPr>
          <p:cNvPr id="3" name="Content Placeholder 2"/>
          <p:cNvSpPr>
            <a:spLocks noGrp="1"/>
          </p:cNvSpPr>
          <p:nvPr>
            <p:ph idx="1"/>
          </p:nvPr>
        </p:nvSpPr>
        <p:spPr>
          <a:xfrm>
            <a:off x="539552" y="1556792"/>
            <a:ext cx="8229600" cy="5073427"/>
          </a:xfrm>
        </p:spPr>
        <p:txBody>
          <a:bodyPr/>
          <a:lstStyle/>
          <a:p>
            <a:pPr marL="0" indent="0">
              <a:buNone/>
            </a:pPr>
            <a:r>
              <a:rPr lang="en-GB" dirty="0" smtClean="0"/>
              <a:t>Some examples of behavioural categories were</a:t>
            </a:r>
          </a:p>
          <a:p>
            <a:pPr marL="0" indent="0">
              <a:buNone/>
            </a:pPr>
            <a:r>
              <a:rPr lang="en-GB" dirty="0" smtClean="0"/>
              <a:t>-Harmonious and cooperative relationship</a:t>
            </a:r>
          </a:p>
          <a:p>
            <a:pPr marL="0" indent="0">
              <a:buNone/>
            </a:pPr>
            <a:r>
              <a:rPr lang="en-GB" dirty="0" smtClean="0"/>
              <a:t>-Proximity</a:t>
            </a:r>
          </a:p>
          <a:p>
            <a:pPr marL="0" indent="0">
              <a:buNone/>
            </a:pPr>
            <a:endParaRPr lang="en-GB" dirty="0"/>
          </a:p>
          <a:p>
            <a:pPr marL="0" indent="0">
              <a:buNone/>
            </a:pPr>
            <a:r>
              <a:rPr lang="en-GB" b="1" dirty="0" smtClean="0"/>
              <a:t>Why are these poor categories?</a:t>
            </a:r>
          </a:p>
          <a:p>
            <a:pPr marL="0" indent="0">
              <a:buNone/>
            </a:pPr>
            <a:r>
              <a:rPr lang="en-GB" dirty="0" smtClean="0"/>
              <a:t>Now make them better, remember they must be clear and not open to interpretation, i.e. operationalise them.</a:t>
            </a:r>
          </a:p>
          <a:p>
            <a:pPr marL="0" indent="0">
              <a:buNone/>
            </a:pPr>
            <a:endParaRPr lang="en-GB" dirty="0"/>
          </a:p>
        </p:txBody>
      </p:sp>
    </p:spTree>
    <p:extLst>
      <p:ext uri="{BB962C8B-B14F-4D97-AF65-F5344CB8AC3E}">
        <p14:creationId xmlns:p14="http://schemas.microsoft.com/office/powerpoint/2010/main" val="29575650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Key question</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dirty="0" smtClean="0"/>
              <a:t>How should behavioural categories be developed?</a:t>
            </a:r>
          </a:p>
          <a:p>
            <a:pPr marL="0" indent="0">
              <a:buNone/>
            </a:pPr>
            <a:endParaRPr lang="en-GB" dirty="0"/>
          </a:p>
          <a:p>
            <a:r>
              <a:rPr lang="en-GB" dirty="0" smtClean="0"/>
              <a:t>Initially the behaviour that is being observed should simply be watched</a:t>
            </a:r>
          </a:p>
          <a:p>
            <a:r>
              <a:rPr lang="en-GB" dirty="0" smtClean="0"/>
              <a:t>From here behavioural categories should be developed</a:t>
            </a:r>
          </a:p>
          <a:p>
            <a:r>
              <a:rPr lang="en-GB" dirty="0" smtClean="0"/>
              <a:t>Different observers should then discuss what the behavioural categories actually mean to ensure they are using them consistently and make any refinements necessary</a:t>
            </a:r>
          </a:p>
          <a:p>
            <a:r>
              <a:rPr lang="en-GB" dirty="0" smtClean="0"/>
              <a:t>Ideally the behavioural categories should be piloted to allow for further modification</a:t>
            </a:r>
            <a:endParaRPr lang="en-GB" dirty="0"/>
          </a:p>
        </p:txBody>
      </p:sp>
    </p:spTree>
    <p:extLst>
      <p:ext uri="{BB962C8B-B14F-4D97-AF65-F5344CB8AC3E}">
        <p14:creationId xmlns:p14="http://schemas.microsoft.com/office/powerpoint/2010/main" val="13383374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8153400" cy="990600"/>
          </a:xfrm>
        </p:spPr>
        <p:txBody>
          <a:bodyPr>
            <a:normAutofit fontScale="90000"/>
          </a:bodyPr>
          <a:lstStyle/>
          <a:p>
            <a:pPr lvl="0"/>
            <a:r>
              <a:rPr lang="en-GB" sz="4900" dirty="0">
                <a:solidFill>
                  <a:prstClr val="black"/>
                </a:solidFill>
              </a:rPr>
              <a:t>Developing behavioural </a:t>
            </a:r>
            <a:r>
              <a:rPr lang="en-GB" sz="4900" dirty="0" smtClean="0">
                <a:solidFill>
                  <a:prstClr val="black"/>
                </a:solidFill>
              </a:rPr>
              <a:t>categories</a:t>
            </a:r>
            <a:endParaRPr lang="en-GB" dirty="0"/>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71101882"/>
              </p:ext>
            </p:extLst>
          </p:nvPr>
        </p:nvGraphicFramePr>
        <p:xfrm>
          <a:off x="612775" y="1600200"/>
          <a:ext cx="8153400" cy="192786"/>
        </p:xfrm>
        <a:graphic>
          <a:graphicData uri="http://schemas.openxmlformats.org/drawingml/2006/table">
            <a:tbl>
              <a:tblPr>
                <a:tableStyleId>{5C22544A-7EE6-4342-B048-85BDC9FD1C3A}</a:tableStyleId>
              </a:tblPr>
              <a:tblGrid>
                <a:gridCol w="8153400"/>
              </a:tblGrid>
              <a:tr h="0">
                <a:tc>
                  <a:txBody>
                    <a:bodyPr/>
                    <a:lstStyle/>
                    <a:p>
                      <a:pPr algn="l">
                        <a:lnSpc>
                          <a:spcPct val="115000"/>
                        </a:lnSpc>
                        <a:spcAft>
                          <a:spcPts val="1000"/>
                        </a:spcAft>
                      </a:pPr>
                      <a:r>
                        <a:rPr lang="en-GB" sz="1100" dirty="0">
                          <a:effectLst/>
                        </a:rPr>
                        <a:t> </a:t>
                      </a:r>
                      <a:endParaRPr lang="en-GB" sz="1100" dirty="0">
                        <a:effectLst/>
                        <a:latin typeface="Calibri"/>
                        <a:ea typeface="Calibri"/>
                        <a:cs typeface="Times New Roman"/>
                      </a:endParaRPr>
                    </a:p>
                  </a:txBody>
                  <a:tcPr marL="113242" marR="113242" marT="0" marB="0"/>
                </a:tc>
              </a:tr>
            </a:tbl>
          </a:graphicData>
        </a:graphic>
      </p:graphicFrame>
      <p:sp>
        <p:nvSpPr>
          <p:cNvPr id="5" name="Rectangle 4"/>
          <p:cNvSpPr/>
          <p:nvPr/>
        </p:nvSpPr>
        <p:spPr>
          <a:xfrm>
            <a:off x="467544" y="1412776"/>
            <a:ext cx="8176716" cy="6056017"/>
          </a:xfrm>
          <a:prstGeom prst="rect">
            <a:avLst/>
          </a:prstGeom>
        </p:spPr>
        <p:txBody>
          <a:bodyPr wrap="square">
            <a:spAutoFit/>
          </a:bodyPr>
          <a:lstStyle/>
          <a:p>
            <a:pPr marL="457200" lvl="0" indent="-457200">
              <a:lnSpc>
                <a:spcPct val="115000"/>
              </a:lnSpc>
              <a:spcAft>
                <a:spcPts val="1000"/>
              </a:spcAft>
              <a:buFont typeface="Arial" panose="020B0604020202020204" pitchFamily="34" charset="0"/>
              <a:buChar char="•"/>
            </a:pPr>
            <a:r>
              <a:rPr lang="en-GB" sz="2800" dirty="0" smtClean="0">
                <a:solidFill>
                  <a:prstClr val="black"/>
                </a:solidFill>
              </a:rPr>
              <a:t>You are observers asked to look at the quality of attachments between a mother and child using the strange situation.</a:t>
            </a:r>
          </a:p>
          <a:p>
            <a:pPr marL="457200" indent="-457200">
              <a:lnSpc>
                <a:spcPct val="115000"/>
              </a:lnSpc>
              <a:spcAft>
                <a:spcPts val="1000"/>
              </a:spcAft>
              <a:buFont typeface="Arial" panose="020B0604020202020204" pitchFamily="34" charset="0"/>
              <a:buChar char="•"/>
            </a:pPr>
            <a:r>
              <a:rPr lang="en-GB" sz="2800" dirty="0" smtClean="0">
                <a:solidFill>
                  <a:prstClr val="black"/>
                </a:solidFill>
              </a:rPr>
              <a:t>You are going to watch a clip but you need to come up with 6 behavioural categories to observe.</a:t>
            </a:r>
          </a:p>
          <a:p>
            <a:pPr marL="457200" indent="-457200">
              <a:lnSpc>
                <a:spcPct val="115000"/>
              </a:lnSpc>
              <a:spcAft>
                <a:spcPts val="1000"/>
              </a:spcAft>
              <a:buFont typeface="Arial" panose="020B0604020202020204" pitchFamily="34" charset="0"/>
              <a:buChar char="•"/>
            </a:pPr>
            <a:r>
              <a:rPr lang="en-GB" sz="2800" dirty="0" smtClean="0">
                <a:solidFill>
                  <a:prstClr val="black"/>
                </a:solidFill>
              </a:rPr>
              <a:t>Remember  </a:t>
            </a:r>
            <a:r>
              <a:rPr lang="en-GB" sz="2800" dirty="0" smtClean="0"/>
              <a:t>good </a:t>
            </a:r>
            <a:r>
              <a:rPr lang="en-GB" sz="2800" dirty="0"/>
              <a:t>behavioural categories are, clear, unambiguous, precise and are not an interpretation of behaviour but a description of behaviour. </a:t>
            </a:r>
            <a:endParaRPr lang="en-GB" sz="2800" dirty="0" smtClean="0"/>
          </a:p>
          <a:p>
            <a:pPr marL="457200" indent="-457200">
              <a:lnSpc>
                <a:spcPct val="115000"/>
              </a:lnSpc>
              <a:spcAft>
                <a:spcPts val="1000"/>
              </a:spcAft>
              <a:buFont typeface="Arial" panose="020B0604020202020204" pitchFamily="34" charset="0"/>
              <a:buChar char="•"/>
            </a:pPr>
            <a:r>
              <a:rPr lang="en-GB" sz="2800" dirty="0" smtClean="0"/>
              <a:t>For </a:t>
            </a:r>
            <a:r>
              <a:rPr lang="en-GB" sz="2800" dirty="0"/>
              <a:t>instance smiling is a behaviour, being friendly is an interpretation of behaviour.</a:t>
            </a:r>
          </a:p>
          <a:p>
            <a:pPr lvl="0">
              <a:lnSpc>
                <a:spcPct val="115000"/>
              </a:lnSpc>
              <a:spcAft>
                <a:spcPts val="1000"/>
              </a:spcAft>
            </a:pPr>
            <a:endParaRPr lang="en-GB" sz="2800" dirty="0">
              <a:solidFill>
                <a:prstClr val="black"/>
              </a:solidFill>
            </a:endParaRPr>
          </a:p>
        </p:txBody>
      </p:sp>
    </p:spTree>
    <p:extLst>
      <p:ext uri="{BB962C8B-B14F-4D97-AF65-F5344CB8AC3E}">
        <p14:creationId xmlns:p14="http://schemas.microsoft.com/office/powerpoint/2010/main" val="131936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850106"/>
          </a:xfrm>
        </p:spPr>
        <p:txBody>
          <a:bodyPr/>
          <a:lstStyle/>
          <a:p>
            <a:r>
              <a:rPr lang="en-GB" dirty="0" smtClean="0"/>
              <a:t>Deciding on class categories</a:t>
            </a:r>
            <a:endParaRPr lang="en-GB" dirty="0"/>
          </a:p>
        </p:txBody>
      </p:sp>
      <p:sp>
        <p:nvSpPr>
          <p:cNvPr id="5" name="Content Placeholder 4"/>
          <p:cNvSpPr>
            <a:spLocks noGrp="1"/>
          </p:cNvSpPr>
          <p:nvPr>
            <p:ph idx="1"/>
          </p:nvPr>
        </p:nvSpPr>
        <p:spPr>
          <a:xfrm>
            <a:off x="539552" y="1700808"/>
            <a:ext cx="8229600" cy="4857403"/>
          </a:xfrm>
        </p:spPr>
        <p:txBody>
          <a:bodyPr>
            <a:normAutofit/>
          </a:bodyPr>
          <a:lstStyle/>
          <a:p>
            <a:r>
              <a:rPr lang="en-GB" dirty="0" smtClean="0"/>
              <a:t>Using the observation schedule sheet, </a:t>
            </a:r>
            <a:r>
              <a:rPr lang="en-GB" b="1" dirty="0" smtClean="0"/>
              <a:t>we </a:t>
            </a:r>
            <a:r>
              <a:rPr lang="en-GB" dirty="0" smtClean="0"/>
              <a:t>must decide on agreed behavioural  categories and then all write them on the sheet.</a:t>
            </a:r>
            <a:endParaRPr lang="en-GB" dirty="0">
              <a:solidFill>
                <a:prstClr val="black"/>
              </a:solidFill>
            </a:endParaRPr>
          </a:p>
          <a:p>
            <a:r>
              <a:rPr lang="en-GB" dirty="0" smtClean="0">
                <a:solidFill>
                  <a:prstClr val="black"/>
                </a:solidFill>
              </a:rPr>
              <a:t>Possible </a:t>
            </a:r>
            <a:r>
              <a:rPr lang="en-GB" dirty="0">
                <a:solidFill>
                  <a:prstClr val="black"/>
                </a:solidFill>
              </a:rPr>
              <a:t>for categories include: crying, stop crying, picks up </a:t>
            </a:r>
            <a:r>
              <a:rPr lang="en-GB" dirty="0" smtClean="0">
                <a:solidFill>
                  <a:prstClr val="black"/>
                </a:solidFill>
              </a:rPr>
              <a:t>toy, </a:t>
            </a:r>
            <a:r>
              <a:rPr lang="en-GB" dirty="0">
                <a:solidFill>
                  <a:prstClr val="black"/>
                </a:solidFill>
              </a:rPr>
              <a:t>walks/moves to mother, walks/moves to stranger, </a:t>
            </a:r>
            <a:r>
              <a:rPr lang="en-GB" dirty="0" smtClean="0">
                <a:solidFill>
                  <a:prstClr val="black"/>
                </a:solidFill>
              </a:rPr>
              <a:t>looks at stranger, looks </a:t>
            </a:r>
            <a:r>
              <a:rPr lang="en-GB" dirty="0">
                <a:solidFill>
                  <a:prstClr val="black"/>
                </a:solidFill>
              </a:rPr>
              <a:t>around room, looks to the door, </a:t>
            </a:r>
            <a:r>
              <a:rPr lang="en-GB" dirty="0" smtClean="0">
                <a:solidFill>
                  <a:prstClr val="black"/>
                </a:solidFill>
              </a:rPr>
              <a:t>moves </a:t>
            </a:r>
            <a:r>
              <a:rPr lang="en-GB" dirty="0">
                <a:solidFill>
                  <a:prstClr val="black"/>
                </a:solidFill>
              </a:rPr>
              <a:t>to the door, touches </a:t>
            </a:r>
            <a:r>
              <a:rPr lang="en-GB" dirty="0" smtClean="0">
                <a:solidFill>
                  <a:prstClr val="black"/>
                </a:solidFill>
              </a:rPr>
              <a:t>mother...</a:t>
            </a:r>
            <a:endParaRPr lang="en-GB" dirty="0"/>
          </a:p>
          <a:p>
            <a:r>
              <a:rPr lang="en-GB" dirty="0" smtClean="0"/>
              <a:t>Do we all agree on what we are looking for?</a:t>
            </a:r>
          </a:p>
          <a:p>
            <a:endParaRPr lang="en-GB" dirty="0"/>
          </a:p>
        </p:txBody>
      </p:sp>
    </p:spTree>
    <p:extLst>
      <p:ext uri="{BB962C8B-B14F-4D97-AF65-F5344CB8AC3E}">
        <p14:creationId xmlns:p14="http://schemas.microsoft.com/office/powerpoint/2010/main" val="215640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 calcmode="lin" valueType="num">
                                      <p:cBhvr additive="base">
                                        <p:cTn id="18"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
                                            <p:txEl>
                                              <p:pRg st="2" end="2"/>
                                            </p:txEl>
                                          </p:spTgt>
                                        </p:tgtEl>
                                        <p:attrNameLst>
                                          <p:attrName>style.visibility</p:attrName>
                                        </p:attrNameLst>
                                      </p:cBhvr>
                                      <p:to>
                                        <p:strVal val="visible"/>
                                      </p:to>
                                    </p:set>
                                    <p:animEffect transition="in" filter="fade">
                                      <p:cBhvr>
                                        <p:cTn id="24" dur="1000"/>
                                        <p:tgtEl>
                                          <p:spTgt spid="5">
                                            <p:txEl>
                                              <p:pRg st="2" end="2"/>
                                            </p:txEl>
                                          </p:spTgt>
                                        </p:tgtEl>
                                      </p:cBhvr>
                                    </p:animEffect>
                                    <p:anim calcmode="lin" valueType="num">
                                      <p:cBhvr>
                                        <p:cTn id="25"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Now watch a clip</a:t>
            </a:r>
            <a:endParaRPr lang="en-GB" dirty="0"/>
          </a:p>
        </p:txBody>
      </p:sp>
      <p:sp>
        <p:nvSpPr>
          <p:cNvPr id="3" name="Content Placeholder 2"/>
          <p:cNvSpPr>
            <a:spLocks noGrp="1"/>
          </p:cNvSpPr>
          <p:nvPr>
            <p:ph idx="1"/>
          </p:nvPr>
        </p:nvSpPr>
        <p:spPr/>
        <p:txBody>
          <a:bodyPr/>
          <a:lstStyle/>
          <a:p>
            <a:endParaRPr lang="en-GB" dirty="0" smtClean="0"/>
          </a:p>
          <a:p>
            <a:endParaRPr lang="en-GB" dirty="0"/>
          </a:p>
          <a:p>
            <a:endParaRPr lang="en-GB" dirty="0" smtClean="0"/>
          </a:p>
          <a:p>
            <a:endParaRPr lang="en-GB" dirty="0"/>
          </a:p>
          <a:p>
            <a:endParaRPr lang="en-GB" dirty="0"/>
          </a:p>
        </p:txBody>
      </p:sp>
      <p:pic>
        <p:nvPicPr>
          <p:cNvPr id="4" name="Insecure-Resistant, Siegler.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5839" y="1628800"/>
            <a:ext cx="7128792" cy="4608512"/>
          </a:xfrm>
          <a:prstGeom prst="rect">
            <a:avLst/>
          </a:prstGeom>
        </p:spPr>
      </p:pic>
    </p:spTree>
    <p:extLst>
      <p:ext uri="{BB962C8B-B14F-4D97-AF65-F5344CB8AC3E}">
        <p14:creationId xmlns:p14="http://schemas.microsoft.com/office/powerpoint/2010/main" val="2256242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153400" cy="990600"/>
          </a:xfrm>
        </p:spPr>
        <p:txBody>
          <a:bodyPr/>
          <a:lstStyle/>
          <a:p>
            <a:r>
              <a:rPr lang="en-GB" dirty="0" smtClean="0"/>
              <a:t>Event Sampling</a:t>
            </a:r>
            <a:endParaRPr lang="en-GB" dirty="0"/>
          </a:p>
        </p:txBody>
      </p:sp>
      <p:sp>
        <p:nvSpPr>
          <p:cNvPr id="3" name="Content Placeholder 2"/>
          <p:cNvSpPr>
            <a:spLocks noGrp="1"/>
          </p:cNvSpPr>
          <p:nvPr>
            <p:ph idx="1"/>
          </p:nvPr>
        </p:nvSpPr>
        <p:spPr>
          <a:xfrm>
            <a:off x="467544" y="1628800"/>
            <a:ext cx="8229600" cy="4785395"/>
          </a:xfrm>
        </p:spPr>
        <p:txBody>
          <a:bodyPr/>
          <a:lstStyle/>
          <a:p>
            <a:r>
              <a:rPr lang="en-GB" dirty="0" smtClean="0"/>
              <a:t>Sometimes it is difficult to record continuous behaviour in an observation so we may use:</a:t>
            </a:r>
          </a:p>
          <a:p>
            <a:r>
              <a:rPr lang="en-GB" dirty="0" smtClean="0"/>
              <a:t>Event sampling-counting the number of times a particular behaviour occurs in a target individual or group.</a:t>
            </a:r>
          </a:p>
          <a:p>
            <a:r>
              <a:rPr lang="en-GB" dirty="0" smtClean="0"/>
              <a:t>This is what we just did! We observed the number of times certain behaviour categories occurred during the whole clip.</a:t>
            </a:r>
          </a:p>
        </p:txBody>
      </p:sp>
    </p:spTree>
    <p:extLst>
      <p:ext uri="{BB962C8B-B14F-4D97-AF65-F5344CB8AC3E}">
        <p14:creationId xmlns:p14="http://schemas.microsoft.com/office/powerpoint/2010/main" val="3594727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32656"/>
            <a:ext cx="8229600" cy="706090"/>
          </a:xfrm>
        </p:spPr>
        <p:txBody>
          <a:bodyPr>
            <a:noAutofit/>
          </a:bodyPr>
          <a:lstStyle/>
          <a:p>
            <a:r>
              <a:rPr lang="en-GB" dirty="0" smtClean="0"/>
              <a:t>Time Sampling</a:t>
            </a:r>
            <a:endParaRPr lang="en-GB" dirty="0"/>
          </a:p>
        </p:txBody>
      </p:sp>
      <p:sp>
        <p:nvSpPr>
          <p:cNvPr id="3" name="Content Placeholder 2"/>
          <p:cNvSpPr>
            <a:spLocks noGrp="1"/>
          </p:cNvSpPr>
          <p:nvPr>
            <p:ph idx="1"/>
          </p:nvPr>
        </p:nvSpPr>
        <p:spPr>
          <a:xfrm>
            <a:off x="467544" y="1772817"/>
            <a:ext cx="8229600" cy="4536504"/>
          </a:xfrm>
        </p:spPr>
        <p:txBody>
          <a:bodyPr/>
          <a:lstStyle/>
          <a:p>
            <a:r>
              <a:rPr lang="en-GB" dirty="0"/>
              <a:t>Time sampling- recording behaviour within a pre-established time frame. </a:t>
            </a:r>
            <a:endParaRPr lang="en-GB" dirty="0" smtClean="0"/>
          </a:p>
          <a:p>
            <a:r>
              <a:rPr lang="en-GB" dirty="0" smtClean="0"/>
              <a:t>So </a:t>
            </a:r>
            <a:r>
              <a:rPr lang="en-GB" dirty="0"/>
              <a:t>watching the infant and only making note of their behaviour every 30 seconds for instance.  </a:t>
            </a:r>
            <a:endParaRPr lang="en-GB" dirty="0" smtClean="0"/>
          </a:p>
          <a:p>
            <a:r>
              <a:rPr lang="en-GB" dirty="0" smtClean="0"/>
              <a:t>It may be that order of events is important in the observation so this helps here.</a:t>
            </a:r>
            <a:endParaRPr lang="en-GB" dirty="0"/>
          </a:p>
          <a:p>
            <a:endParaRPr lang="en-GB" dirty="0"/>
          </a:p>
        </p:txBody>
      </p:sp>
    </p:spTree>
    <p:extLst>
      <p:ext uri="{BB962C8B-B14F-4D97-AF65-F5344CB8AC3E}">
        <p14:creationId xmlns:p14="http://schemas.microsoft.com/office/powerpoint/2010/main" val="36021034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normAutofit fontScale="90000"/>
          </a:bodyPr>
          <a:lstStyle/>
          <a:p>
            <a:r>
              <a:rPr lang="en-GB" dirty="0" smtClean="0"/>
              <a:t>Time Sampling</a:t>
            </a:r>
            <a:endParaRPr lang="en-GB" dirty="0"/>
          </a:p>
        </p:txBody>
      </p:sp>
      <p:sp>
        <p:nvSpPr>
          <p:cNvPr id="3" name="Content Placeholder 2"/>
          <p:cNvSpPr>
            <a:spLocks noGrp="1"/>
          </p:cNvSpPr>
          <p:nvPr>
            <p:ph idx="1"/>
          </p:nvPr>
        </p:nvSpPr>
        <p:spPr>
          <a:xfrm>
            <a:off x="467544" y="1628800"/>
            <a:ext cx="8229600" cy="4857403"/>
          </a:xfrm>
        </p:spPr>
        <p:txBody>
          <a:bodyPr>
            <a:normAutofit/>
          </a:bodyPr>
          <a:lstStyle/>
          <a:p>
            <a:r>
              <a:rPr lang="en-GB" dirty="0" smtClean="0"/>
              <a:t>You have a grid that  time samples at 10 second intervals but just for stages 5-7</a:t>
            </a:r>
          </a:p>
          <a:p>
            <a:r>
              <a:rPr lang="en-GB" dirty="0" smtClean="0"/>
              <a:t>We will just be looking at crying (start clip 2min 20)</a:t>
            </a:r>
          </a:p>
          <a:p>
            <a:r>
              <a:rPr lang="en-GB" dirty="0" smtClean="0"/>
              <a:t>What did you find?</a:t>
            </a:r>
          </a:p>
          <a:p>
            <a:r>
              <a:rPr lang="en-GB" dirty="0" smtClean="0"/>
              <a:t>If you were event sampling, what would you find? Why is it different? </a:t>
            </a:r>
          </a:p>
          <a:p>
            <a:r>
              <a:rPr lang="en-GB" dirty="0"/>
              <a:t>What were strengths, limitations of these two types of sampling?</a:t>
            </a:r>
          </a:p>
          <a:p>
            <a:endParaRPr lang="en-GB" dirty="0" smtClean="0"/>
          </a:p>
          <a:p>
            <a:endParaRPr lang="en-GB" dirty="0"/>
          </a:p>
        </p:txBody>
      </p:sp>
    </p:spTree>
    <p:extLst>
      <p:ext uri="{BB962C8B-B14F-4D97-AF65-F5344CB8AC3E}">
        <p14:creationId xmlns:p14="http://schemas.microsoft.com/office/powerpoint/2010/main" val="3492076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4" name="Secure Attachment, Siegler.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76288" y="476250"/>
            <a:ext cx="7591425" cy="5649913"/>
          </a:xfrm>
        </p:spPr>
      </p:pic>
    </p:spTree>
    <p:extLst>
      <p:ext uri="{BB962C8B-B14F-4D97-AF65-F5344CB8AC3E}">
        <p14:creationId xmlns:p14="http://schemas.microsoft.com/office/powerpoint/2010/main" val="348647113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Methods: Observations </a:t>
            </a:r>
            <a:endParaRPr lang="en-GB" dirty="0"/>
          </a:p>
        </p:txBody>
      </p:sp>
      <p:sp>
        <p:nvSpPr>
          <p:cNvPr id="3" name="Content Placeholder 2"/>
          <p:cNvSpPr>
            <a:spLocks noGrp="1"/>
          </p:cNvSpPr>
          <p:nvPr>
            <p:ph idx="1"/>
          </p:nvPr>
        </p:nvSpPr>
        <p:spPr>
          <a:xfrm>
            <a:off x="539552" y="1700808"/>
            <a:ext cx="8147248" cy="4857403"/>
          </a:xfrm>
        </p:spPr>
        <p:txBody>
          <a:bodyPr/>
          <a:lstStyle/>
          <a:p>
            <a:r>
              <a:rPr lang="en-GB" dirty="0" smtClean="0"/>
              <a:t>Different types of observation</a:t>
            </a:r>
          </a:p>
          <a:p>
            <a:pPr marL="0" indent="0">
              <a:buNone/>
            </a:pPr>
            <a:r>
              <a:rPr lang="en-GB" dirty="0" smtClean="0"/>
              <a:t>1. Naturalistic observation</a:t>
            </a:r>
          </a:p>
          <a:p>
            <a:pPr marL="0" indent="0">
              <a:buNone/>
            </a:pPr>
            <a:r>
              <a:rPr lang="en-GB" dirty="0" smtClean="0"/>
              <a:t>2. Controlled observation</a:t>
            </a:r>
          </a:p>
          <a:p>
            <a:pPr marL="0" indent="0">
              <a:buNone/>
            </a:pPr>
            <a:r>
              <a:rPr lang="en-GB" dirty="0" smtClean="0"/>
              <a:t>3. Covert observation</a:t>
            </a:r>
          </a:p>
          <a:p>
            <a:pPr marL="0" indent="0">
              <a:buNone/>
            </a:pPr>
            <a:r>
              <a:rPr lang="en-GB" dirty="0" smtClean="0"/>
              <a:t>4. Overt observation</a:t>
            </a:r>
          </a:p>
          <a:p>
            <a:pPr marL="0" indent="0">
              <a:buNone/>
            </a:pPr>
            <a:r>
              <a:rPr lang="en-GB" dirty="0" smtClean="0"/>
              <a:t>5. Participant observation</a:t>
            </a:r>
          </a:p>
          <a:p>
            <a:pPr marL="0" indent="0">
              <a:buNone/>
            </a:pPr>
            <a:r>
              <a:rPr lang="en-GB" dirty="0" smtClean="0"/>
              <a:t>6. Non-participant observation</a:t>
            </a:r>
          </a:p>
          <a:p>
            <a:endParaRPr lang="en-GB" dirty="0"/>
          </a:p>
        </p:txBody>
      </p:sp>
    </p:spTree>
    <p:extLst>
      <p:ext uri="{BB962C8B-B14F-4D97-AF65-F5344CB8AC3E}">
        <p14:creationId xmlns:p14="http://schemas.microsoft.com/office/powerpoint/2010/main" val="4056774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additive="base">
                                        <p:cTn id="28"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additive="base">
                                        <p:cTn id="3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additive="base">
                                        <p:cTn id="4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additive="base">
                                        <p:cTn id="46"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Bowlby’s Theory of Monotropy</a:t>
            </a:r>
            <a:endParaRPr lang="en-GB" dirty="0"/>
          </a:p>
        </p:txBody>
      </p:sp>
      <p:sp>
        <p:nvSpPr>
          <p:cNvPr id="3" name="Content Placeholder 2"/>
          <p:cNvSpPr>
            <a:spLocks noGrp="1"/>
          </p:cNvSpPr>
          <p:nvPr>
            <p:ph sz="quarter" idx="1"/>
          </p:nvPr>
        </p:nvSpPr>
        <p:spPr/>
        <p:txBody>
          <a:bodyPr>
            <a:normAutofit/>
          </a:bodyPr>
          <a:lstStyle/>
          <a:p>
            <a:r>
              <a:rPr lang="en-GB" dirty="0" smtClean="0"/>
              <a:t>Bowlby’s Theory is based around 6 key concepts:</a:t>
            </a:r>
          </a:p>
          <a:p>
            <a:pPr lvl="1"/>
            <a:r>
              <a:rPr lang="en-GB" b="1" dirty="0" smtClean="0"/>
              <a:t>C</a:t>
            </a:r>
            <a:r>
              <a:rPr lang="en-GB" dirty="0" smtClean="0"/>
              <a:t>ritical Period</a:t>
            </a:r>
          </a:p>
          <a:p>
            <a:pPr lvl="1"/>
            <a:r>
              <a:rPr lang="en-GB" b="1" dirty="0" smtClean="0"/>
              <a:t>I</a:t>
            </a:r>
            <a:r>
              <a:rPr lang="en-GB" dirty="0" smtClean="0"/>
              <a:t>nnate Programming</a:t>
            </a:r>
          </a:p>
          <a:p>
            <a:pPr lvl="1"/>
            <a:r>
              <a:rPr lang="en-GB" b="1" dirty="0" smtClean="0"/>
              <a:t>I</a:t>
            </a:r>
            <a:r>
              <a:rPr lang="en-GB" dirty="0" smtClean="0"/>
              <a:t>nternal Working Model</a:t>
            </a:r>
          </a:p>
          <a:p>
            <a:pPr lvl="1"/>
            <a:r>
              <a:rPr lang="en-GB" b="1" dirty="0" smtClean="0"/>
              <a:t>M</a:t>
            </a:r>
            <a:r>
              <a:rPr lang="en-GB" dirty="0" smtClean="0"/>
              <a:t>onotropy</a:t>
            </a:r>
          </a:p>
          <a:p>
            <a:pPr lvl="1"/>
            <a:r>
              <a:rPr lang="en-GB" b="1" dirty="0" smtClean="0"/>
              <a:t>P</a:t>
            </a:r>
            <a:r>
              <a:rPr lang="en-GB" dirty="0" smtClean="0"/>
              <a:t>roximity</a:t>
            </a:r>
          </a:p>
          <a:p>
            <a:pPr lvl="1"/>
            <a:r>
              <a:rPr lang="en-GB" b="1" dirty="0" smtClean="0"/>
              <a:t>S</a:t>
            </a:r>
            <a:r>
              <a:rPr lang="en-GB" dirty="0" smtClean="0"/>
              <a:t>ocial Releasers</a:t>
            </a:r>
          </a:p>
          <a:p>
            <a:r>
              <a:rPr lang="en-GB" dirty="0" smtClean="0"/>
              <a:t>‘</a:t>
            </a:r>
            <a:r>
              <a:rPr lang="en-GB" b="1" dirty="0" smtClean="0"/>
              <a:t>Cr-I-I-M-P-S</a:t>
            </a:r>
            <a:r>
              <a:rPr lang="en-GB" dirty="0" smtClean="0"/>
              <a: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8064" y="2060848"/>
            <a:ext cx="2433498" cy="2388940"/>
          </a:xfrm>
          <a:prstGeom prst="rect">
            <a:avLst/>
          </a:prstGeom>
        </p:spPr>
      </p:pic>
    </p:spTree>
    <p:extLst>
      <p:ext uri="{BB962C8B-B14F-4D97-AF65-F5344CB8AC3E}">
        <p14:creationId xmlns:p14="http://schemas.microsoft.com/office/powerpoint/2010/main" val="2899931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Autofit/>
          </a:bodyPr>
          <a:lstStyle/>
          <a:p>
            <a:r>
              <a:rPr lang="en-GB" dirty="0" smtClean="0"/>
              <a:t>Which type of observation?</a:t>
            </a:r>
            <a:endParaRPr lang="en-GB" dirty="0"/>
          </a:p>
        </p:txBody>
      </p:sp>
      <p:sp>
        <p:nvSpPr>
          <p:cNvPr id="3" name="Content Placeholder 2"/>
          <p:cNvSpPr>
            <a:spLocks noGrp="1"/>
          </p:cNvSpPr>
          <p:nvPr>
            <p:ph idx="1"/>
          </p:nvPr>
        </p:nvSpPr>
        <p:spPr>
          <a:xfrm>
            <a:off x="539552" y="1700808"/>
            <a:ext cx="8229600" cy="5001419"/>
          </a:xfrm>
        </p:spPr>
        <p:txBody>
          <a:bodyPr>
            <a:normAutofit fontScale="70000" lnSpcReduction="20000"/>
          </a:bodyPr>
          <a:lstStyle/>
          <a:p>
            <a:pPr marL="0" indent="0">
              <a:buNone/>
            </a:pPr>
            <a:r>
              <a:rPr lang="en-GB" dirty="0" smtClean="0"/>
              <a:t>1. A researcher secretly joins a religious cult to see if people are being brainwashed.</a:t>
            </a:r>
          </a:p>
          <a:p>
            <a:pPr marL="0" indent="0">
              <a:buNone/>
            </a:pPr>
            <a:r>
              <a:rPr lang="en-GB" dirty="0" smtClean="0"/>
              <a:t>2. A researcher watches primary school children through a two way mirror in a playroom to investigate behaviour, they know she is watching</a:t>
            </a:r>
          </a:p>
          <a:p>
            <a:pPr marL="0" indent="0">
              <a:buNone/>
            </a:pPr>
            <a:r>
              <a:rPr lang="en-GB" dirty="0" smtClean="0"/>
              <a:t>3. A researcher observes the crowd at a football match on secret CCTV cameras.</a:t>
            </a:r>
          </a:p>
          <a:p>
            <a:pPr marL="0" indent="0">
              <a:buNone/>
            </a:pPr>
            <a:r>
              <a:rPr lang="en-GB" dirty="0" smtClean="0"/>
              <a:t>4. A researcher observes student behaviour during lunch breaks by enrolling on a course and pretending to be a mature student. He sits on a table on his own in the lunch room and watches.</a:t>
            </a:r>
          </a:p>
          <a:p>
            <a:pPr marL="0" indent="0">
              <a:buNone/>
            </a:pPr>
            <a:r>
              <a:rPr lang="en-GB" dirty="0" smtClean="0"/>
              <a:t>5. The head of psychology department observes an A-level class by watching the lesson at an agreed time, sitting at the back of the room. </a:t>
            </a:r>
          </a:p>
          <a:p>
            <a:pPr marL="514350" indent="-514350">
              <a:buFont typeface="+mj-lt"/>
              <a:buAutoNum type="arabicPeriod"/>
            </a:pPr>
            <a:r>
              <a:rPr lang="en-GB" dirty="0" smtClean="0"/>
              <a:t>Participant-covert-naturalistic</a:t>
            </a:r>
            <a:endParaRPr lang="en-GB" dirty="0"/>
          </a:p>
          <a:p>
            <a:pPr marL="514350" indent="-514350">
              <a:buFont typeface="+mj-lt"/>
              <a:buAutoNum type="arabicPeriod"/>
            </a:pPr>
            <a:r>
              <a:rPr lang="en-GB" dirty="0"/>
              <a:t>Controlled-overt-non participant</a:t>
            </a:r>
          </a:p>
          <a:p>
            <a:pPr marL="514350" indent="-514350">
              <a:buFont typeface="+mj-lt"/>
              <a:buAutoNum type="arabicPeriod"/>
            </a:pPr>
            <a:r>
              <a:rPr lang="en-GB" dirty="0" smtClean="0"/>
              <a:t>Non-participant -covert-naturalistic</a:t>
            </a:r>
          </a:p>
          <a:p>
            <a:pPr marL="514350" indent="-514350">
              <a:buFont typeface="+mj-lt"/>
              <a:buAutoNum type="arabicPeriod"/>
            </a:pPr>
            <a:r>
              <a:rPr lang="en-GB" dirty="0" smtClean="0"/>
              <a:t>participant-covert-naturalistic</a:t>
            </a:r>
            <a:endParaRPr lang="en-GB" dirty="0"/>
          </a:p>
          <a:p>
            <a:pPr marL="514350" indent="-514350">
              <a:buFont typeface="+mj-lt"/>
              <a:buAutoNum type="arabicPeriod"/>
            </a:pPr>
            <a:r>
              <a:rPr lang="en-GB" dirty="0" smtClean="0"/>
              <a:t>Non-participant-overt-naturalistic</a:t>
            </a:r>
            <a:endParaRPr lang="en-GB" dirty="0"/>
          </a:p>
          <a:p>
            <a:endParaRPr lang="en-GB" dirty="0" smtClean="0"/>
          </a:p>
          <a:p>
            <a:endParaRPr lang="en-GB" dirty="0"/>
          </a:p>
        </p:txBody>
      </p:sp>
    </p:spTree>
    <p:extLst>
      <p:ext uri="{BB962C8B-B14F-4D97-AF65-F5344CB8AC3E}">
        <p14:creationId xmlns:p14="http://schemas.microsoft.com/office/powerpoint/2010/main" val="24186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Evaluating</a:t>
            </a:r>
            <a:r>
              <a:rPr lang="en-GB" sz="3200" dirty="0" smtClean="0"/>
              <a:t> </a:t>
            </a:r>
            <a:r>
              <a:rPr lang="en-GB" dirty="0" smtClean="0"/>
              <a:t>Observation Methods</a:t>
            </a:r>
            <a:endParaRPr lang="en-GB" dirty="0"/>
          </a:p>
        </p:txBody>
      </p:sp>
      <p:sp>
        <p:nvSpPr>
          <p:cNvPr id="3" name="Content Placeholder 2"/>
          <p:cNvSpPr>
            <a:spLocks noGrp="1"/>
          </p:cNvSpPr>
          <p:nvPr>
            <p:ph idx="1"/>
          </p:nvPr>
        </p:nvSpPr>
        <p:spPr>
          <a:xfrm>
            <a:off x="611560" y="1700808"/>
            <a:ext cx="8229600" cy="4525963"/>
          </a:xfrm>
        </p:spPr>
        <p:txBody>
          <a:bodyPr/>
          <a:lstStyle/>
          <a:p>
            <a:pPr marL="0" indent="0">
              <a:buNone/>
            </a:pPr>
            <a:r>
              <a:rPr lang="en-GB" dirty="0" smtClean="0"/>
              <a:t>Come </a:t>
            </a:r>
            <a:r>
              <a:rPr lang="en-GB" dirty="0"/>
              <a:t>up with </a:t>
            </a:r>
            <a:r>
              <a:rPr lang="en-GB" dirty="0" smtClean="0"/>
              <a:t>advantages and disadvantages of the types of observation. </a:t>
            </a:r>
          </a:p>
          <a:p>
            <a:r>
              <a:rPr lang="en-GB" dirty="0" smtClean="0"/>
              <a:t>Naturalistic vs Controlled</a:t>
            </a:r>
          </a:p>
          <a:p>
            <a:r>
              <a:rPr lang="en-GB" dirty="0" smtClean="0"/>
              <a:t>Overt vs Covert</a:t>
            </a:r>
          </a:p>
          <a:p>
            <a:r>
              <a:rPr lang="en-GB" dirty="0" smtClean="0"/>
              <a:t>Participant vs Non-participant</a:t>
            </a:r>
            <a:endParaRPr lang="en-GB" dirty="0"/>
          </a:p>
          <a:p>
            <a:pPr marL="0" indent="0">
              <a:buNone/>
            </a:pPr>
            <a:r>
              <a:rPr lang="en-GB" dirty="0" smtClean="0"/>
              <a:t>Hint- Think about things like</a:t>
            </a:r>
          </a:p>
          <a:p>
            <a:pPr marL="0" indent="0">
              <a:buNone/>
            </a:pPr>
            <a:r>
              <a:rPr lang="en-GB" dirty="0" smtClean="0"/>
              <a:t>Ecologically valid? Demand characteristics? Cause and effect? Ethics? Hard to carry out? Extraneous variables? Valid data? </a:t>
            </a:r>
            <a:endParaRPr lang="en-GB" dirty="0"/>
          </a:p>
          <a:p>
            <a:pPr marL="0" indent="0">
              <a:buNone/>
            </a:pPr>
            <a:endParaRPr lang="en-GB" dirty="0"/>
          </a:p>
        </p:txBody>
      </p:sp>
    </p:spTree>
    <p:extLst>
      <p:ext uri="{BB962C8B-B14F-4D97-AF65-F5344CB8AC3E}">
        <p14:creationId xmlns:p14="http://schemas.microsoft.com/office/powerpoint/2010/main" val="100682688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Naturalistic V Controlled </a:t>
            </a:r>
          </a:p>
        </p:txBody>
      </p:sp>
      <p:sp>
        <p:nvSpPr>
          <p:cNvPr id="3" name="Content Placeholder 2"/>
          <p:cNvSpPr>
            <a:spLocks noGrp="1"/>
          </p:cNvSpPr>
          <p:nvPr>
            <p:ph sz="quarter" idx="1"/>
          </p:nvPr>
        </p:nvSpPr>
        <p:spPr/>
        <p:txBody>
          <a:bodyPr>
            <a:normAutofit fontScale="77500" lnSpcReduction="20000"/>
          </a:bodyPr>
          <a:lstStyle/>
          <a:p>
            <a:r>
              <a:rPr lang="en-GB" dirty="0"/>
              <a:t>Naturalistic observations provide a realistic picture of behaviour and therefore have high</a:t>
            </a:r>
            <a:r>
              <a:rPr lang="en-GB" b="1" dirty="0"/>
              <a:t> a) </a:t>
            </a:r>
            <a:r>
              <a:rPr lang="en-GB" dirty="0"/>
              <a:t>_________________________ validity</a:t>
            </a:r>
            <a:r>
              <a:rPr lang="en-GB" i="1" dirty="0"/>
              <a:t>. Although this may be less so if participants are aware of being observed. </a:t>
            </a:r>
            <a:endParaRPr lang="en-GB" dirty="0"/>
          </a:p>
          <a:p>
            <a:pPr marL="0" indent="0">
              <a:buNone/>
            </a:pPr>
            <a:endParaRPr lang="en-GB" dirty="0"/>
          </a:p>
          <a:p>
            <a:r>
              <a:rPr lang="en-GB" dirty="0"/>
              <a:t>However, one of the issues is due to the lack of control there may be uncontrolled </a:t>
            </a:r>
            <a:r>
              <a:rPr lang="en-GB" b="1" dirty="0"/>
              <a:t>b)</a:t>
            </a:r>
            <a:r>
              <a:rPr lang="en-GB" dirty="0"/>
              <a:t> ______________ ________________</a:t>
            </a:r>
            <a:r>
              <a:rPr lang="en-GB" b="1" dirty="0"/>
              <a:t> </a:t>
            </a:r>
            <a:r>
              <a:rPr lang="en-GB" dirty="0"/>
              <a:t>that may actually influence the behaviour observed. Also, naturalistic observations tend to be one off situations and makes </a:t>
            </a:r>
            <a:r>
              <a:rPr lang="en-GB" dirty="0" smtClean="0"/>
              <a:t>                    </a:t>
            </a:r>
            <a:r>
              <a:rPr lang="en-GB" b="1" dirty="0" smtClean="0"/>
              <a:t>c</a:t>
            </a:r>
            <a:r>
              <a:rPr lang="en-GB" b="1" dirty="0"/>
              <a:t>)</a:t>
            </a:r>
            <a:r>
              <a:rPr lang="en-GB" dirty="0"/>
              <a:t> ______________________ of the investigation challenging.</a:t>
            </a:r>
          </a:p>
          <a:p>
            <a:pPr marL="0" indent="0">
              <a:buNone/>
            </a:pPr>
            <a:r>
              <a:rPr lang="en-GB" dirty="0"/>
              <a:t> </a:t>
            </a:r>
          </a:p>
          <a:p>
            <a:r>
              <a:rPr lang="en-GB" dirty="0"/>
              <a:t>Controlled observations mean the researcher can focus on particular aspects of behaviour and also being controlled means extraneous variables are less of a problem and replication becomes easier.</a:t>
            </a:r>
          </a:p>
          <a:p>
            <a:endParaRPr lang="en-GB" dirty="0"/>
          </a:p>
        </p:txBody>
      </p:sp>
    </p:spTree>
    <p:extLst>
      <p:ext uri="{BB962C8B-B14F-4D97-AF65-F5344CB8AC3E}">
        <p14:creationId xmlns:p14="http://schemas.microsoft.com/office/powerpoint/2010/main" val="42075440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Overt V Covert observations </a:t>
            </a:r>
          </a:p>
        </p:txBody>
      </p:sp>
      <p:sp>
        <p:nvSpPr>
          <p:cNvPr id="3" name="Content Placeholder 2"/>
          <p:cNvSpPr>
            <a:spLocks noGrp="1"/>
          </p:cNvSpPr>
          <p:nvPr>
            <p:ph sz="quarter" idx="1"/>
          </p:nvPr>
        </p:nvSpPr>
        <p:spPr/>
        <p:txBody>
          <a:bodyPr>
            <a:normAutofit fontScale="85000" lnSpcReduction="10000"/>
          </a:bodyPr>
          <a:lstStyle/>
          <a:p>
            <a:r>
              <a:rPr lang="en-GB" dirty="0"/>
              <a:t>Overt observations have an ethical advantage to covert observations because participants </a:t>
            </a:r>
            <a:r>
              <a:rPr lang="en-GB" i="1" dirty="0"/>
              <a:t>are</a:t>
            </a:r>
            <a:r>
              <a:rPr lang="en-GB" dirty="0"/>
              <a:t> aware of what is going on and have given </a:t>
            </a:r>
            <a:r>
              <a:rPr lang="en-GB" b="1" dirty="0" smtClean="0"/>
              <a:t>d</a:t>
            </a:r>
            <a:r>
              <a:rPr lang="en-GB" b="1" dirty="0"/>
              <a:t>) </a:t>
            </a:r>
            <a:r>
              <a:rPr lang="en-GB" dirty="0"/>
              <a:t>______________________. However, the slight disadvantage is that having this awareness could mean participants behave </a:t>
            </a:r>
            <a:r>
              <a:rPr lang="en-GB" dirty="0" smtClean="0"/>
              <a:t>differently </a:t>
            </a:r>
            <a:r>
              <a:rPr lang="en-GB" dirty="0"/>
              <a:t>and not so </a:t>
            </a:r>
            <a:r>
              <a:rPr lang="en-GB" b="1" dirty="0" smtClean="0"/>
              <a:t>e</a:t>
            </a:r>
            <a:r>
              <a:rPr lang="en-GB" b="1" dirty="0"/>
              <a:t>)</a:t>
            </a:r>
            <a:r>
              <a:rPr lang="en-GB" dirty="0"/>
              <a:t> ________________.</a:t>
            </a:r>
          </a:p>
          <a:p>
            <a:pPr marL="0" indent="0">
              <a:buNone/>
            </a:pPr>
            <a:endParaRPr lang="en-GB" dirty="0"/>
          </a:p>
          <a:p>
            <a:r>
              <a:rPr lang="en-GB" dirty="0"/>
              <a:t>Covert observations have good validity because the participants are unaware of the observation, the behaviour will be natural. There is an issue with the </a:t>
            </a:r>
            <a:r>
              <a:rPr lang="en-GB" b="1" dirty="0"/>
              <a:t>f)</a:t>
            </a:r>
            <a:r>
              <a:rPr lang="en-GB" dirty="0"/>
              <a:t> </a:t>
            </a:r>
            <a:r>
              <a:rPr lang="en-GB" dirty="0" smtClean="0"/>
              <a:t>_____________ </a:t>
            </a:r>
            <a:r>
              <a:rPr lang="en-GB" dirty="0"/>
              <a:t>of these studies, as people may not wish their behaviour to be studied without their initial consent.</a:t>
            </a:r>
          </a:p>
          <a:p>
            <a:pPr marL="0" indent="0">
              <a:buNone/>
            </a:pPr>
            <a:endParaRPr lang="en-GB" dirty="0"/>
          </a:p>
        </p:txBody>
      </p:sp>
    </p:spTree>
    <p:extLst>
      <p:ext uri="{BB962C8B-B14F-4D97-AF65-F5344CB8AC3E}">
        <p14:creationId xmlns:p14="http://schemas.microsoft.com/office/powerpoint/2010/main" val="836708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28600"/>
            <a:ext cx="8568952" cy="990600"/>
          </a:xfrm>
        </p:spPr>
        <p:txBody>
          <a:bodyPr>
            <a:normAutofit fontScale="90000"/>
          </a:bodyPr>
          <a:lstStyle/>
          <a:p>
            <a:r>
              <a:rPr lang="en-GB" dirty="0"/>
              <a:t>Participant V non-participant observation</a:t>
            </a:r>
          </a:p>
        </p:txBody>
      </p:sp>
      <p:sp>
        <p:nvSpPr>
          <p:cNvPr id="3" name="Content Placeholder 2"/>
          <p:cNvSpPr>
            <a:spLocks noGrp="1"/>
          </p:cNvSpPr>
          <p:nvPr>
            <p:ph sz="quarter" idx="1"/>
          </p:nvPr>
        </p:nvSpPr>
        <p:spPr/>
        <p:txBody>
          <a:bodyPr>
            <a:normAutofit fontScale="92500" lnSpcReduction="20000"/>
          </a:bodyPr>
          <a:lstStyle/>
          <a:p>
            <a:r>
              <a:rPr lang="en-GB" dirty="0"/>
              <a:t>Participant observations can provide real insight into the participants being studied and this richness may not be gained in any other way. However, there is a danger the observer may identify too strongly with those they’re studying and as a result lose their </a:t>
            </a:r>
          </a:p>
          <a:p>
            <a:r>
              <a:rPr lang="en-GB" b="1" dirty="0"/>
              <a:t>g)</a:t>
            </a:r>
            <a:r>
              <a:rPr lang="en-GB" dirty="0"/>
              <a:t> _____________________________</a:t>
            </a:r>
            <a:r>
              <a:rPr lang="en-GB" b="1" dirty="0"/>
              <a:t>.</a:t>
            </a:r>
            <a:endParaRPr lang="en-GB" dirty="0"/>
          </a:p>
          <a:p>
            <a:pPr marL="0" indent="0">
              <a:buNone/>
            </a:pPr>
            <a:r>
              <a:rPr lang="en-GB" b="1" dirty="0"/>
              <a:t> </a:t>
            </a:r>
            <a:endParaRPr lang="en-GB" dirty="0"/>
          </a:p>
          <a:p>
            <a:r>
              <a:rPr lang="en-GB" dirty="0"/>
              <a:t>Non – participant observers are more likely to remain objective because they aren’t part of the group being studied. But they may lose valuable insight into the participants because they are too </a:t>
            </a:r>
            <a:r>
              <a:rPr lang="en-GB" b="1" dirty="0"/>
              <a:t>h)</a:t>
            </a:r>
            <a:r>
              <a:rPr lang="en-GB" dirty="0"/>
              <a:t> </a:t>
            </a:r>
            <a:r>
              <a:rPr lang="en-GB" dirty="0" smtClean="0"/>
              <a:t>_______________  </a:t>
            </a:r>
            <a:r>
              <a:rPr lang="en-GB" dirty="0"/>
              <a:t>from the people and behaviour.</a:t>
            </a:r>
          </a:p>
          <a:p>
            <a:pPr marL="0" indent="0">
              <a:buNone/>
            </a:pPr>
            <a:endParaRPr lang="en-GB" dirty="0"/>
          </a:p>
        </p:txBody>
      </p:sp>
    </p:spTree>
    <p:extLst>
      <p:ext uri="{BB962C8B-B14F-4D97-AF65-F5344CB8AC3E}">
        <p14:creationId xmlns:p14="http://schemas.microsoft.com/office/powerpoint/2010/main" val="1226421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a Pilot study?</a:t>
            </a:r>
            <a:endParaRPr lang="en-GB" dirty="0"/>
          </a:p>
        </p:txBody>
      </p:sp>
      <p:sp>
        <p:nvSpPr>
          <p:cNvPr id="3" name="Content Placeholder 2"/>
          <p:cNvSpPr>
            <a:spLocks noGrp="1"/>
          </p:cNvSpPr>
          <p:nvPr>
            <p:ph idx="1"/>
          </p:nvPr>
        </p:nvSpPr>
        <p:spPr>
          <a:xfrm>
            <a:off x="395536" y="1700808"/>
            <a:ext cx="8229600" cy="4525963"/>
          </a:xfrm>
        </p:spPr>
        <p:txBody>
          <a:bodyPr/>
          <a:lstStyle/>
          <a:p>
            <a:pPr marL="0" indent="0">
              <a:buNone/>
            </a:pPr>
            <a:r>
              <a:rPr lang="en-GB" dirty="0" smtClean="0"/>
              <a:t>Pilot studies are small scale versions of an investigation</a:t>
            </a:r>
            <a:r>
              <a:rPr lang="en-GB" spc="-150" dirty="0" smtClean="0"/>
              <a:t> that are carried out before the real investigation is conducted.</a:t>
            </a:r>
          </a:p>
          <a:p>
            <a:pPr marL="0" indent="0">
              <a:buNone/>
            </a:pPr>
            <a:r>
              <a:rPr lang="en-GB" spc="-150" dirty="0" smtClean="0"/>
              <a:t>The  purpose of them is to check that the procedure, materials and any other aspect of the study works; if anything does not work, this allows the researchers to change relevant aspects of the investigation before the full study is carried out.</a:t>
            </a:r>
            <a:endParaRPr lang="en-GB" dirty="0"/>
          </a:p>
        </p:txBody>
      </p:sp>
    </p:spTree>
    <p:extLst>
      <p:ext uri="{BB962C8B-B14F-4D97-AF65-F5344CB8AC3E}">
        <p14:creationId xmlns:p14="http://schemas.microsoft.com/office/powerpoint/2010/main" val="51860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fontScale="90000"/>
          </a:bodyPr>
          <a:lstStyle/>
          <a:p>
            <a:r>
              <a:rPr lang="en-GB" b="1" dirty="0" smtClean="0"/>
              <a:t> </a:t>
            </a:r>
            <a:br>
              <a:rPr lang="en-GB" b="1" dirty="0" smtClean="0"/>
            </a:br>
            <a:r>
              <a:rPr lang="en-GB" b="1" dirty="0" smtClean="0"/>
              <a:t>Dealing with ethical issues</a:t>
            </a:r>
            <a:r>
              <a:rPr lang="en-GB" dirty="0" smtClean="0"/>
              <a:t/>
            </a:r>
            <a:br>
              <a:rPr lang="en-GB" dirty="0" smtClean="0"/>
            </a:br>
            <a:endParaRPr lang="en-GB" dirty="0"/>
          </a:p>
        </p:txBody>
      </p:sp>
      <p:sp>
        <p:nvSpPr>
          <p:cNvPr id="3" name="Content Placeholder 2"/>
          <p:cNvSpPr>
            <a:spLocks noGrp="1"/>
          </p:cNvSpPr>
          <p:nvPr>
            <p:ph idx="1"/>
          </p:nvPr>
        </p:nvSpPr>
        <p:spPr>
          <a:xfrm>
            <a:off x="457200" y="1556792"/>
            <a:ext cx="8229600" cy="4569371"/>
          </a:xfrm>
        </p:spPr>
        <p:txBody>
          <a:bodyPr>
            <a:normAutofit fontScale="92500"/>
          </a:bodyPr>
          <a:lstStyle/>
          <a:p>
            <a:pPr marL="0" indent="0">
              <a:buNone/>
            </a:pPr>
            <a:r>
              <a:rPr lang="en-GB" dirty="0" smtClean="0"/>
              <a:t>In </a:t>
            </a:r>
            <a:r>
              <a:rPr lang="en-GB" dirty="0"/>
              <a:t>the </a:t>
            </a:r>
            <a:r>
              <a:rPr lang="en-GB" dirty="0" smtClean="0"/>
              <a:t>study, researchers have to deal with ethical issues.</a:t>
            </a:r>
          </a:p>
          <a:p>
            <a:pPr marL="0" indent="0">
              <a:buNone/>
            </a:pPr>
            <a:r>
              <a:rPr lang="en-GB" dirty="0" smtClean="0"/>
              <a:t>Name issues </a:t>
            </a:r>
            <a:r>
              <a:rPr lang="en-GB" dirty="0"/>
              <a:t>and state how they </a:t>
            </a:r>
            <a:r>
              <a:rPr lang="en-GB" dirty="0" smtClean="0"/>
              <a:t>dealt </a:t>
            </a:r>
            <a:r>
              <a:rPr lang="en-GB" dirty="0"/>
              <a:t>with each </a:t>
            </a:r>
            <a:r>
              <a:rPr lang="en-GB" dirty="0" smtClean="0"/>
              <a:t>of them</a:t>
            </a:r>
            <a:r>
              <a:rPr lang="en-GB" dirty="0"/>
              <a:t>, give specific examples from the clips. </a:t>
            </a:r>
          </a:p>
          <a:p>
            <a:pPr marL="0" indent="0">
              <a:buNone/>
            </a:pPr>
            <a:endParaRPr lang="en-GB" dirty="0"/>
          </a:p>
          <a:p>
            <a:r>
              <a:rPr lang="en-GB" dirty="0" smtClean="0"/>
              <a:t>DECEPTION -</a:t>
            </a:r>
            <a:endParaRPr lang="en-GB" dirty="0"/>
          </a:p>
          <a:p>
            <a:r>
              <a:rPr lang="en-GB" dirty="0" smtClean="0"/>
              <a:t>RIGHT TO WITHDRAW -</a:t>
            </a:r>
            <a:endParaRPr lang="en-GB" dirty="0"/>
          </a:p>
          <a:p>
            <a:r>
              <a:rPr lang="en-GB" dirty="0" smtClean="0"/>
              <a:t>INFORMED CONSENT -</a:t>
            </a:r>
            <a:endParaRPr lang="en-GB" dirty="0"/>
          </a:p>
          <a:p>
            <a:r>
              <a:rPr lang="en-GB" dirty="0" smtClean="0"/>
              <a:t>PROTECTION OF PARTICIPANTS -</a:t>
            </a:r>
            <a:endParaRPr lang="en-GB" dirty="0"/>
          </a:p>
          <a:p>
            <a:r>
              <a:rPr lang="en-GB" dirty="0" smtClean="0"/>
              <a:t>PRIVACY -</a:t>
            </a:r>
            <a:endParaRPr lang="en-GB" dirty="0"/>
          </a:p>
          <a:p>
            <a:endParaRPr lang="en-GB" dirty="0"/>
          </a:p>
        </p:txBody>
      </p:sp>
    </p:spTree>
    <p:extLst>
      <p:ext uri="{BB962C8B-B14F-4D97-AF65-F5344CB8AC3E}">
        <p14:creationId xmlns:p14="http://schemas.microsoft.com/office/powerpoint/2010/main" val="849352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 calcmode="lin" valueType="num">
                                      <p:cBhvr additive="base">
                                        <p:cTn id="1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 calcmode="lin" valueType="num">
                                      <p:cBhvr additive="base">
                                        <p:cTn id="1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 calcmode="lin" valueType="num">
                                      <p:cBhvr additive="base">
                                        <p:cTn id="1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 calcmode="lin" valueType="num">
                                      <p:cBhvr additive="base">
                                        <p:cTn id="2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Culture and Attachment</a:t>
            </a:r>
            <a:endParaRPr lang="en-GB" dirty="0"/>
          </a:p>
        </p:txBody>
      </p:sp>
      <p:sp>
        <p:nvSpPr>
          <p:cNvPr id="3" name="Content Placeholder 2"/>
          <p:cNvSpPr>
            <a:spLocks noGrp="1"/>
          </p:cNvSpPr>
          <p:nvPr>
            <p:ph sz="quarter" idx="1"/>
          </p:nvPr>
        </p:nvSpPr>
        <p:spPr/>
        <p:txBody>
          <a:bodyPr/>
          <a:lstStyle/>
          <a:p>
            <a:endParaRPr lang="en-GB"/>
          </a:p>
        </p:txBody>
      </p:sp>
    </p:spTree>
    <p:extLst>
      <p:ext uri="{BB962C8B-B14F-4D97-AF65-F5344CB8AC3E}">
        <p14:creationId xmlns:p14="http://schemas.microsoft.com/office/powerpoint/2010/main" val="35127849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Culture and attachment</a:t>
            </a:r>
            <a:endParaRPr lang="en-GB" dirty="0"/>
          </a:p>
        </p:txBody>
      </p:sp>
      <p:sp>
        <p:nvSpPr>
          <p:cNvPr id="3" name="Content Placeholder 2"/>
          <p:cNvSpPr>
            <a:spLocks noGrp="1"/>
          </p:cNvSpPr>
          <p:nvPr>
            <p:ph idx="1"/>
          </p:nvPr>
        </p:nvSpPr>
        <p:spPr/>
        <p:txBody>
          <a:bodyPr/>
          <a:lstStyle/>
          <a:p>
            <a:pPr>
              <a:lnSpc>
                <a:spcPct val="90000"/>
              </a:lnSpc>
            </a:pPr>
            <a:r>
              <a:rPr lang="en-GB" altLang="en-US" b="1" dirty="0"/>
              <a:t>Culture</a:t>
            </a:r>
            <a:r>
              <a:rPr lang="en-GB" altLang="en-US" dirty="0"/>
              <a:t> is the whole way of living your life – your religion, your language, your beliefs</a:t>
            </a:r>
          </a:p>
          <a:p>
            <a:pPr>
              <a:lnSpc>
                <a:spcPct val="90000"/>
              </a:lnSpc>
            </a:pPr>
            <a:r>
              <a:rPr lang="en-GB" altLang="en-US" b="1" dirty="0"/>
              <a:t>A cross-cultural study</a:t>
            </a:r>
            <a:r>
              <a:rPr lang="en-GB" altLang="en-US" dirty="0"/>
              <a:t> is one that compares different cultures</a:t>
            </a:r>
          </a:p>
          <a:p>
            <a:pPr>
              <a:lnSpc>
                <a:spcPct val="90000"/>
              </a:lnSpc>
            </a:pPr>
            <a:r>
              <a:rPr lang="en-GB" altLang="en-US" dirty="0"/>
              <a:t>How would you carry out a cross-cultural investigation into attachment styles?</a:t>
            </a:r>
          </a:p>
          <a:p>
            <a:endParaRPr lang="en-GB" dirty="0"/>
          </a:p>
        </p:txBody>
      </p:sp>
    </p:spTree>
    <p:extLst>
      <p:ext uri="{BB962C8B-B14F-4D97-AF65-F5344CB8AC3E}">
        <p14:creationId xmlns:p14="http://schemas.microsoft.com/office/powerpoint/2010/main" val="15843792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Culture and attachment</a:t>
            </a:r>
            <a:endParaRPr lang="en-GB" dirty="0"/>
          </a:p>
        </p:txBody>
      </p:sp>
      <p:sp>
        <p:nvSpPr>
          <p:cNvPr id="3" name="Content Placeholder 2"/>
          <p:cNvSpPr>
            <a:spLocks noGrp="1"/>
          </p:cNvSpPr>
          <p:nvPr>
            <p:ph idx="1"/>
          </p:nvPr>
        </p:nvSpPr>
        <p:spPr/>
        <p:txBody>
          <a:bodyPr/>
          <a:lstStyle/>
          <a:p>
            <a:r>
              <a:rPr lang="en-GB" dirty="0" smtClean="0"/>
              <a:t>How </a:t>
            </a:r>
            <a:r>
              <a:rPr lang="en-GB" dirty="0"/>
              <a:t>could you assess how attachment varies with culture? </a:t>
            </a:r>
            <a:endParaRPr lang="en-GB" dirty="0" smtClean="0"/>
          </a:p>
          <a:p>
            <a:r>
              <a:rPr lang="en-GB" dirty="0" smtClean="0"/>
              <a:t>Rather than one researcher carrying out studies in lots of different countries which would be extremely time-consuming and expensive-what could they do?</a:t>
            </a:r>
          </a:p>
          <a:p>
            <a:r>
              <a:rPr lang="en-GB" dirty="0" smtClean="0"/>
              <a:t>This is called a meta-analysis and the data collected is called secondary data. </a:t>
            </a:r>
          </a:p>
          <a:p>
            <a:pPr marL="0" indent="0">
              <a:buNone/>
            </a:pPr>
            <a:endParaRPr lang="en-GB" dirty="0" smtClean="0"/>
          </a:p>
        </p:txBody>
      </p:sp>
    </p:spTree>
    <p:extLst>
      <p:ext uri="{BB962C8B-B14F-4D97-AF65-F5344CB8AC3E}">
        <p14:creationId xmlns:p14="http://schemas.microsoft.com/office/powerpoint/2010/main" val="482457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Bowlby’s Theory of Monotropy</a:t>
            </a:r>
          </a:p>
        </p:txBody>
      </p:sp>
      <p:sp>
        <p:nvSpPr>
          <p:cNvPr id="3" name="Content Placeholder 2"/>
          <p:cNvSpPr>
            <a:spLocks noGrp="1"/>
          </p:cNvSpPr>
          <p:nvPr>
            <p:ph sz="quarter" idx="1"/>
          </p:nvPr>
        </p:nvSpPr>
        <p:spPr/>
        <p:txBody>
          <a:bodyPr/>
          <a:lstStyle/>
          <a:p>
            <a:r>
              <a:rPr lang="en-GB" dirty="0" smtClean="0"/>
              <a:t>This is Albert… What is this an example of?</a:t>
            </a:r>
            <a:endParaRPr lang="en-GB" dirty="0"/>
          </a:p>
        </p:txBody>
      </p:sp>
      <p:pic>
        <p:nvPicPr>
          <p:cNvPr id="4" name="IMG_0700.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275856" y="2132856"/>
            <a:ext cx="2576885" cy="4581129"/>
          </a:xfrm>
          <a:prstGeom prst="rect">
            <a:avLst/>
          </a:prstGeom>
        </p:spPr>
      </p:pic>
    </p:spTree>
    <p:extLst>
      <p:ext uri="{BB962C8B-B14F-4D97-AF65-F5344CB8AC3E}">
        <p14:creationId xmlns:p14="http://schemas.microsoft.com/office/powerpoint/2010/main" val="17969201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Types of culture- copy and complete</a:t>
            </a:r>
            <a:endParaRPr lang="en-GB" dirty="0"/>
          </a:p>
        </p:txBody>
      </p:sp>
      <p:sp>
        <p:nvSpPr>
          <p:cNvPr id="3" name="Content Placeholder 2"/>
          <p:cNvSpPr>
            <a:spLocks noGrp="1"/>
          </p:cNvSpPr>
          <p:nvPr>
            <p:ph idx="1"/>
          </p:nvPr>
        </p:nvSpPr>
        <p:spPr/>
        <p:txBody>
          <a:bodyPr>
            <a:normAutofit lnSpcReduction="10000"/>
          </a:bodyPr>
          <a:lstStyle/>
          <a:p>
            <a:pPr>
              <a:lnSpc>
                <a:spcPct val="90000"/>
              </a:lnSpc>
            </a:pPr>
            <a:r>
              <a:rPr lang="en-GB" altLang="en-US" b="1" dirty="0"/>
              <a:t>Individualistic </a:t>
            </a:r>
            <a:r>
              <a:rPr lang="en-GB" altLang="en-US" b="1" dirty="0" smtClean="0"/>
              <a:t>culture </a:t>
            </a:r>
            <a:r>
              <a:rPr lang="en-GB" altLang="en-US" dirty="0" smtClean="0"/>
              <a:t>- </a:t>
            </a:r>
            <a:r>
              <a:rPr lang="en-GB" altLang="en-US" dirty="0"/>
              <a:t>a culture in which people tend to view themselves as individuals and to emphasize self-reliance and personal independence. </a:t>
            </a:r>
            <a:endParaRPr lang="en-GB" altLang="en-US" dirty="0" smtClean="0"/>
          </a:p>
          <a:p>
            <a:pPr marL="0" indent="0">
              <a:lnSpc>
                <a:spcPct val="90000"/>
              </a:lnSpc>
              <a:buNone/>
            </a:pPr>
            <a:r>
              <a:rPr lang="en-GB" altLang="en-US" dirty="0" smtClean="0"/>
              <a:t>   E.g</a:t>
            </a:r>
            <a:r>
              <a:rPr lang="en-GB" altLang="en-US" dirty="0"/>
              <a:t>. </a:t>
            </a:r>
            <a:r>
              <a:rPr lang="en-GB" altLang="en-US" dirty="0" smtClean="0"/>
              <a:t>___________</a:t>
            </a:r>
            <a:endParaRPr lang="en-GB" altLang="en-US" dirty="0"/>
          </a:p>
          <a:p>
            <a:pPr>
              <a:lnSpc>
                <a:spcPct val="90000"/>
              </a:lnSpc>
              <a:buNone/>
            </a:pPr>
            <a:endParaRPr lang="en-GB" altLang="en-US" dirty="0"/>
          </a:p>
          <a:p>
            <a:pPr>
              <a:lnSpc>
                <a:spcPct val="90000"/>
              </a:lnSpc>
            </a:pPr>
            <a:r>
              <a:rPr lang="en-GB" altLang="en-US" b="1" dirty="0"/>
              <a:t>Collectivist </a:t>
            </a:r>
            <a:r>
              <a:rPr lang="en-GB" altLang="en-US" b="1" dirty="0" smtClean="0"/>
              <a:t>culture </a:t>
            </a:r>
            <a:r>
              <a:rPr lang="en-GB" altLang="en-US" dirty="0" smtClean="0"/>
              <a:t>- </a:t>
            </a:r>
            <a:r>
              <a:rPr lang="en-GB" altLang="en-US" dirty="0"/>
              <a:t>a culture in which the community or social groups needs take precedence over individual needs and in turn the group takes responsibility for the wellbeing of the individual. E.g. ___________</a:t>
            </a:r>
          </a:p>
          <a:p>
            <a:endParaRPr lang="en-GB" dirty="0"/>
          </a:p>
        </p:txBody>
      </p:sp>
    </p:spTree>
    <p:extLst>
      <p:ext uri="{BB962C8B-B14F-4D97-AF65-F5344CB8AC3E}">
        <p14:creationId xmlns:p14="http://schemas.microsoft.com/office/powerpoint/2010/main" val="427526952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8229600" cy="490066"/>
          </a:xfrm>
        </p:spPr>
        <p:txBody>
          <a:bodyPr>
            <a:normAutofit fontScale="90000"/>
          </a:bodyPr>
          <a:lstStyle/>
          <a:p>
            <a:r>
              <a:rPr lang="en-GB" dirty="0" smtClean="0"/>
              <a:t>Answer the following: </a:t>
            </a:r>
            <a:br>
              <a:rPr lang="en-GB" dirty="0" smtClean="0"/>
            </a:br>
            <a:r>
              <a:rPr lang="en-GB" sz="2200" dirty="0" smtClean="0"/>
              <a:t>Use Page 18 of your booklet</a:t>
            </a:r>
            <a:endParaRPr lang="en-GB" dirty="0"/>
          </a:p>
        </p:txBody>
      </p:sp>
      <p:sp>
        <p:nvSpPr>
          <p:cNvPr id="3" name="Content Placeholder 2"/>
          <p:cNvSpPr>
            <a:spLocks noGrp="1"/>
          </p:cNvSpPr>
          <p:nvPr>
            <p:ph idx="1"/>
          </p:nvPr>
        </p:nvSpPr>
        <p:spPr>
          <a:xfrm>
            <a:off x="323528" y="1484784"/>
            <a:ext cx="8640960" cy="4497363"/>
          </a:xfrm>
        </p:spPr>
        <p:txBody>
          <a:bodyPr>
            <a:noAutofit/>
          </a:bodyPr>
          <a:lstStyle/>
          <a:p>
            <a:pPr marL="0" indent="0">
              <a:buNone/>
            </a:pPr>
            <a:r>
              <a:rPr lang="en-GB" sz="2400" dirty="0" smtClean="0"/>
              <a:t>1. How many studies were used for the meta-analysis?</a:t>
            </a:r>
          </a:p>
          <a:p>
            <a:pPr marL="0" indent="0">
              <a:buNone/>
            </a:pPr>
            <a:r>
              <a:rPr lang="en-GB" sz="2400" dirty="0" smtClean="0"/>
              <a:t>2. How many different countries? How many children? </a:t>
            </a:r>
          </a:p>
          <a:p>
            <a:pPr marL="0" indent="0">
              <a:buNone/>
            </a:pPr>
            <a:r>
              <a:rPr lang="en-GB" sz="2400" dirty="0"/>
              <a:t>3</a:t>
            </a:r>
            <a:r>
              <a:rPr lang="en-GB" sz="2400" dirty="0" smtClean="0"/>
              <a:t>. Children from eight countries were used in the study. Some of the countries were classified as Western and some non-Western. Highlight western in one colour and non-western in another.</a:t>
            </a:r>
          </a:p>
          <a:p>
            <a:pPr marL="0" indent="0">
              <a:buNone/>
            </a:pPr>
            <a:r>
              <a:rPr lang="en-GB" sz="2400" dirty="0" smtClean="0"/>
              <a:t>4. What attachment style was most common in all nations?</a:t>
            </a:r>
          </a:p>
          <a:p>
            <a:pPr marL="0" indent="0">
              <a:buNone/>
            </a:pPr>
            <a:r>
              <a:rPr lang="en-GB" sz="2400" dirty="0" smtClean="0"/>
              <a:t>5. For non-Western countries, what was the dominant insecure attachment style?</a:t>
            </a:r>
          </a:p>
          <a:p>
            <a:pPr marL="0" indent="0">
              <a:buNone/>
            </a:pPr>
            <a:r>
              <a:rPr lang="en-GB" sz="2400" dirty="0" smtClean="0"/>
              <a:t>6. For Western countries, what was the dominant insecure attachment style? </a:t>
            </a:r>
          </a:p>
          <a:p>
            <a:pPr marL="0" indent="0">
              <a:buNone/>
            </a:pPr>
            <a:r>
              <a:rPr lang="en-GB" sz="2400" dirty="0"/>
              <a:t>7</a:t>
            </a:r>
            <a:r>
              <a:rPr lang="en-GB" sz="2400" dirty="0" smtClean="0"/>
              <a:t>. Was variation in attachment style found within or between cultures? </a:t>
            </a:r>
          </a:p>
          <a:p>
            <a:pPr marL="0" indent="0">
              <a:buNone/>
            </a:pPr>
            <a:r>
              <a:rPr lang="en-GB" sz="2400" dirty="0" smtClean="0"/>
              <a:t>8. Does child-rearing vary between cultures, why? </a:t>
            </a:r>
            <a:endParaRPr lang="en-GB" sz="2400" dirty="0"/>
          </a:p>
        </p:txBody>
      </p:sp>
    </p:spTree>
    <p:extLst>
      <p:ext uri="{BB962C8B-B14F-4D97-AF65-F5344CB8AC3E}">
        <p14:creationId xmlns:p14="http://schemas.microsoft.com/office/powerpoint/2010/main" val="272604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t>Looking at the data-find and label the following</a:t>
            </a:r>
            <a:endParaRPr lang="en-GB" dirty="0"/>
          </a:p>
        </p:txBody>
      </p:sp>
      <p:sp>
        <p:nvSpPr>
          <p:cNvPr id="3" name="Content Placeholder 2"/>
          <p:cNvSpPr>
            <a:spLocks noGrp="1"/>
          </p:cNvSpPr>
          <p:nvPr>
            <p:ph idx="1"/>
          </p:nvPr>
        </p:nvSpPr>
        <p:spPr/>
        <p:txBody>
          <a:bodyPr>
            <a:normAutofit lnSpcReduction="10000"/>
          </a:bodyPr>
          <a:lstStyle/>
          <a:p>
            <a:pPr marL="0" indent="0">
              <a:buNone/>
            </a:pPr>
            <a:r>
              <a:rPr lang="en-GB" dirty="0" smtClean="0"/>
              <a:t>Whilst looking at the study:</a:t>
            </a:r>
          </a:p>
          <a:p>
            <a:pPr marL="514350" indent="-514350">
              <a:buAutoNum type="arabicPeriod"/>
            </a:pPr>
            <a:r>
              <a:rPr lang="en-GB" dirty="0" smtClean="0"/>
              <a:t>Which nation had the most studies?</a:t>
            </a:r>
          </a:p>
          <a:p>
            <a:pPr marL="514350" indent="-514350">
              <a:buAutoNum type="arabicPeriod"/>
            </a:pPr>
            <a:r>
              <a:rPr lang="en-GB" dirty="0" smtClean="0"/>
              <a:t>State the largest nation having only 1 study.</a:t>
            </a:r>
          </a:p>
          <a:p>
            <a:pPr marL="514350" indent="-514350">
              <a:buAutoNum type="arabicPeriod"/>
            </a:pPr>
            <a:r>
              <a:rPr lang="en-GB" dirty="0" smtClean="0"/>
              <a:t>Which nation had the highest percentage of secure attachment?</a:t>
            </a:r>
          </a:p>
          <a:p>
            <a:pPr marL="514350" indent="-514350">
              <a:buAutoNum type="arabicPeriod"/>
            </a:pPr>
            <a:r>
              <a:rPr lang="en-GB" dirty="0" smtClean="0"/>
              <a:t>Which country has the highest percentage of insecure-avoidant attachment?</a:t>
            </a:r>
          </a:p>
          <a:p>
            <a:pPr marL="514350" indent="-514350">
              <a:buAutoNum type="arabicPeriod"/>
            </a:pPr>
            <a:r>
              <a:rPr lang="en-GB" dirty="0" smtClean="0"/>
              <a:t>Which two countries had the highest percentage of insecure-resistant attachment?</a:t>
            </a:r>
          </a:p>
        </p:txBody>
      </p:sp>
    </p:spTree>
    <p:extLst>
      <p:ext uri="{BB962C8B-B14F-4D97-AF65-F5344CB8AC3E}">
        <p14:creationId xmlns:p14="http://schemas.microsoft.com/office/powerpoint/2010/main" val="311810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Cultural Variations</a:t>
            </a:r>
            <a:endParaRPr lang="en-GB" dirty="0"/>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916832"/>
            <a:ext cx="8626660" cy="4031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4417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400" dirty="0"/>
              <a:t>Show clip on attachment parenting. This is a parenting style increasing in the UK. </a:t>
            </a:r>
            <a:r>
              <a:rPr lang="en-GB" sz="2400" b="1" dirty="0"/>
              <a:t>Why may this affect the findings of the strange </a:t>
            </a:r>
            <a:r>
              <a:rPr lang="en-GB" sz="2400" b="1" dirty="0" smtClean="0"/>
              <a:t>situation and it’s </a:t>
            </a:r>
            <a:r>
              <a:rPr lang="en-GB" sz="2400" b="1" dirty="0"/>
              <a:t>ability to use cross culturally?</a:t>
            </a:r>
            <a:br>
              <a:rPr lang="en-GB" sz="2400" b="1" dirty="0"/>
            </a:br>
            <a:endParaRPr lang="en-GB" sz="2400" b="1" dirty="0"/>
          </a:p>
        </p:txBody>
      </p:sp>
      <p:pic>
        <p:nvPicPr>
          <p:cNvPr id="4" name="Ween Wars_ Alanis Morissette In Favor of Attachment Parenting, Breast-Feeding Until Child Weens Self.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0" y="1347788"/>
            <a:ext cx="8229600" cy="4629150"/>
          </a:xfrm>
        </p:spPr>
      </p:pic>
    </p:spTree>
    <p:extLst>
      <p:ext uri="{BB962C8B-B14F-4D97-AF65-F5344CB8AC3E}">
        <p14:creationId xmlns:p14="http://schemas.microsoft.com/office/powerpoint/2010/main" val="1301816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Cultural research</a:t>
            </a:r>
            <a:endParaRPr lang="en-GB" dirty="0"/>
          </a:p>
        </p:txBody>
      </p:sp>
      <p:sp>
        <p:nvSpPr>
          <p:cNvPr id="3" name="Content Placeholder 2"/>
          <p:cNvSpPr>
            <a:spLocks noGrp="1"/>
          </p:cNvSpPr>
          <p:nvPr>
            <p:ph sz="quarter" idx="1"/>
          </p:nvPr>
        </p:nvSpPr>
        <p:spPr/>
        <p:txBody>
          <a:bodyPr/>
          <a:lstStyle/>
          <a:p>
            <a:r>
              <a:rPr lang="en-GB" dirty="0" err="1"/>
              <a:t>Oumar</a:t>
            </a:r>
            <a:r>
              <a:rPr lang="en-GB" dirty="0"/>
              <a:t> (2001) studied the Dogon people of Mali using the strange situation and compared the findings to North American parents. They found no avoidant attachments compared to 23% in North American and 67% secure compared to 55% in North America.</a:t>
            </a:r>
          </a:p>
          <a:p>
            <a:r>
              <a:rPr lang="en-GB" b="1" dirty="0"/>
              <a:t>Why may this be? Why does this matter?</a:t>
            </a:r>
          </a:p>
          <a:p>
            <a:endParaRPr lang="en-GB" b="1" dirty="0"/>
          </a:p>
        </p:txBody>
      </p:sp>
    </p:spTree>
    <p:extLst>
      <p:ext uri="{BB962C8B-B14F-4D97-AF65-F5344CB8AC3E}">
        <p14:creationId xmlns:p14="http://schemas.microsoft.com/office/powerpoint/2010/main" val="3010838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Cultural Research</a:t>
            </a:r>
            <a:endParaRPr lang="en-GB" dirty="0"/>
          </a:p>
        </p:txBody>
      </p:sp>
      <p:sp>
        <p:nvSpPr>
          <p:cNvPr id="3" name="Content Placeholder 2"/>
          <p:cNvSpPr>
            <a:spLocks noGrp="1"/>
          </p:cNvSpPr>
          <p:nvPr>
            <p:ph idx="1"/>
          </p:nvPr>
        </p:nvSpPr>
        <p:spPr/>
        <p:txBody>
          <a:bodyPr/>
          <a:lstStyle/>
          <a:p>
            <a:r>
              <a:rPr lang="en-GB" dirty="0"/>
              <a:t>When the strange situation was carried out in Japan it tended not to work as infants showed such high levels of distress on separation it had to be finished early or mothers raced in to grab their infants. </a:t>
            </a:r>
          </a:p>
          <a:p>
            <a:r>
              <a:rPr lang="en-GB" b="1" dirty="0"/>
              <a:t>Why may this be? Why does it matter?</a:t>
            </a:r>
          </a:p>
          <a:p>
            <a:endParaRPr lang="en-GB" b="1" dirty="0"/>
          </a:p>
        </p:txBody>
      </p:sp>
    </p:spTree>
    <p:extLst>
      <p:ext uri="{BB962C8B-B14F-4D97-AF65-F5344CB8AC3E}">
        <p14:creationId xmlns:p14="http://schemas.microsoft.com/office/powerpoint/2010/main" val="142766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Cultural Research</a:t>
            </a:r>
            <a:endParaRPr lang="en-GB" dirty="0"/>
          </a:p>
        </p:txBody>
      </p:sp>
      <p:sp>
        <p:nvSpPr>
          <p:cNvPr id="3" name="Content Placeholder 2"/>
          <p:cNvSpPr>
            <a:spLocks noGrp="1"/>
          </p:cNvSpPr>
          <p:nvPr>
            <p:ph sz="quarter" idx="1"/>
          </p:nvPr>
        </p:nvSpPr>
        <p:spPr/>
        <p:txBody>
          <a:bodyPr/>
          <a:lstStyle/>
          <a:p>
            <a:r>
              <a:rPr lang="en-GB" dirty="0" err="1"/>
              <a:t>Simonella</a:t>
            </a:r>
            <a:r>
              <a:rPr lang="en-GB" dirty="0"/>
              <a:t> (2014) conducted the strange situation in Italy very recently to see if the attachment levels were similar to those recorded in past studies. 76, 12 month olds were used and they found much lower rates of secure attachment than in previous studies 50% secure (66% in original study) 36% insecure-avoidant (22% in original study).</a:t>
            </a:r>
          </a:p>
          <a:p>
            <a:r>
              <a:rPr lang="en-GB" sz="2800" b="1" dirty="0"/>
              <a:t>Why may this be? Why does this matter?</a:t>
            </a:r>
          </a:p>
          <a:p>
            <a:endParaRPr lang="en-GB" sz="3600" b="1" dirty="0"/>
          </a:p>
        </p:txBody>
      </p:sp>
    </p:spTree>
    <p:extLst>
      <p:ext uri="{BB962C8B-B14F-4D97-AF65-F5344CB8AC3E}">
        <p14:creationId xmlns:p14="http://schemas.microsoft.com/office/powerpoint/2010/main" val="34844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Issues with cultural comparisons</a:t>
            </a:r>
            <a:endParaRPr lang="en-GB" dirty="0"/>
          </a:p>
        </p:txBody>
      </p:sp>
      <p:sp>
        <p:nvSpPr>
          <p:cNvPr id="3" name="Content Placeholder 2"/>
          <p:cNvSpPr>
            <a:spLocks noGrp="1"/>
          </p:cNvSpPr>
          <p:nvPr>
            <p:ph sz="quarter" idx="1"/>
          </p:nvPr>
        </p:nvSpPr>
        <p:spPr/>
        <p:txBody>
          <a:bodyPr/>
          <a:lstStyle/>
          <a:p>
            <a:r>
              <a:rPr lang="en-GB" dirty="0" smtClean="0"/>
              <a:t>Cultural bias</a:t>
            </a:r>
          </a:p>
          <a:p>
            <a:r>
              <a:rPr lang="en-GB" dirty="0" smtClean="0"/>
              <a:t>Culture does not mean country</a:t>
            </a:r>
          </a:p>
          <a:p>
            <a:r>
              <a:rPr lang="en-GB" dirty="0" smtClean="0"/>
              <a:t>Entirely standardised procedures?</a:t>
            </a:r>
          </a:p>
          <a:p>
            <a:r>
              <a:rPr lang="en-GB" dirty="0" smtClean="0"/>
              <a:t>Change over time? </a:t>
            </a:r>
            <a:r>
              <a:rPr lang="en-GB" dirty="0" err="1" smtClean="0"/>
              <a:t>Simonella</a:t>
            </a:r>
            <a:r>
              <a:rPr lang="en-GB" dirty="0" smtClean="0"/>
              <a:t> (2014)</a:t>
            </a:r>
          </a:p>
          <a:p>
            <a:r>
              <a:rPr lang="en-GB" dirty="0" smtClean="0"/>
              <a:t>Culture bound</a:t>
            </a:r>
            <a:endParaRPr lang="en-GB" dirty="0"/>
          </a:p>
        </p:txBody>
      </p:sp>
    </p:spTree>
    <p:extLst>
      <p:ext uri="{BB962C8B-B14F-4D97-AF65-F5344CB8AC3E}">
        <p14:creationId xmlns:p14="http://schemas.microsoft.com/office/powerpoint/2010/main" val="14154757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Homework</a:t>
            </a:r>
            <a:endParaRPr lang="en-GB" dirty="0"/>
          </a:p>
        </p:txBody>
      </p:sp>
      <p:sp>
        <p:nvSpPr>
          <p:cNvPr id="3" name="Content Placeholder 2"/>
          <p:cNvSpPr>
            <a:spLocks noGrp="1"/>
          </p:cNvSpPr>
          <p:nvPr>
            <p:ph sz="quarter" idx="1"/>
          </p:nvPr>
        </p:nvSpPr>
        <p:spPr/>
        <p:txBody>
          <a:bodyPr/>
          <a:lstStyle/>
          <a:p>
            <a:r>
              <a:rPr lang="en-GB" dirty="0" smtClean="0"/>
              <a:t>Complete </a:t>
            </a:r>
            <a:r>
              <a:rPr lang="en-GB" dirty="0"/>
              <a:t>the </a:t>
            </a:r>
            <a:r>
              <a:rPr lang="en-GB" dirty="0" smtClean="0"/>
              <a:t>Research Methods Activity</a:t>
            </a:r>
            <a:endParaRPr lang="en-GB" dirty="0"/>
          </a:p>
        </p:txBody>
      </p:sp>
    </p:spTree>
    <p:extLst>
      <p:ext uri="{BB962C8B-B14F-4D97-AF65-F5344CB8AC3E}">
        <p14:creationId xmlns:p14="http://schemas.microsoft.com/office/powerpoint/2010/main" val="2466103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Evaluation of Bowlby’s Theory</a:t>
            </a:r>
            <a:endParaRPr lang="en-GB" dirty="0"/>
          </a:p>
        </p:txBody>
      </p:sp>
      <p:sp>
        <p:nvSpPr>
          <p:cNvPr id="3" name="Content Placeholder 2"/>
          <p:cNvSpPr>
            <a:spLocks noGrp="1"/>
          </p:cNvSpPr>
          <p:nvPr>
            <p:ph sz="quarter" idx="1"/>
          </p:nvPr>
        </p:nvSpPr>
        <p:spPr/>
        <p:txBody>
          <a:bodyPr/>
          <a:lstStyle/>
          <a:p>
            <a:r>
              <a:rPr lang="en-GB" dirty="0" smtClean="0"/>
              <a:t>Research to support (Harlow, Lorenz, </a:t>
            </a:r>
            <a:r>
              <a:rPr lang="en-GB" dirty="0" err="1" smtClean="0"/>
              <a:t>Hazan</a:t>
            </a:r>
            <a:r>
              <a:rPr lang="en-GB" dirty="0" smtClean="0"/>
              <a:t> &amp; Shaver)</a:t>
            </a:r>
          </a:p>
          <a:p>
            <a:r>
              <a:rPr lang="en-GB" dirty="0" smtClean="0"/>
              <a:t>Research to contradict (Schaffer &amp; Emerson, Lamb)</a:t>
            </a:r>
          </a:p>
          <a:p>
            <a:r>
              <a:rPr lang="en-GB" dirty="0" smtClean="0"/>
              <a:t>Socially sensitive</a:t>
            </a:r>
          </a:p>
          <a:p>
            <a:r>
              <a:rPr lang="en-GB" dirty="0" smtClean="0"/>
              <a:t>Economic implications</a:t>
            </a:r>
          </a:p>
          <a:p>
            <a:r>
              <a:rPr lang="en-GB" dirty="0" smtClean="0"/>
              <a:t>Role of the father</a:t>
            </a:r>
          </a:p>
          <a:p>
            <a:endParaRPr lang="en-GB" dirty="0"/>
          </a:p>
        </p:txBody>
      </p:sp>
    </p:spTree>
    <p:extLst>
      <p:ext uri="{BB962C8B-B14F-4D97-AF65-F5344CB8AC3E}">
        <p14:creationId xmlns:p14="http://schemas.microsoft.com/office/powerpoint/2010/main" val="273718807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67544" y="332656"/>
            <a:ext cx="8229600" cy="778098"/>
          </a:xfrm>
        </p:spPr>
        <p:txBody>
          <a:bodyPr/>
          <a:lstStyle/>
          <a:p>
            <a:r>
              <a:rPr lang="en-GB" dirty="0" smtClean="0"/>
              <a:t>Research Methods Questions</a:t>
            </a:r>
            <a:endParaRPr lang="en-GB" dirty="0"/>
          </a:p>
        </p:txBody>
      </p:sp>
      <p:sp>
        <p:nvSpPr>
          <p:cNvPr id="3" name="Content Placeholder 2"/>
          <p:cNvSpPr>
            <a:spLocks noGrp="1"/>
          </p:cNvSpPr>
          <p:nvPr>
            <p:ph idx="1"/>
          </p:nvPr>
        </p:nvSpPr>
        <p:spPr>
          <a:xfrm>
            <a:off x="539552" y="1687727"/>
            <a:ext cx="8229600" cy="5001419"/>
          </a:xfrm>
        </p:spPr>
        <p:txBody>
          <a:bodyPr>
            <a:normAutofit fontScale="70000" lnSpcReduction="20000"/>
          </a:bodyPr>
          <a:lstStyle/>
          <a:p>
            <a:pPr marL="0" indent="0">
              <a:buNone/>
            </a:pPr>
            <a:endParaRPr lang="en-GB" b="1" dirty="0" smtClean="0"/>
          </a:p>
          <a:p>
            <a:pPr marL="0" indent="0">
              <a:buNone/>
            </a:pPr>
            <a:r>
              <a:rPr lang="en-GB" b="1" dirty="0" smtClean="0"/>
              <a:t>1. What type of data are we using in these observations- qualitative or quantitative?</a:t>
            </a:r>
          </a:p>
          <a:p>
            <a:pPr marL="0" indent="0">
              <a:buNone/>
            </a:pPr>
            <a:r>
              <a:rPr lang="en-GB" dirty="0" smtClean="0"/>
              <a:t>Quantitative</a:t>
            </a:r>
          </a:p>
          <a:p>
            <a:pPr marL="0" indent="0">
              <a:buNone/>
            </a:pPr>
            <a:r>
              <a:rPr lang="en-GB" b="1" dirty="0" smtClean="0"/>
              <a:t>2.</a:t>
            </a:r>
            <a:r>
              <a:rPr lang="en-GB" dirty="0" smtClean="0"/>
              <a:t> </a:t>
            </a:r>
            <a:r>
              <a:rPr lang="en-GB" b="1" dirty="0" smtClean="0"/>
              <a:t>How would you best represent your findings graphically and why?</a:t>
            </a:r>
          </a:p>
          <a:p>
            <a:pPr marL="0" indent="0">
              <a:buNone/>
            </a:pPr>
            <a:r>
              <a:rPr lang="en-GB" dirty="0" smtClean="0"/>
              <a:t>Bar chart because it is category data/nominal</a:t>
            </a:r>
          </a:p>
          <a:p>
            <a:pPr marL="0" indent="0">
              <a:buNone/>
            </a:pPr>
            <a:r>
              <a:rPr lang="en-GB" b="1" dirty="0"/>
              <a:t>3</a:t>
            </a:r>
            <a:r>
              <a:rPr lang="en-GB" b="1" dirty="0" smtClean="0"/>
              <a:t>. So what are the benefits of using observational categories then?</a:t>
            </a:r>
          </a:p>
          <a:p>
            <a:pPr marL="0" indent="0">
              <a:buNone/>
            </a:pPr>
            <a:r>
              <a:rPr lang="en-GB" dirty="0"/>
              <a:t>Behavioural categories allow observers to tally observations into pre arranged </a:t>
            </a:r>
            <a:r>
              <a:rPr lang="en-GB" dirty="0" smtClean="0"/>
              <a:t>groups</a:t>
            </a:r>
            <a:endParaRPr lang="en-GB" dirty="0"/>
          </a:p>
          <a:p>
            <a:r>
              <a:rPr lang="en-GB" dirty="0" smtClean="0"/>
              <a:t>Categories </a:t>
            </a:r>
            <a:r>
              <a:rPr lang="en-GB" dirty="0"/>
              <a:t>give clear focus to the researcher</a:t>
            </a:r>
          </a:p>
          <a:p>
            <a:r>
              <a:rPr lang="en-GB" dirty="0"/>
              <a:t>Enables proposal of hypothesis testing</a:t>
            </a:r>
          </a:p>
          <a:p>
            <a:r>
              <a:rPr lang="en-GB" dirty="0"/>
              <a:t>Allows for more objective/scientific data recording</a:t>
            </a:r>
          </a:p>
          <a:p>
            <a:r>
              <a:rPr lang="en-GB" dirty="0"/>
              <a:t>Greater reliability</a:t>
            </a:r>
          </a:p>
          <a:p>
            <a:r>
              <a:rPr lang="en-GB" dirty="0"/>
              <a:t>Data is easy to quantify</a:t>
            </a:r>
          </a:p>
          <a:p>
            <a:pPr marL="0" indent="0">
              <a:buNone/>
            </a:pPr>
            <a:endParaRPr lang="en-GB" dirty="0"/>
          </a:p>
          <a:p>
            <a:endParaRPr lang="en-GB" dirty="0" smtClean="0"/>
          </a:p>
          <a:p>
            <a:endParaRPr lang="en-GB" dirty="0"/>
          </a:p>
        </p:txBody>
      </p:sp>
    </p:spTree>
    <p:extLst>
      <p:ext uri="{BB962C8B-B14F-4D97-AF65-F5344CB8AC3E}">
        <p14:creationId xmlns:p14="http://schemas.microsoft.com/office/powerpoint/2010/main" val="201148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additive="base">
                                        <p:cTn id="2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 calcmode="lin" valueType="num">
                                      <p:cBhvr additive="base">
                                        <p:cTn id="2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 calcmode="lin" valueType="num">
                                      <p:cBhvr additive="base">
                                        <p:cTn id="3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10" end="10"/>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 calcmode="lin" valueType="num">
                                      <p:cBhvr additive="base">
                                        <p:cTn id="35"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16832"/>
            <a:ext cx="8153400" cy="990600"/>
          </a:xfrm>
        </p:spPr>
        <p:txBody>
          <a:bodyPr>
            <a:normAutofit fontScale="90000"/>
          </a:bodyPr>
          <a:lstStyle/>
          <a:p>
            <a:r>
              <a:rPr lang="en-GB" sz="2400" dirty="0" smtClean="0"/>
              <a:t>Table one-</a:t>
            </a:r>
            <a:br>
              <a:rPr lang="en-GB" sz="2400" dirty="0" smtClean="0"/>
            </a:br>
            <a:r>
              <a:rPr lang="en-GB" sz="2400" dirty="0" smtClean="0"/>
              <a:t>The total number of observations of crying and playing with mother in children classified as secure and insecure avoidant</a:t>
            </a:r>
            <a:endParaRPr lang="en-GB" sz="24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003330053"/>
              </p:ext>
            </p:extLst>
          </p:nvPr>
        </p:nvGraphicFramePr>
        <p:xfrm>
          <a:off x="467544" y="3284984"/>
          <a:ext cx="8219256" cy="2188839"/>
        </p:xfrm>
        <a:graphic>
          <a:graphicData uri="http://schemas.openxmlformats.org/drawingml/2006/table">
            <a:tbl>
              <a:tblPr firstRow="1" bandRow="1">
                <a:tableStyleId>{5C22544A-7EE6-4342-B048-85BDC9FD1C3A}</a:tableStyleId>
              </a:tblPr>
              <a:tblGrid>
                <a:gridCol w="2739752"/>
                <a:gridCol w="2739752"/>
                <a:gridCol w="2739752"/>
              </a:tblGrid>
              <a:tr h="729613">
                <a:tc>
                  <a:txBody>
                    <a:bodyPr/>
                    <a:lstStyle/>
                    <a:p>
                      <a:endParaRPr lang="en-GB" dirty="0"/>
                    </a:p>
                  </a:txBody>
                  <a:tcPr/>
                </a:tc>
                <a:tc>
                  <a:txBody>
                    <a:bodyPr/>
                    <a:lstStyle/>
                    <a:p>
                      <a:r>
                        <a:rPr lang="en-GB" dirty="0" smtClean="0"/>
                        <a:t>Crying </a:t>
                      </a:r>
                      <a:endParaRPr lang="en-GB" dirty="0"/>
                    </a:p>
                  </a:txBody>
                  <a:tcPr/>
                </a:tc>
                <a:tc>
                  <a:txBody>
                    <a:bodyPr/>
                    <a:lstStyle/>
                    <a:p>
                      <a:r>
                        <a:rPr lang="en-GB" dirty="0" smtClean="0"/>
                        <a:t>Playing</a:t>
                      </a:r>
                      <a:r>
                        <a:rPr lang="en-GB" baseline="0" dirty="0" smtClean="0"/>
                        <a:t> with mother</a:t>
                      </a:r>
                      <a:endParaRPr lang="en-GB" dirty="0"/>
                    </a:p>
                  </a:txBody>
                  <a:tcPr/>
                </a:tc>
              </a:tr>
              <a:tr h="729613">
                <a:tc>
                  <a:txBody>
                    <a:bodyPr/>
                    <a:lstStyle/>
                    <a:p>
                      <a:r>
                        <a:rPr lang="en-GB" dirty="0" smtClean="0"/>
                        <a:t>Secure </a:t>
                      </a:r>
                      <a:endParaRPr lang="en-GB" dirty="0"/>
                    </a:p>
                  </a:txBody>
                  <a:tcPr/>
                </a:tc>
                <a:tc>
                  <a:txBody>
                    <a:bodyPr/>
                    <a:lstStyle/>
                    <a:p>
                      <a:r>
                        <a:rPr lang="en-GB" dirty="0" smtClean="0"/>
                        <a:t>30</a:t>
                      </a:r>
                      <a:endParaRPr lang="en-GB" dirty="0"/>
                    </a:p>
                  </a:txBody>
                  <a:tcPr/>
                </a:tc>
                <a:tc>
                  <a:txBody>
                    <a:bodyPr/>
                    <a:lstStyle/>
                    <a:p>
                      <a:r>
                        <a:rPr lang="en-GB" dirty="0" smtClean="0"/>
                        <a:t>42</a:t>
                      </a:r>
                      <a:endParaRPr lang="en-GB" dirty="0"/>
                    </a:p>
                  </a:txBody>
                  <a:tcPr/>
                </a:tc>
              </a:tr>
              <a:tr h="729613">
                <a:tc>
                  <a:txBody>
                    <a:bodyPr/>
                    <a:lstStyle/>
                    <a:p>
                      <a:r>
                        <a:rPr lang="en-GB" dirty="0" smtClean="0"/>
                        <a:t>Insecure</a:t>
                      </a:r>
                      <a:r>
                        <a:rPr lang="en-GB" baseline="0" dirty="0" smtClean="0"/>
                        <a:t> avoidant</a:t>
                      </a:r>
                      <a:endParaRPr lang="en-GB" dirty="0"/>
                    </a:p>
                  </a:txBody>
                  <a:tcPr/>
                </a:tc>
                <a:tc>
                  <a:txBody>
                    <a:bodyPr/>
                    <a:lstStyle/>
                    <a:p>
                      <a:r>
                        <a:rPr lang="en-GB" dirty="0" smtClean="0"/>
                        <a:t>5</a:t>
                      </a:r>
                      <a:endParaRPr lang="en-GB" dirty="0"/>
                    </a:p>
                  </a:txBody>
                  <a:tcPr/>
                </a:tc>
                <a:tc>
                  <a:txBody>
                    <a:bodyPr/>
                    <a:lstStyle/>
                    <a:p>
                      <a:r>
                        <a:rPr lang="en-GB" dirty="0" smtClean="0"/>
                        <a:t>4</a:t>
                      </a:r>
                      <a:endParaRPr lang="en-GB" dirty="0"/>
                    </a:p>
                  </a:txBody>
                  <a:tcPr/>
                </a:tc>
              </a:tr>
            </a:tbl>
          </a:graphicData>
        </a:graphic>
      </p:graphicFrame>
      <p:sp>
        <p:nvSpPr>
          <p:cNvPr id="5" name="Title 1"/>
          <p:cNvSpPr txBox="1">
            <a:spLocks/>
          </p:cNvSpPr>
          <p:nvPr/>
        </p:nvSpPr>
        <p:spPr>
          <a:xfrm>
            <a:off x="603165" y="188640"/>
            <a:ext cx="8153400" cy="990600"/>
          </a:xfrm>
          <a:prstGeom prst="rect">
            <a:avLst/>
          </a:prstGeom>
        </p:spPr>
        <p:txBody>
          <a:bodyPr vert="horz" anchor="ctr">
            <a:normAutofit fontScale="975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GB" dirty="0" smtClean="0"/>
              <a:t>Research Methods Activity</a:t>
            </a:r>
            <a:endParaRPr lang="en-GB" dirty="0"/>
          </a:p>
        </p:txBody>
      </p:sp>
    </p:spTree>
    <p:extLst>
      <p:ext uri="{BB962C8B-B14F-4D97-AF65-F5344CB8AC3E}">
        <p14:creationId xmlns:p14="http://schemas.microsoft.com/office/powerpoint/2010/main" val="42591503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2800" dirty="0" smtClean="0"/>
              <a:t>A chart to show the total number of observations of crying and playing with mother in secure and insecure avoidant children.</a:t>
            </a:r>
            <a:r>
              <a:rPr lang="en-GB" sz="2800" dirty="0"/>
              <a:t/>
            </a:r>
            <a:br>
              <a:rPr lang="en-GB" sz="2800" dirty="0"/>
            </a:br>
            <a:endParaRPr lang="en-GB" sz="2800"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827155091"/>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4926733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88640"/>
            <a:ext cx="8153400" cy="990600"/>
          </a:xfrm>
        </p:spPr>
        <p:txBody>
          <a:bodyPr/>
          <a:lstStyle/>
          <a:p>
            <a:r>
              <a:rPr lang="en-GB" dirty="0" smtClean="0"/>
              <a:t>Bar Graph</a:t>
            </a: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628800"/>
            <a:ext cx="34766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219475"/>
            <a:ext cx="2305050" cy="771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txBox="1">
            <a:spLocks/>
          </p:cNvSpPr>
          <p:nvPr/>
        </p:nvSpPr>
        <p:spPr>
          <a:xfrm>
            <a:off x="4211960" y="1733574"/>
            <a:ext cx="4076700" cy="1407393"/>
          </a:xfrm>
          <a:prstGeom prst="rect">
            <a:avLst/>
          </a:prstGeom>
        </p:spPr>
        <p:txBody>
          <a:bodyPr vert="horz" anchor="ctr">
            <a:normAutofit fontScale="75000" lnSpcReduction="20000"/>
          </a:bodyPr>
          <a:lstStyle>
            <a:lvl1pPr algn="l" rtl="0" eaLnBrk="1" latinLnBrk="0" hangingPunct="1">
              <a:spcBef>
                <a:spcPct val="0"/>
              </a:spcBef>
              <a:buNone/>
              <a:defRPr kumimoji="0" sz="4400" kern="1200">
                <a:solidFill>
                  <a:schemeClr val="tx2"/>
                </a:solidFill>
                <a:latin typeface="+mj-lt"/>
                <a:ea typeface="+mj-ea"/>
                <a:cs typeface="+mj-cs"/>
              </a:defRPr>
            </a:lvl1pPr>
          </a:lstStyle>
          <a:p>
            <a:r>
              <a:rPr lang="en-GB" sz="2800" dirty="0" smtClean="0"/>
              <a:t>A bar graph to show the total number of observations of crying and playing with mother in secure and insecure avoidant children.</a:t>
            </a:r>
            <a:br>
              <a:rPr lang="en-GB" sz="2800" dirty="0" smtClean="0"/>
            </a:br>
            <a:endParaRPr lang="en-GB" sz="2800" b="1" dirty="0"/>
          </a:p>
        </p:txBody>
      </p:sp>
    </p:spTree>
    <p:extLst>
      <p:ext uri="{BB962C8B-B14F-4D97-AF65-F5344CB8AC3E}">
        <p14:creationId xmlns:p14="http://schemas.microsoft.com/office/powerpoint/2010/main" val="33867247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Research Methods </a:t>
            </a:r>
            <a:r>
              <a:rPr lang="en-GB" dirty="0" smtClean="0"/>
              <a:t>Activity</a:t>
            </a:r>
            <a:endParaRPr lang="en-GB" dirty="0"/>
          </a:p>
        </p:txBody>
      </p:sp>
      <p:sp>
        <p:nvSpPr>
          <p:cNvPr id="3" name="Content Placeholder 2"/>
          <p:cNvSpPr>
            <a:spLocks noGrp="1"/>
          </p:cNvSpPr>
          <p:nvPr>
            <p:ph sz="quarter" idx="1"/>
          </p:nvPr>
        </p:nvSpPr>
        <p:spPr/>
        <p:txBody>
          <a:bodyPr>
            <a:normAutofit lnSpcReduction="10000"/>
          </a:bodyPr>
          <a:lstStyle/>
          <a:p>
            <a:pPr marL="0" indent="0">
              <a:buNone/>
            </a:pPr>
            <a:r>
              <a:rPr lang="en-US" sz="2800" b="1" dirty="0" smtClean="0"/>
              <a:t>Marks </a:t>
            </a:r>
            <a:r>
              <a:rPr lang="en-US" sz="2800" b="1" dirty="0"/>
              <a:t>for this question: AO2 = 3 </a:t>
            </a:r>
            <a:endParaRPr lang="en-US" sz="2800" dirty="0"/>
          </a:p>
          <a:p>
            <a:r>
              <a:rPr lang="en-US" sz="2800" dirty="0"/>
              <a:t>• </a:t>
            </a:r>
            <a:r>
              <a:rPr lang="en-US" sz="2800" b="1" dirty="0"/>
              <a:t>1 mark </a:t>
            </a:r>
            <a:r>
              <a:rPr lang="en-US" sz="2800" dirty="0"/>
              <a:t>for calculating the total number of </a:t>
            </a:r>
            <a:r>
              <a:rPr lang="en-US" sz="2800" dirty="0" smtClean="0"/>
              <a:t>observations of crying </a:t>
            </a:r>
            <a:r>
              <a:rPr lang="en-US" sz="2800" dirty="0"/>
              <a:t>overall </a:t>
            </a:r>
            <a:r>
              <a:rPr lang="en-US" sz="2800" dirty="0" smtClean="0"/>
              <a:t>(30+5=35) </a:t>
            </a:r>
            <a:endParaRPr lang="en-US" sz="2800" dirty="0"/>
          </a:p>
          <a:p>
            <a:r>
              <a:rPr lang="en-US" sz="2800" dirty="0"/>
              <a:t>• </a:t>
            </a:r>
            <a:r>
              <a:rPr lang="en-US" sz="2800" b="1" dirty="0"/>
              <a:t>1 mark </a:t>
            </a:r>
            <a:r>
              <a:rPr lang="en-US" sz="2800" dirty="0"/>
              <a:t>for representing the total number of observations of crying </a:t>
            </a:r>
            <a:r>
              <a:rPr lang="en-US" sz="2800" dirty="0" smtClean="0"/>
              <a:t>in the secure group as </a:t>
            </a:r>
            <a:r>
              <a:rPr lang="en-US" sz="2800" dirty="0"/>
              <a:t>a fraction of total number of observations of crying overall </a:t>
            </a:r>
            <a:r>
              <a:rPr lang="en-US" sz="2800" dirty="0" smtClean="0"/>
              <a:t>(30/35) </a:t>
            </a:r>
            <a:endParaRPr lang="en-US" sz="2800" dirty="0"/>
          </a:p>
          <a:p>
            <a:r>
              <a:rPr lang="en-US" sz="2800" dirty="0"/>
              <a:t>• </a:t>
            </a:r>
            <a:r>
              <a:rPr lang="en-US" sz="2800" b="1" dirty="0"/>
              <a:t>1 mark </a:t>
            </a:r>
            <a:r>
              <a:rPr lang="en-US" sz="2800" dirty="0"/>
              <a:t>for dividing both parts of the fraction by the lowest common denominator </a:t>
            </a:r>
            <a:r>
              <a:rPr lang="en-US" sz="2800" dirty="0" smtClean="0"/>
              <a:t>(30/5 = 6; 35/5 </a:t>
            </a:r>
            <a:r>
              <a:rPr lang="en-US" sz="2800" dirty="0"/>
              <a:t>= 7) to produce the correct answer </a:t>
            </a:r>
            <a:r>
              <a:rPr lang="en-US" sz="2800" dirty="0" smtClean="0"/>
              <a:t>(6/7</a:t>
            </a:r>
            <a:r>
              <a:rPr lang="en-US" sz="2800" dirty="0"/>
              <a:t>) </a:t>
            </a:r>
          </a:p>
          <a:p>
            <a:endParaRPr lang="en-GB" dirty="0"/>
          </a:p>
        </p:txBody>
      </p:sp>
    </p:spTree>
    <p:extLst>
      <p:ext uri="{BB962C8B-B14F-4D97-AF65-F5344CB8AC3E}">
        <p14:creationId xmlns:p14="http://schemas.microsoft.com/office/powerpoint/2010/main" val="83247136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Research Methods </a:t>
            </a:r>
            <a:r>
              <a:rPr lang="en-GB" dirty="0" smtClean="0"/>
              <a:t>Activity</a:t>
            </a:r>
            <a:endParaRPr lang="en-GB" dirty="0"/>
          </a:p>
        </p:txBody>
      </p:sp>
      <p:sp>
        <p:nvSpPr>
          <p:cNvPr id="3" name="Content Placeholder 2"/>
          <p:cNvSpPr>
            <a:spLocks noGrp="1"/>
          </p:cNvSpPr>
          <p:nvPr>
            <p:ph sz="quarter" idx="1"/>
          </p:nvPr>
        </p:nvSpPr>
        <p:spPr/>
        <p:txBody>
          <a:bodyPr>
            <a:noAutofit/>
          </a:bodyPr>
          <a:lstStyle/>
          <a:p>
            <a:pPr marL="0" indent="0">
              <a:buNone/>
            </a:pPr>
            <a:r>
              <a:rPr lang="en-US" sz="2000" b="1" dirty="0"/>
              <a:t>Marks for this question: AO3 = 3 </a:t>
            </a:r>
            <a:endParaRPr lang="en-US" sz="2000" dirty="0"/>
          </a:p>
          <a:p>
            <a:pPr marL="0" indent="0">
              <a:buNone/>
            </a:pPr>
            <a:r>
              <a:rPr lang="en-US" sz="2000" b="1" dirty="0"/>
              <a:t>3 marks </a:t>
            </a:r>
            <a:r>
              <a:rPr lang="en-US" sz="2000" dirty="0"/>
              <a:t>for clear explanation plus coherent elaboration </a:t>
            </a:r>
          </a:p>
          <a:p>
            <a:pPr marL="0" indent="0">
              <a:buNone/>
            </a:pPr>
            <a:r>
              <a:rPr lang="en-US" sz="2000" b="1" dirty="0"/>
              <a:t>2 marks </a:t>
            </a:r>
            <a:r>
              <a:rPr lang="en-US" sz="2000" dirty="0"/>
              <a:t>for explanation plus some elaboration </a:t>
            </a:r>
          </a:p>
          <a:p>
            <a:pPr marL="0" indent="0">
              <a:buNone/>
            </a:pPr>
            <a:r>
              <a:rPr lang="en-US" sz="2000" b="1" dirty="0"/>
              <a:t>1 mark </a:t>
            </a:r>
            <a:r>
              <a:rPr lang="en-US" sz="2000" dirty="0"/>
              <a:t>for vague / muddled explanation </a:t>
            </a:r>
          </a:p>
          <a:p>
            <a:pPr marL="0" indent="0">
              <a:buNone/>
            </a:pPr>
            <a:r>
              <a:rPr lang="en-US" sz="2000" dirty="0"/>
              <a:t>Students may make a single, elaborated point or a number of points in less detail. </a:t>
            </a:r>
          </a:p>
          <a:p>
            <a:pPr marL="0" indent="0">
              <a:buNone/>
            </a:pPr>
            <a:endParaRPr lang="en-GB" sz="2000" b="1" dirty="0" smtClean="0"/>
          </a:p>
          <a:p>
            <a:pPr marL="0" indent="0">
              <a:buNone/>
            </a:pPr>
            <a:endParaRPr lang="en-GB" sz="2000" dirty="0"/>
          </a:p>
        </p:txBody>
      </p:sp>
    </p:spTree>
    <p:extLst>
      <p:ext uri="{BB962C8B-B14F-4D97-AF65-F5344CB8AC3E}">
        <p14:creationId xmlns:p14="http://schemas.microsoft.com/office/powerpoint/2010/main" val="239941394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Research Methods </a:t>
            </a:r>
            <a:r>
              <a:rPr lang="en-GB" dirty="0" smtClean="0"/>
              <a:t>Activity</a:t>
            </a:r>
            <a:endParaRPr lang="en-GB" dirty="0"/>
          </a:p>
        </p:txBody>
      </p:sp>
      <p:sp>
        <p:nvSpPr>
          <p:cNvPr id="3" name="Content Placeholder 2"/>
          <p:cNvSpPr>
            <a:spLocks noGrp="1"/>
          </p:cNvSpPr>
          <p:nvPr>
            <p:ph sz="quarter" idx="1"/>
          </p:nvPr>
        </p:nvSpPr>
        <p:spPr/>
        <p:txBody>
          <a:bodyPr>
            <a:normAutofit fontScale="70000" lnSpcReduction="20000"/>
          </a:bodyPr>
          <a:lstStyle/>
          <a:p>
            <a:pPr marL="0" indent="0">
              <a:buNone/>
            </a:pPr>
            <a:r>
              <a:rPr lang="en-GB" sz="3200" b="1" dirty="0"/>
              <a:t>Possible content </a:t>
            </a:r>
            <a:endParaRPr lang="en-GB" sz="3200" dirty="0"/>
          </a:p>
          <a:p>
            <a:pPr marL="0" indent="0">
              <a:buNone/>
            </a:pPr>
            <a:r>
              <a:rPr lang="en-US" sz="3200" dirty="0"/>
              <a:t>• The interviewer could have asked follow-up questions to gain greater insight into some of the points raised  for instance finding out who the primary care-giver is the mother may not have been so incorrectly classified.</a:t>
            </a:r>
          </a:p>
          <a:p>
            <a:pPr marL="0" indent="0">
              <a:buNone/>
            </a:pPr>
            <a:r>
              <a:rPr lang="en-US" sz="3200" dirty="0"/>
              <a:t>• The interview would produce more detail/depth of information than the participant would have been able to reveal in an observation</a:t>
            </a:r>
          </a:p>
          <a:p>
            <a:pPr marL="0" indent="0">
              <a:buNone/>
            </a:pPr>
            <a:r>
              <a:rPr lang="en-US" sz="3200" dirty="0"/>
              <a:t>• Interview data would have provided a further measure of reliability/validity</a:t>
            </a:r>
          </a:p>
          <a:p>
            <a:pPr marL="0" indent="0">
              <a:buNone/>
            </a:pPr>
            <a:r>
              <a:rPr lang="en-US" sz="3200" dirty="0"/>
              <a:t>• The interviewer may have gained rapport with the participant so they have felt comfortable revealing more personal/sensitive information face-to-face </a:t>
            </a:r>
          </a:p>
          <a:p>
            <a:pPr marL="0" indent="0">
              <a:buNone/>
            </a:pPr>
            <a:endParaRPr lang="en-GB" sz="3200" dirty="0"/>
          </a:p>
          <a:p>
            <a:pPr marL="0" indent="0">
              <a:buNone/>
            </a:pPr>
            <a:r>
              <a:rPr lang="en-GB" sz="3200" dirty="0"/>
              <a:t>Accept other valid points</a:t>
            </a:r>
            <a:endParaRPr lang="en-GB" dirty="0"/>
          </a:p>
        </p:txBody>
      </p:sp>
    </p:spTree>
    <p:extLst>
      <p:ext uri="{BB962C8B-B14F-4D97-AF65-F5344CB8AC3E}">
        <p14:creationId xmlns:p14="http://schemas.microsoft.com/office/powerpoint/2010/main" val="10919287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idx="1"/>
          </p:nvPr>
        </p:nvSpPr>
        <p:spPr/>
        <p:txBody>
          <a:bodyPr/>
          <a:lstStyle/>
          <a:p>
            <a:r>
              <a:rPr lang="en-GB" dirty="0" smtClean="0"/>
              <a:t>On Big whiteboards write the stages of Ainsworth and Bell’s (1970) study in the correct order. </a:t>
            </a:r>
          </a:p>
          <a:p>
            <a:r>
              <a:rPr lang="en-GB" dirty="0" smtClean="0"/>
              <a:t>Don’t use numbers write out the actual stages.</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3304350679"/>
              </p:ext>
            </p:extLst>
          </p:nvPr>
        </p:nvGraphicFramePr>
        <p:xfrm>
          <a:off x="1043608" y="3356992"/>
          <a:ext cx="6984777" cy="1440160"/>
        </p:xfrm>
        <a:graphic>
          <a:graphicData uri="http://schemas.openxmlformats.org/drawingml/2006/table">
            <a:tbl>
              <a:tblPr firstRow="1" bandRow="1">
                <a:tableStyleId>{5C22544A-7EE6-4342-B048-85BDC9FD1C3A}</a:tableStyleId>
              </a:tblPr>
              <a:tblGrid>
                <a:gridCol w="2328259"/>
                <a:gridCol w="2328259"/>
                <a:gridCol w="2328259"/>
              </a:tblGrid>
              <a:tr h="720080">
                <a:tc>
                  <a:txBody>
                    <a:bodyPr/>
                    <a:lstStyle/>
                    <a:p>
                      <a:r>
                        <a:rPr lang="en-GB" sz="2400" dirty="0" smtClean="0"/>
                        <a:t>Stage</a:t>
                      </a:r>
                      <a:endParaRPr lang="en-GB" sz="2400" dirty="0"/>
                    </a:p>
                  </a:txBody>
                  <a:tcPr/>
                </a:tc>
                <a:tc>
                  <a:txBody>
                    <a:bodyPr/>
                    <a:lstStyle/>
                    <a:p>
                      <a:r>
                        <a:rPr lang="en-GB" sz="2400" dirty="0" smtClean="0"/>
                        <a:t>People in room</a:t>
                      </a:r>
                      <a:endParaRPr lang="en-GB" sz="2400" dirty="0"/>
                    </a:p>
                  </a:txBody>
                  <a:tcPr/>
                </a:tc>
                <a:tc>
                  <a:txBody>
                    <a:bodyPr/>
                    <a:lstStyle/>
                    <a:p>
                      <a:r>
                        <a:rPr lang="en-GB" sz="2400" dirty="0" smtClean="0"/>
                        <a:t>Procedure</a:t>
                      </a:r>
                      <a:endParaRPr lang="en-GB" sz="2400" dirty="0"/>
                    </a:p>
                  </a:txBody>
                  <a:tcPr/>
                </a:tc>
              </a:tr>
              <a:tr h="720080">
                <a:tc>
                  <a:txBody>
                    <a:bodyPr/>
                    <a:lstStyle/>
                    <a:p>
                      <a:endParaRPr lang="en-GB"/>
                    </a:p>
                  </a:txBody>
                  <a:tcPr/>
                </a:tc>
                <a:tc>
                  <a:txBody>
                    <a:bodyPr/>
                    <a:lstStyle/>
                    <a:p>
                      <a:endParaRPr lang="en-GB"/>
                    </a:p>
                  </a:txBody>
                  <a:tcPr/>
                </a:tc>
                <a:tc>
                  <a:txBody>
                    <a:bodyPr/>
                    <a:lstStyle/>
                    <a:p>
                      <a:endParaRPr lang="en-GB" dirty="0"/>
                    </a:p>
                  </a:txBody>
                  <a:tcPr/>
                </a:tc>
              </a:tr>
            </a:tbl>
          </a:graphicData>
        </a:graphic>
      </p:graphicFrame>
    </p:spTree>
    <p:extLst>
      <p:ext uri="{BB962C8B-B14F-4D97-AF65-F5344CB8AC3E}">
        <p14:creationId xmlns:p14="http://schemas.microsoft.com/office/powerpoint/2010/main" val="29884149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sz="quarter" idx="1"/>
          </p:nvPr>
        </p:nvSpPr>
        <p:spPr/>
        <p:txBody>
          <a:bodyPr>
            <a:normAutofit fontScale="70000" lnSpcReduction="20000"/>
          </a:bodyPr>
          <a:lstStyle/>
          <a:p>
            <a:pPr marL="0" indent="0">
              <a:buNone/>
            </a:pPr>
            <a:r>
              <a:rPr lang="en-GB" u="sng" dirty="0"/>
              <a:t>Aims</a:t>
            </a:r>
            <a:endParaRPr lang="en-GB" dirty="0"/>
          </a:p>
          <a:p>
            <a:r>
              <a:rPr lang="en-GB" dirty="0"/>
              <a:t>To produce a method for assessing the security of an infant’s attachment by placing the infant in a mildly stressful situation and observing the attachment behaviours that result. </a:t>
            </a:r>
          </a:p>
          <a:p>
            <a:pPr marL="0" indent="0">
              <a:buNone/>
            </a:pPr>
            <a:r>
              <a:rPr lang="en-GB" dirty="0"/>
              <a:t> </a:t>
            </a:r>
          </a:p>
          <a:p>
            <a:pPr marL="0" indent="0">
              <a:buNone/>
            </a:pPr>
            <a:r>
              <a:rPr lang="en-GB" u="sng" dirty="0"/>
              <a:t>Procedures</a:t>
            </a:r>
            <a:endParaRPr lang="en-GB" dirty="0"/>
          </a:p>
          <a:p>
            <a:r>
              <a:rPr lang="en-GB" dirty="0"/>
              <a:t>The strange situation took place in a laboratory. The original participants were American infants aged between 12 and 18 months and their caregiver (usually their mother). The third individual involved in the strange situation was a stranger. The same stranger was used all the time. </a:t>
            </a:r>
          </a:p>
          <a:p>
            <a:r>
              <a:rPr lang="en-GB" dirty="0"/>
              <a:t>The procedure lasted for just over 20 minutes and the behaviour of the infants was closely observed to assess the infant’s levels of exploring, playing and distress behaviours at separation and reunion with the caregiver and when left with the stranger. </a:t>
            </a:r>
          </a:p>
          <a:p>
            <a:endParaRPr lang="en-GB" dirty="0"/>
          </a:p>
        </p:txBody>
      </p:sp>
    </p:spTree>
    <p:extLst>
      <p:ext uri="{BB962C8B-B14F-4D97-AF65-F5344CB8AC3E}">
        <p14:creationId xmlns:p14="http://schemas.microsoft.com/office/powerpoint/2010/main" val="9902067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628800"/>
            <a:ext cx="6105525" cy="4924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50143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Strange Situation</a:t>
            </a:r>
            <a:endParaRPr lang="en-GB" dirty="0"/>
          </a:p>
        </p:txBody>
      </p:sp>
      <p:sp>
        <p:nvSpPr>
          <p:cNvPr id="3" name="Content Placeholder 2"/>
          <p:cNvSpPr>
            <a:spLocks noGrp="1"/>
          </p:cNvSpPr>
          <p:nvPr>
            <p:ph sz="quarter" idx="1"/>
          </p:nvPr>
        </p:nvSpPr>
        <p:spPr>
          <a:xfrm>
            <a:off x="611560" y="1628800"/>
            <a:ext cx="8153400" cy="4495800"/>
          </a:xfrm>
        </p:spPr>
        <p:txBody>
          <a:bodyPr>
            <a:normAutofit fontScale="55000" lnSpcReduction="20000"/>
          </a:bodyPr>
          <a:lstStyle/>
          <a:p>
            <a:pPr marL="0" indent="0">
              <a:buNone/>
            </a:pPr>
            <a:r>
              <a:rPr lang="en-US" b="1" dirty="0"/>
              <a:t>Scoring</a:t>
            </a:r>
          </a:p>
          <a:p>
            <a:pPr marL="0" indent="0">
              <a:buNone/>
            </a:pPr>
            <a:r>
              <a:rPr lang="en-US" dirty="0"/>
              <a:t>Strange Situation classifications (i.e. attachment styles) are based primarily on 4 interaction </a:t>
            </a:r>
            <a:r>
              <a:rPr lang="en-US" dirty="0" smtClean="0"/>
              <a:t>behaviours </a:t>
            </a:r>
            <a:r>
              <a:rPr lang="en-US" dirty="0"/>
              <a:t>directed toward the mother in the two reunion episodes (Ep. 5 &amp; Ep. 8). </a:t>
            </a:r>
          </a:p>
          <a:p>
            <a:r>
              <a:rPr lang="en-US" dirty="0"/>
              <a:t>Proximity and contacting seeking</a:t>
            </a:r>
          </a:p>
          <a:p>
            <a:r>
              <a:rPr lang="en-US" dirty="0"/>
              <a:t>Contact maintaining</a:t>
            </a:r>
          </a:p>
          <a:p>
            <a:r>
              <a:rPr lang="en-US" dirty="0"/>
              <a:t>Avoidance of proximity and contact</a:t>
            </a:r>
          </a:p>
          <a:p>
            <a:r>
              <a:rPr lang="en-US" dirty="0"/>
              <a:t>Resistance to contact and comforting</a:t>
            </a:r>
          </a:p>
          <a:p>
            <a:pPr marL="0" indent="0">
              <a:buNone/>
            </a:pPr>
            <a:r>
              <a:rPr lang="en-US" dirty="0"/>
              <a:t>The observer notes down the </a:t>
            </a:r>
            <a:r>
              <a:rPr lang="en-US" dirty="0" smtClean="0"/>
              <a:t>behaviour </a:t>
            </a:r>
            <a:r>
              <a:rPr lang="en-US" dirty="0"/>
              <a:t>displayed during 15 second intervals and scores the </a:t>
            </a:r>
            <a:r>
              <a:rPr lang="en-US" dirty="0" smtClean="0"/>
              <a:t>behaviour </a:t>
            </a:r>
            <a:r>
              <a:rPr lang="en-US" dirty="0"/>
              <a:t>for intensity on a scale of 1 to 7.</a:t>
            </a:r>
          </a:p>
          <a:p>
            <a:pPr marL="0" indent="0">
              <a:buNone/>
            </a:pPr>
            <a:r>
              <a:rPr lang="en-US" dirty="0"/>
              <a:t>Other </a:t>
            </a:r>
            <a:r>
              <a:rPr lang="en-US" dirty="0" smtClean="0"/>
              <a:t>behaviours </a:t>
            </a:r>
            <a:r>
              <a:rPr lang="en-US" dirty="0"/>
              <a:t>observed included: </a:t>
            </a:r>
          </a:p>
          <a:p>
            <a:r>
              <a:rPr lang="en-US" dirty="0"/>
              <a:t>Exploratory </a:t>
            </a:r>
            <a:r>
              <a:rPr lang="en-US" dirty="0" smtClean="0"/>
              <a:t>Behaviours </a:t>
            </a:r>
            <a:r>
              <a:rPr lang="en-US" dirty="0"/>
              <a:t>e.g. moving around the room, playing with toys, looking around the room.</a:t>
            </a:r>
          </a:p>
          <a:p>
            <a:r>
              <a:rPr lang="en-US" dirty="0"/>
              <a:t>Search </a:t>
            </a:r>
            <a:r>
              <a:rPr lang="en-US" dirty="0" smtClean="0"/>
              <a:t>Behaviours </a:t>
            </a:r>
            <a:r>
              <a:rPr lang="en-US" dirty="0"/>
              <a:t>e.g. following mother to the door, banging on the door, orienting to the door, looking at the door, going to mother’s empty chair, looking at mother’s empty chair.</a:t>
            </a:r>
          </a:p>
          <a:p>
            <a:r>
              <a:rPr lang="en-US" dirty="0"/>
              <a:t>Affect Displays negative, e.g. crying, smiling.</a:t>
            </a:r>
          </a:p>
          <a:p>
            <a:endParaRPr lang="en-GB" dirty="0"/>
          </a:p>
        </p:txBody>
      </p:sp>
    </p:spTree>
    <p:extLst>
      <p:ext uri="{BB962C8B-B14F-4D97-AF65-F5344CB8AC3E}">
        <p14:creationId xmlns:p14="http://schemas.microsoft.com/office/powerpoint/2010/main" val="132375827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811</TotalTime>
  <Words>2822</Words>
  <Application>Microsoft Office PowerPoint</Application>
  <PresentationFormat>On-screen Show (4:3)</PresentationFormat>
  <Paragraphs>366</Paragraphs>
  <Slides>56</Slides>
  <Notes>5</Notes>
  <HiddenSlides>0</HiddenSlides>
  <MMClips>4</MMClips>
  <ScaleCrop>false</ScaleCrop>
  <HeadingPairs>
    <vt:vector size="4" baseType="variant">
      <vt:variant>
        <vt:lpstr>Theme</vt:lpstr>
      </vt:variant>
      <vt:variant>
        <vt:i4>1</vt:i4>
      </vt:variant>
      <vt:variant>
        <vt:lpstr>Slide Titles</vt:lpstr>
      </vt:variant>
      <vt:variant>
        <vt:i4>56</vt:i4>
      </vt:variant>
    </vt:vector>
  </HeadingPairs>
  <TitlesOfParts>
    <vt:vector size="57" baseType="lpstr">
      <vt:lpstr>Median</vt:lpstr>
      <vt:lpstr>ATTACHMENT – OBSERVATIONS  THE STRANGE SITUATION</vt:lpstr>
      <vt:lpstr>Bowlby’s Theory of Monotropy</vt:lpstr>
      <vt:lpstr>Bowlby’s Theory of Monotropy</vt:lpstr>
      <vt:lpstr>Bowlby’s Theory of Monotropy</vt:lpstr>
      <vt:lpstr>Evaluation of Bowlby’s Theory</vt:lpstr>
      <vt:lpstr>The Strange Situation</vt:lpstr>
      <vt:lpstr>The Strange Situation</vt:lpstr>
      <vt:lpstr>The Strange Situation</vt:lpstr>
      <vt:lpstr>The Strange Situation</vt:lpstr>
      <vt:lpstr>The Strange Situation</vt:lpstr>
      <vt:lpstr>The Strange Situation</vt:lpstr>
      <vt:lpstr>  Draw the following table and Use words like -very high, high, low, strong, strongest, none, stays close, stays closest, none, accepts, ignores, rejects. Some you will use more than once.  </vt:lpstr>
      <vt:lpstr>The Strange Situation</vt:lpstr>
      <vt:lpstr>The Strange Situation</vt:lpstr>
      <vt:lpstr>The Strange Situation</vt:lpstr>
      <vt:lpstr>Evaluating The Strange Situation</vt:lpstr>
      <vt:lpstr>What type of attachment and why?</vt:lpstr>
      <vt:lpstr>Flip Video - Baby G </vt:lpstr>
      <vt:lpstr>Why did we have such high inter-observer reliability?</vt:lpstr>
      <vt:lpstr>Categorising Behaviour</vt:lpstr>
      <vt:lpstr>Key question</vt:lpstr>
      <vt:lpstr>Developing behavioural categories</vt:lpstr>
      <vt:lpstr>Deciding on class categories</vt:lpstr>
      <vt:lpstr>Now watch a clip</vt:lpstr>
      <vt:lpstr>Event Sampling</vt:lpstr>
      <vt:lpstr>Time Sampling</vt:lpstr>
      <vt:lpstr>Time Sampling</vt:lpstr>
      <vt:lpstr>PowerPoint Presentation</vt:lpstr>
      <vt:lpstr>Research Methods: Observations </vt:lpstr>
      <vt:lpstr>Which type of observation?</vt:lpstr>
      <vt:lpstr>Evaluating Observation Methods</vt:lpstr>
      <vt:lpstr>Naturalistic V Controlled </vt:lpstr>
      <vt:lpstr>Overt V Covert observations </vt:lpstr>
      <vt:lpstr>Participant V non-participant observation</vt:lpstr>
      <vt:lpstr>What is a Pilot study?</vt:lpstr>
      <vt:lpstr>  Dealing with ethical issues </vt:lpstr>
      <vt:lpstr>Culture and Attachment</vt:lpstr>
      <vt:lpstr>Culture and attachment</vt:lpstr>
      <vt:lpstr>Culture and attachment</vt:lpstr>
      <vt:lpstr>Types of culture- copy and complete</vt:lpstr>
      <vt:lpstr>Answer the following:  Use Page 18 of your booklet</vt:lpstr>
      <vt:lpstr>Looking at the data-find and label the following</vt:lpstr>
      <vt:lpstr>Cultural Variations</vt:lpstr>
      <vt:lpstr>Show clip on attachment parenting. This is a parenting style increasing in the UK. Why may this affect the findings of the strange situation and it’s ability to use cross culturally? </vt:lpstr>
      <vt:lpstr>Cultural research</vt:lpstr>
      <vt:lpstr>Cultural Research</vt:lpstr>
      <vt:lpstr>Cultural Research</vt:lpstr>
      <vt:lpstr>Issues with cultural comparisons</vt:lpstr>
      <vt:lpstr>Homework</vt:lpstr>
      <vt:lpstr>Research Methods Questions</vt:lpstr>
      <vt:lpstr>Table one- The total number of observations of crying and playing with mother in children classified as secure and insecure avoidant</vt:lpstr>
      <vt:lpstr>A chart to show the total number of observations of crying and playing with mother in secure and insecure avoidant children. </vt:lpstr>
      <vt:lpstr>Bar Graph</vt:lpstr>
      <vt:lpstr>Research Methods Activity</vt:lpstr>
      <vt:lpstr>Research Methods Activity</vt:lpstr>
      <vt:lpstr>Research Methods Activity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29</cp:revision>
  <dcterms:created xsi:type="dcterms:W3CDTF">2017-03-15T08:04:20Z</dcterms:created>
  <dcterms:modified xsi:type="dcterms:W3CDTF">2017-03-30T07:35:19Z</dcterms:modified>
</cp:coreProperties>
</file>