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72" r:id="rId4"/>
    <p:sldId id="278" r:id="rId5"/>
    <p:sldId id="263" r:id="rId6"/>
    <p:sldId id="282" r:id="rId7"/>
    <p:sldId id="270" r:id="rId8"/>
    <p:sldId id="257" r:id="rId9"/>
    <p:sldId id="264" r:id="rId10"/>
    <p:sldId id="267" r:id="rId11"/>
    <p:sldId id="265" r:id="rId12"/>
    <p:sldId id="268" r:id="rId13"/>
    <p:sldId id="266" r:id="rId14"/>
    <p:sldId id="269" r:id="rId15"/>
    <p:sldId id="274" r:id="rId16"/>
    <p:sldId id="275" r:id="rId17"/>
    <p:sldId id="276" r:id="rId18"/>
    <p:sldId id="277" r:id="rId19"/>
    <p:sldId id="273" r:id="rId20"/>
    <p:sldId id="271" r:id="rId21"/>
    <p:sldId id="279" r:id="rId22"/>
    <p:sldId id="280" r:id="rId23"/>
    <p:sldId id="281" r:id="rId24"/>
    <p:sldId id="283"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098"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3E4BA248-0B7A-45D4-A9D3-07EF4F36C662}" type="datetimeFigureOut">
              <a:rPr lang="en-GB" smtClean="0"/>
              <a:t>30/03/2017</a:t>
            </a:fld>
            <a:endParaRPr lang="en-GB"/>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GB"/>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CDDCFC3D-70EF-400A-859F-D2C7A2258EBF}" type="slidenum">
              <a:rPr lang="en-GB" smtClean="0"/>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E4BA248-0B7A-45D4-A9D3-07EF4F36C662}" type="datetimeFigureOut">
              <a:rPr lang="en-GB" smtClean="0"/>
              <a:t>30/03/2017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DCFC3D-70EF-400A-859F-D2C7A2258EBF}"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3E4BA248-0B7A-45D4-A9D3-07EF4F36C662}" type="datetimeFigureOut">
              <a:rPr lang="en-GB" smtClean="0"/>
              <a:t>30/03/2017</a:t>
            </a:fld>
            <a:endParaRPr lang="en-GB"/>
          </a:p>
        </p:txBody>
      </p:sp>
      <p:sp>
        <p:nvSpPr>
          <p:cNvPr id="5" name="Footer Placeholder 4"/>
          <p:cNvSpPr>
            <a:spLocks noGrp="1"/>
          </p:cNvSpPr>
          <p:nvPr>
            <p:ph type="ftr" sz="quarter" idx="11"/>
          </p:nvPr>
        </p:nvSpPr>
        <p:spPr>
          <a:xfrm>
            <a:off x="457201" y="6248207"/>
            <a:ext cx="5573483" cy="365125"/>
          </a:xfrm>
        </p:spPr>
        <p:txBody>
          <a:bodyPr/>
          <a:lstStyle/>
          <a:p>
            <a:endParaRPr lang="en-GB"/>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CDDCFC3D-70EF-400A-859F-D2C7A2258EBF}" type="slidenum">
              <a:rPr lang="en-GB" smtClean="0"/>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E4BA248-0B7A-45D4-A9D3-07EF4F36C662}" type="datetimeFigureOut">
              <a:rPr lang="en-GB" smtClean="0"/>
              <a:t>30/03/2017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CDDCFC3D-70EF-400A-859F-D2C7A2258EBF}" type="slidenum">
              <a:rPr lang="en-GB" smtClean="0"/>
              <a:t>‹#›</a:t>
            </a:fld>
            <a:endParaRPr lang="en-GB"/>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3E4BA248-0B7A-45D4-A9D3-07EF4F36C662}" type="datetimeFigureOut">
              <a:rPr lang="en-GB" smtClean="0"/>
              <a:t>30/03/2017</a:t>
            </a:fld>
            <a:endParaRPr lang="en-GB"/>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CDDCFC3D-70EF-400A-859F-D2C7A2258EBF}" type="slidenum">
              <a:rPr lang="en-GB" smtClean="0"/>
              <a:t>‹#›</a:t>
            </a:fld>
            <a:endParaRPr lang="en-GB"/>
          </a:p>
        </p:txBody>
      </p:sp>
      <p:sp>
        <p:nvSpPr>
          <p:cNvPr id="14" name="Footer Placeholder 13"/>
          <p:cNvSpPr>
            <a:spLocks noGrp="1"/>
          </p:cNvSpPr>
          <p:nvPr>
            <p:ph type="ftr" sz="quarter" idx="12"/>
          </p:nvPr>
        </p:nvSpPr>
        <p:spPr/>
        <p:txBody>
          <a:bodyPr/>
          <a:lstStyle/>
          <a:p>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3E4BA248-0B7A-45D4-A9D3-07EF4F36C662}" type="datetimeFigureOut">
              <a:rPr lang="en-GB" smtClean="0"/>
              <a:t>30/03/2017</a:t>
            </a:fld>
            <a:endParaRPr lang="en-GB"/>
          </a:p>
        </p:txBody>
      </p:sp>
      <p:sp>
        <p:nvSpPr>
          <p:cNvPr id="10" name="Slide Number Placeholder 9"/>
          <p:cNvSpPr>
            <a:spLocks noGrp="1"/>
          </p:cNvSpPr>
          <p:nvPr>
            <p:ph type="sldNum" sz="quarter" idx="16"/>
          </p:nvPr>
        </p:nvSpPr>
        <p:spPr/>
        <p:txBody>
          <a:bodyPr rtlCol="0"/>
          <a:lstStyle/>
          <a:p>
            <a:fld id="{CDDCFC3D-70EF-400A-859F-D2C7A2258EBF}" type="slidenum">
              <a:rPr lang="en-GB" smtClean="0"/>
              <a:t>‹#›</a:t>
            </a:fld>
            <a:endParaRPr lang="en-GB"/>
          </a:p>
        </p:txBody>
      </p:sp>
      <p:sp>
        <p:nvSpPr>
          <p:cNvPr id="12" name="Footer Placeholder 11"/>
          <p:cNvSpPr>
            <a:spLocks noGrp="1"/>
          </p:cNvSpPr>
          <p:nvPr>
            <p:ph type="ftr" sz="quarter" idx="17"/>
          </p:nvPr>
        </p:nvSpPr>
        <p:spPr/>
        <p:txBody>
          <a:bodyPr rtlCol="0"/>
          <a:lstStyle/>
          <a:p>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3E4BA248-0B7A-45D4-A9D3-07EF4F36C662}" type="datetimeFigureOut">
              <a:rPr lang="en-GB" smtClean="0"/>
              <a:t>30/03/2017</a:t>
            </a:fld>
            <a:endParaRPr lang="en-GB"/>
          </a:p>
        </p:txBody>
      </p:sp>
      <p:sp>
        <p:nvSpPr>
          <p:cNvPr id="12" name="Slide Number Placeholder 11"/>
          <p:cNvSpPr>
            <a:spLocks noGrp="1"/>
          </p:cNvSpPr>
          <p:nvPr>
            <p:ph type="sldNum" sz="quarter" idx="16"/>
          </p:nvPr>
        </p:nvSpPr>
        <p:spPr/>
        <p:txBody>
          <a:bodyPr rtlCol="0"/>
          <a:lstStyle/>
          <a:p>
            <a:fld id="{CDDCFC3D-70EF-400A-859F-D2C7A2258EBF}" type="slidenum">
              <a:rPr lang="en-GB" smtClean="0"/>
              <a:t>‹#›</a:t>
            </a:fld>
            <a:endParaRPr lang="en-GB"/>
          </a:p>
        </p:txBody>
      </p:sp>
      <p:sp>
        <p:nvSpPr>
          <p:cNvPr id="14" name="Footer Placeholder 13"/>
          <p:cNvSpPr>
            <a:spLocks noGrp="1"/>
          </p:cNvSpPr>
          <p:nvPr>
            <p:ph type="ftr" sz="quarter" idx="17"/>
          </p:nvPr>
        </p:nvSpPr>
        <p:spPr/>
        <p:txBody>
          <a:bodyPr rtlCol="0"/>
          <a:lstStyle/>
          <a:p>
            <a:endParaRPr lang="en-GB"/>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E4BA248-0B7A-45D4-A9D3-07EF4F36C662}" type="datetimeFigureOut">
              <a:rPr lang="en-GB" smtClean="0"/>
              <a:t>30/03/2017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CDDCFC3D-70EF-400A-859F-D2C7A2258EBF}"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4BA248-0B7A-45D4-A9D3-07EF4F36C662}" type="datetimeFigureOut">
              <a:rPr lang="en-GB" smtClean="0"/>
              <a:t>30/03/2017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CDDCFC3D-70EF-400A-859F-D2C7A2258EBF}"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E4BA248-0B7A-45D4-A9D3-07EF4F36C662}" type="datetimeFigureOut">
              <a:rPr lang="en-GB" smtClean="0"/>
              <a:t>30/03/2017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CDDCFC3D-70EF-400A-859F-D2C7A2258EBF}" type="slidenum">
              <a:rPr lang="en-GB" smtClean="0"/>
              <a:t>‹#›</a:t>
            </a:fld>
            <a:endParaRPr lang="en-GB"/>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3E4BA248-0B7A-45D4-A9D3-07EF4F36C662}" type="datetimeFigureOut">
              <a:rPr lang="en-GB" smtClean="0"/>
              <a:t>30/03/2017</a:t>
            </a:fld>
            <a:endParaRPr lang="en-GB"/>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CDDCFC3D-70EF-400A-859F-D2C7A2258EBF}" type="slidenum">
              <a:rPr lang="en-GB" smtClean="0"/>
              <a:t>‹#›</a:t>
            </a:fld>
            <a:endParaRPr lang="en-GB"/>
          </a:p>
        </p:txBody>
      </p:sp>
      <p:sp>
        <p:nvSpPr>
          <p:cNvPr id="14" name="Footer Placeholder 13"/>
          <p:cNvSpPr>
            <a:spLocks noGrp="1"/>
          </p:cNvSpPr>
          <p:nvPr>
            <p:ph type="ftr" sz="quarter" idx="12"/>
          </p:nvPr>
        </p:nvSpPr>
        <p:spPr>
          <a:xfrm>
            <a:off x="1600200" y="6248206"/>
            <a:ext cx="4572000" cy="365125"/>
          </a:xfrm>
        </p:spPr>
        <p:txBody>
          <a:bodyPr rtlCol="0"/>
          <a:lstStyle/>
          <a:p>
            <a:endParaRPr lang="en-GB"/>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3E4BA248-0B7A-45D4-A9D3-07EF4F36C662}" type="datetimeFigureOut">
              <a:rPr lang="en-GB" smtClean="0"/>
              <a:t>30/03/2017</a:t>
            </a:fld>
            <a:endParaRPr lang="en-GB"/>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GB"/>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CDDCFC3D-70EF-400A-859F-D2C7A2258EBF}"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Maternal deprivation </a:t>
            </a:r>
            <a:endParaRPr lang="en-GB" dirty="0"/>
          </a:p>
        </p:txBody>
      </p:sp>
      <p:sp>
        <p:nvSpPr>
          <p:cNvPr id="3" name="Subtitle 2"/>
          <p:cNvSpPr>
            <a:spLocks noGrp="1"/>
          </p:cNvSpPr>
          <p:nvPr>
            <p:ph type="subTitle" idx="1"/>
          </p:nvPr>
        </p:nvSpPr>
        <p:spPr/>
        <p:txBody>
          <a:bodyPr/>
          <a:lstStyle/>
          <a:p>
            <a:r>
              <a:rPr lang="en-GB" dirty="0" smtClean="0"/>
              <a:t>Attachment 9</a:t>
            </a:r>
            <a:endParaRPr lang="en-GB" dirty="0"/>
          </a:p>
        </p:txBody>
      </p:sp>
    </p:spTree>
    <p:extLst>
      <p:ext uri="{BB962C8B-B14F-4D97-AF65-F5344CB8AC3E}">
        <p14:creationId xmlns:p14="http://schemas.microsoft.com/office/powerpoint/2010/main" val="38732532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32656"/>
            <a:ext cx="8229600" cy="864096"/>
          </a:xfrm>
        </p:spPr>
        <p:txBody>
          <a:bodyPr>
            <a:normAutofit/>
          </a:bodyPr>
          <a:lstStyle/>
          <a:p>
            <a:r>
              <a:rPr lang="en-GB" sz="3200" dirty="0" smtClean="0"/>
              <a:t>Evaluating Bowlby’s MDH</a:t>
            </a:r>
            <a:endParaRPr lang="en-GB" sz="3200" dirty="0"/>
          </a:p>
        </p:txBody>
      </p:sp>
      <p:pic>
        <p:nvPicPr>
          <p:cNvPr id="4" name="Maternal Deprivation - Professor Sir Michael Rutter - Children's Rights.mp4">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1259632" y="1268760"/>
            <a:ext cx="6572250" cy="4929188"/>
          </a:xfrm>
        </p:spPr>
      </p:pic>
    </p:spTree>
    <p:extLst>
      <p:ext uri="{BB962C8B-B14F-4D97-AF65-F5344CB8AC3E}">
        <p14:creationId xmlns:p14="http://schemas.microsoft.com/office/powerpoint/2010/main" val="7456912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normAutofit/>
          </a:bodyPr>
          <a:lstStyle/>
          <a:p>
            <a:r>
              <a:rPr lang="en-GB" dirty="0" smtClean="0"/>
              <a:t>Evaluation of Bowlby’s </a:t>
            </a:r>
            <a:r>
              <a:rPr lang="en-GB" dirty="0" smtClean="0"/>
              <a:t>MDH</a:t>
            </a:r>
            <a:endParaRPr lang="en-GB" dirty="0"/>
          </a:p>
        </p:txBody>
      </p:sp>
      <p:sp>
        <p:nvSpPr>
          <p:cNvPr id="3" name="Content Placeholder 2"/>
          <p:cNvSpPr>
            <a:spLocks noGrp="1"/>
          </p:cNvSpPr>
          <p:nvPr>
            <p:ph sz="quarter" idx="1"/>
          </p:nvPr>
        </p:nvSpPr>
        <p:spPr>
          <a:xfrm>
            <a:off x="457200" y="1484784"/>
            <a:ext cx="8229600" cy="4641379"/>
          </a:xfrm>
        </p:spPr>
        <p:txBody>
          <a:bodyPr>
            <a:normAutofit fontScale="92500"/>
          </a:bodyPr>
          <a:lstStyle/>
          <a:p>
            <a:pPr marL="0" indent="0">
              <a:buNone/>
            </a:pPr>
            <a:r>
              <a:rPr lang="en-GB" dirty="0" smtClean="0"/>
              <a:t>Deprivation versus </a:t>
            </a:r>
            <a:r>
              <a:rPr lang="en-GB" dirty="0" smtClean="0"/>
              <a:t>privation</a:t>
            </a:r>
          </a:p>
          <a:p>
            <a:r>
              <a:rPr lang="en-GB" dirty="0" smtClean="0"/>
              <a:t>Rutter </a:t>
            </a:r>
            <a:r>
              <a:rPr lang="en-GB" dirty="0" smtClean="0"/>
              <a:t>(1976</a:t>
            </a:r>
            <a:r>
              <a:rPr lang="en-GB" dirty="0"/>
              <a:t>) claimed that Bowlby was actually mixing up the concepts of deprivation and privation. </a:t>
            </a:r>
            <a:endParaRPr lang="en-GB" dirty="0" smtClean="0"/>
          </a:p>
          <a:p>
            <a:r>
              <a:rPr lang="en-GB" dirty="0" smtClean="0"/>
              <a:t>Deprivation = bond established and broken</a:t>
            </a:r>
          </a:p>
          <a:p>
            <a:r>
              <a:rPr lang="en-GB" dirty="0" smtClean="0"/>
              <a:t>Privation = bond never established</a:t>
            </a:r>
            <a:endParaRPr lang="en-GB" dirty="0" smtClean="0"/>
          </a:p>
          <a:p>
            <a:r>
              <a:rPr lang="en-GB" dirty="0" smtClean="0"/>
              <a:t>He </a:t>
            </a:r>
            <a:r>
              <a:rPr lang="en-GB" dirty="0"/>
              <a:t>claims Bowlby never made it clear whether the child’s attachment bond had actually even been there in the first place </a:t>
            </a:r>
            <a:r>
              <a:rPr lang="en-GB" dirty="0" smtClean="0"/>
              <a:t>and </a:t>
            </a:r>
            <a:r>
              <a:rPr lang="en-GB" dirty="0"/>
              <a:t>that in fact the severe long-term damage that Bowlby associated with deprivation was more likely to be the result of privation</a:t>
            </a:r>
            <a:r>
              <a:rPr lang="en-GB" dirty="0" smtClean="0"/>
              <a:t>.</a:t>
            </a:r>
          </a:p>
          <a:p>
            <a:pPr marL="0" indent="0">
              <a:buNone/>
            </a:pPr>
            <a:endParaRPr lang="en-GB" dirty="0" smtClean="0"/>
          </a:p>
        </p:txBody>
      </p:sp>
    </p:spTree>
    <p:extLst>
      <p:ext uri="{BB962C8B-B14F-4D97-AF65-F5344CB8AC3E}">
        <p14:creationId xmlns:p14="http://schemas.microsoft.com/office/powerpoint/2010/main" val="15499364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dirty="0" smtClean="0"/>
              <a:t>Did you ever go into hospital as a child? What happened? Were you parents allowed with you? Before Bowlby this wasn’t the case.</a:t>
            </a:r>
            <a:endParaRPr lang="en-GB" sz="2400" dirty="0"/>
          </a:p>
        </p:txBody>
      </p:sp>
      <p:pic>
        <p:nvPicPr>
          <p:cNvPr id="6" name="A Two Year Old goes to Hospital (Robertson Films).mp4">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1333500" y="1268413"/>
            <a:ext cx="6477000" cy="4857750"/>
          </a:xfrm>
        </p:spPr>
      </p:pic>
    </p:spTree>
    <p:extLst>
      <p:ext uri="{BB962C8B-B14F-4D97-AF65-F5344CB8AC3E}">
        <p14:creationId xmlns:p14="http://schemas.microsoft.com/office/powerpoint/2010/main" val="32053028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Real world application</a:t>
            </a:r>
            <a:endParaRPr lang="en-GB" dirty="0"/>
          </a:p>
        </p:txBody>
      </p:sp>
      <p:sp>
        <p:nvSpPr>
          <p:cNvPr id="3" name="Content Placeholder 2"/>
          <p:cNvSpPr>
            <a:spLocks noGrp="1"/>
          </p:cNvSpPr>
          <p:nvPr>
            <p:ph sz="quarter" idx="1"/>
          </p:nvPr>
        </p:nvSpPr>
        <p:spPr/>
        <p:txBody>
          <a:bodyPr>
            <a:normAutofit/>
          </a:bodyPr>
          <a:lstStyle/>
          <a:p>
            <a:r>
              <a:rPr lang="en-GB" dirty="0" smtClean="0"/>
              <a:t>Bowlby’s theory </a:t>
            </a:r>
            <a:r>
              <a:rPr lang="en-GB" dirty="0"/>
              <a:t>and work by Robertson and himself had an enormous effect on childrearing and led to major social change in the way children were cared for in hospitals. Before the research parents were discouraged or even forbidden from visiting children who had to go into hospital but his research and footage showing how distressed these children became from Robertson changed </a:t>
            </a:r>
            <a:r>
              <a:rPr lang="en-GB" dirty="0" smtClean="0"/>
              <a:t>this.</a:t>
            </a:r>
            <a:endParaRPr lang="en-GB" dirty="0"/>
          </a:p>
        </p:txBody>
      </p:sp>
    </p:spTree>
    <p:extLst>
      <p:ext uri="{BB962C8B-B14F-4D97-AF65-F5344CB8AC3E}">
        <p14:creationId xmlns:p14="http://schemas.microsoft.com/office/powerpoint/2010/main" val="391426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en-GB" dirty="0" smtClean="0"/>
              <a:t>Individual differences</a:t>
            </a:r>
            <a:endParaRPr lang="en-GB" dirty="0"/>
          </a:p>
        </p:txBody>
      </p:sp>
      <p:sp>
        <p:nvSpPr>
          <p:cNvPr id="3" name="Content Placeholder 2"/>
          <p:cNvSpPr>
            <a:spLocks noGrp="1"/>
          </p:cNvSpPr>
          <p:nvPr>
            <p:ph sz="quarter" idx="1"/>
          </p:nvPr>
        </p:nvSpPr>
        <p:spPr>
          <a:xfrm>
            <a:off x="467544" y="1556793"/>
            <a:ext cx="8229600" cy="3888432"/>
          </a:xfrm>
        </p:spPr>
        <p:txBody>
          <a:bodyPr/>
          <a:lstStyle/>
          <a:p>
            <a:pPr marL="0" indent="0">
              <a:buNone/>
            </a:pPr>
            <a:r>
              <a:rPr lang="en-GB" dirty="0" smtClean="0"/>
              <a:t>Do you think some children will be able to cope with separation better than others?</a:t>
            </a:r>
          </a:p>
          <a:p>
            <a:pPr marL="0" indent="0">
              <a:buNone/>
            </a:pPr>
            <a:r>
              <a:rPr lang="en-GB" dirty="0" smtClean="0"/>
              <a:t>Which type? Why?</a:t>
            </a:r>
          </a:p>
          <a:p>
            <a:pPr marL="0" indent="0">
              <a:buNone/>
            </a:pPr>
            <a:r>
              <a:rPr lang="en-GB" dirty="0" err="1" smtClean="0"/>
              <a:t>Barret</a:t>
            </a:r>
            <a:r>
              <a:rPr lang="en-GB" dirty="0" smtClean="0"/>
              <a:t> (1997) reviewed various studies on separation and concluded that actually securely attached and more mature children may actually cope better and be less affected than insecurely attached children. </a:t>
            </a:r>
            <a:endParaRPr lang="en-GB" dirty="0"/>
          </a:p>
        </p:txBody>
      </p:sp>
    </p:spTree>
    <p:extLst>
      <p:ext uri="{BB962C8B-B14F-4D97-AF65-F5344CB8AC3E}">
        <p14:creationId xmlns:p14="http://schemas.microsoft.com/office/powerpoint/2010/main" val="310548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fontScale="90000"/>
          </a:bodyPr>
          <a:lstStyle/>
          <a:p>
            <a:r>
              <a:rPr lang="en-US" sz="1600" dirty="0"/>
              <a:t/>
            </a:r>
            <a:br>
              <a:rPr lang="en-US" sz="1600" dirty="0"/>
            </a:br>
            <a:r>
              <a:rPr lang="en-US" sz="4000" dirty="0" smtClean="0"/>
              <a:t>Linking the different topic areas together </a:t>
            </a:r>
            <a:endParaRPr lang="en-GB" sz="4000" dirty="0"/>
          </a:p>
        </p:txBody>
      </p:sp>
      <p:sp>
        <p:nvSpPr>
          <p:cNvPr id="3" name="Content Placeholder 2"/>
          <p:cNvSpPr>
            <a:spLocks noGrp="1"/>
          </p:cNvSpPr>
          <p:nvPr>
            <p:ph sz="quarter" idx="1"/>
          </p:nvPr>
        </p:nvSpPr>
        <p:spPr>
          <a:xfrm>
            <a:off x="467544" y="1844824"/>
            <a:ext cx="8229600" cy="3672408"/>
          </a:xfrm>
        </p:spPr>
        <p:txBody>
          <a:bodyPr>
            <a:normAutofit fontScale="25000" lnSpcReduction="20000"/>
          </a:bodyPr>
          <a:lstStyle/>
          <a:p>
            <a:r>
              <a:rPr lang="en-US" sz="11200" dirty="0"/>
              <a:t>The exam board love to ask exam questions that require you linking different areas of topics together.</a:t>
            </a:r>
            <a:br>
              <a:rPr lang="en-US" sz="11200" dirty="0"/>
            </a:br>
            <a:r>
              <a:rPr lang="en-US" sz="11200" dirty="0"/>
              <a:t>For example </a:t>
            </a:r>
            <a:r>
              <a:rPr lang="en-US" sz="11200" dirty="0" smtClean="0"/>
              <a:t>Bowlby’s </a:t>
            </a:r>
            <a:r>
              <a:rPr lang="en-US" sz="11200" dirty="0" err="1" smtClean="0"/>
              <a:t>monotropic</a:t>
            </a:r>
            <a:r>
              <a:rPr lang="en-US" sz="11200" dirty="0" smtClean="0"/>
              <a:t> </a:t>
            </a:r>
            <a:r>
              <a:rPr lang="en-US" sz="11200" dirty="0"/>
              <a:t>theory links to role of the father as monotropy says </a:t>
            </a:r>
            <a:r>
              <a:rPr lang="en-US" sz="11200" dirty="0" smtClean="0"/>
              <a:t>that the </a:t>
            </a:r>
            <a:r>
              <a:rPr lang="en-US" sz="11200" dirty="0"/>
              <a:t>father can't be the primary caregiver but research by </a:t>
            </a:r>
            <a:r>
              <a:rPr lang="en-US" sz="11200" dirty="0" smtClean="0"/>
              <a:t>Lamb </a:t>
            </a:r>
            <a:r>
              <a:rPr lang="en-US" sz="11200" dirty="0"/>
              <a:t>and </a:t>
            </a:r>
            <a:r>
              <a:rPr lang="en-US" sz="11200" dirty="0" smtClean="0"/>
              <a:t>Field </a:t>
            </a:r>
            <a:r>
              <a:rPr lang="en-US" sz="11200" dirty="0"/>
              <a:t>disagree</a:t>
            </a:r>
            <a:r>
              <a:rPr lang="en-US" sz="11200" dirty="0" smtClean="0"/>
              <a:t>.</a:t>
            </a:r>
            <a:endParaRPr lang="en-US" sz="11200" dirty="0"/>
          </a:p>
          <a:p>
            <a:r>
              <a:rPr lang="en-US" sz="11200" dirty="0"/>
              <a:t>If you can link it means you have a really deep understanding of the material so is a skill you must practice</a:t>
            </a:r>
            <a:r>
              <a:rPr lang="en-US" sz="9600" dirty="0"/>
              <a:t>. </a:t>
            </a:r>
            <a:r>
              <a:rPr lang="en-US" sz="14400" dirty="0"/>
              <a:t>So let's practice! </a:t>
            </a:r>
          </a:p>
        </p:txBody>
      </p:sp>
    </p:spTree>
    <p:extLst>
      <p:ext uri="{BB962C8B-B14F-4D97-AF65-F5344CB8AC3E}">
        <p14:creationId xmlns:p14="http://schemas.microsoft.com/office/powerpoint/2010/main" val="37930260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229600" cy="936104"/>
          </a:xfrm>
        </p:spPr>
        <p:txBody>
          <a:bodyPr>
            <a:noAutofit/>
          </a:bodyPr>
          <a:lstStyle/>
          <a:p>
            <a:r>
              <a:rPr lang="en-GB" sz="4000" dirty="0" smtClean="0"/>
              <a:t>Linking topics together…</a:t>
            </a:r>
            <a:endParaRPr lang="en-GB" sz="4000" dirty="0"/>
          </a:p>
        </p:txBody>
      </p:sp>
      <p:sp>
        <p:nvSpPr>
          <p:cNvPr id="3" name="Content Placeholder 2"/>
          <p:cNvSpPr>
            <a:spLocks noGrp="1"/>
          </p:cNvSpPr>
          <p:nvPr>
            <p:ph sz="quarter" idx="1"/>
          </p:nvPr>
        </p:nvSpPr>
        <p:spPr>
          <a:xfrm>
            <a:off x="395536" y="1700808"/>
            <a:ext cx="8229600" cy="4248472"/>
          </a:xfrm>
        </p:spPr>
        <p:txBody>
          <a:bodyPr>
            <a:normAutofit fontScale="40000" lnSpcReduction="20000"/>
          </a:bodyPr>
          <a:lstStyle/>
          <a:p>
            <a:r>
              <a:rPr lang="en-US" sz="5500" dirty="0"/>
              <a:t>Each table will have an area of attachment and you have to link it to the maternal deprivation hypothesis.</a:t>
            </a:r>
            <a:br>
              <a:rPr lang="en-US" sz="5500" dirty="0"/>
            </a:br>
            <a:r>
              <a:rPr lang="en-US" sz="5500" dirty="0" smtClean="0"/>
              <a:t>i.e</a:t>
            </a:r>
            <a:r>
              <a:rPr lang="en-US" sz="5500" dirty="0"/>
              <a:t>. what would it predict about a child being separated from a female care-giver? Is there any research from the topic area that would say it would have an effect or wouldn't have an effect? </a:t>
            </a:r>
            <a:endParaRPr lang="en-US" sz="5500" dirty="0" smtClean="0"/>
          </a:p>
          <a:p>
            <a:pPr marL="0" indent="0">
              <a:buNone/>
            </a:pPr>
            <a:endParaRPr lang="en-US" sz="5500" dirty="0"/>
          </a:p>
          <a:p>
            <a:r>
              <a:rPr lang="en-US" sz="5100" dirty="0"/>
              <a:t>1. Reciprocity and interactional synchrony</a:t>
            </a:r>
          </a:p>
          <a:p>
            <a:r>
              <a:rPr lang="en-US" sz="5100" dirty="0"/>
              <a:t>2. Schaffer's </a:t>
            </a:r>
            <a:r>
              <a:rPr lang="en-US" sz="5100" dirty="0" smtClean="0"/>
              <a:t>stages/study</a:t>
            </a:r>
            <a:endParaRPr lang="en-US" sz="5100" dirty="0"/>
          </a:p>
          <a:p>
            <a:r>
              <a:rPr lang="en-US" sz="5100" dirty="0"/>
              <a:t>3. Role of the father</a:t>
            </a:r>
          </a:p>
          <a:p>
            <a:r>
              <a:rPr lang="en-US" sz="5100" dirty="0"/>
              <a:t>4. Animal studies</a:t>
            </a:r>
          </a:p>
          <a:p>
            <a:r>
              <a:rPr lang="en-US" sz="5100" dirty="0"/>
              <a:t>5.learning theory</a:t>
            </a:r>
          </a:p>
          <a:p>
            <a:endParaRPr lang="en-US" sz="5100" dirty="0"/>
          </a:p>
          <a:p>
            <a:pPr marL="0" indent="0">
              <a:buNone/>
            </a:pPr>
            <a:r>
              <a:rPr lang="en-US" sz="5100" dirty="0"/>
              <a:t>If you finish your example pick another one to do-push yourself! </a:t>
            </a:r>
          </a:p>
          <a:p>
            <a:endParaRPr lang="en-GB" sz="5100" dirty="0"/>
          </a:p>
          <a:p>
            <a:endParaRPr lang="en-GB" dirty="0"/>
          </a:p>
        </p:txBody>
      </p:sp>
    </p:spTree>
    <p:extLst>
      <p:ext uri="{BB962C8B-B14F-4D97-AF65-F5344CB8AC3E}">
        <p14:creationId xmlns:p14="http://schemas.microsoft.com/office/powerpoint/2010/main" val="355432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1000"/>
                                        <p:tgtEl>
                                          <p:spTgt spid="3">
                                            <p:txEl>
                                              <p:pRg st="8" end="8"/>
                                            </p:txEl>
                                          </p:spTgt>
                                        </p:tgtEl>
                                      </p:cBhvr>
                                    </p:animEffect>
                                    <p:anim calcmode="lin" valueType="num">
                                      <p:cBhvr>
                                        <p:cTn id="4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457200" y="228919"/>
            <a:ext cx="8229600" cy="895825"/>
          </a:xfrm>
        </p:spPr>
        <p:txBody>
          <a:bodyPr>
            <a:normAutofit/>
          </a:bodyPr>
          <a:lstStyle/>
          <a:p>
            <a:r>
              <a:rPr lang="en-GB" dirty="0" smtClean="0"/>
              <a:t>Linking task… Answers</a:t>
            </a:r>
            <a:endParaRPr lang="en-GB" dirty="0"/>
          </a:p>
        </p:txBody>
      </p:sp>
      <p:sp>
        <p:nvSpPr>
          <p:cNvPr id="3" name="Content Placeholder 2"/>
          <p:cNvSpPr>
            <a:spLocks noGrp="1"/>
          </p:cNvSpPr>
          <p:nvPr>
            <p:ph sz="quarter" idx="1"/>
          </p:nvPr>
        </p:nvSpPr>
        <p:spPr>
          <a:xfrm>
            <a:off x="539552" y="1484784"/>
            <a:ext cx="8229600" cy="5577483"/>
          </a:xfrm>
        </p:spPr>
        <p:txBody>
          <a:bodyPr>
            <a:normAutofit/>
          </a:bodyPr>
          <a:lstStyle/>
          <a:p>
            <a:r>
              <a:rPr lang="en-US" sz="2000" b="1" dirty="0"/>
              <a:t>Reciprocity and interactional synchron</a:t>
            </a:r>
            <a:r>
              <a:rPr lang="en-US" sz="2000" dirty="0"/>
              <a:t>y-these are important for the development of strong attachments and so if a child and mother are separated then there isn't the opportunity for these things to develop and so could possibly effect the bond between caregiver and infant. But depends on when the separation occurs. If the relationship and communication is reciprocal already then maybe there will be no problem. </a:t>
            </a:r>
            <a:endParaRPr lang="en-US" sz="2000" dirty="0" smtClean="0"/>
          </a:p>
          <a:p>
            <a:r>
              <a:rPr lang="en-US" sz="2000" b="1" dirty="0"/>
              <a:t>Schaffer</a:t>
            </a:r>
            <a:r>
              <a:rPr lang="en-US" sz="2000" dirty="0"/>
              <a:t>-if this occurs in the discriminate stage then a child would be distressed as if a specific attachment has been formed with the mother then there will be distress on separation, especially if no multiple attachments have yet been formed. If they have been formed then maybe the child would be OK if </a:t>
            </a:r>
            <a:r>
              <a:rPr lang="en-US" sz="2000" dirty="0" smtClean="0"/>
              <a:t>they are with </a:t>
            </a:r>
            <a:r>
              <a:rPr lang="en-US" sz="2000" dirty="0"/>
              <a:t>one of the multiple attachment figures? </a:t>
            </a:r>
            <a:endParaRPr lang="en-US" sz="2000" dirty="0" smtClean="0"/>
          </a:p>
          <a:p>
            <a:r>
              <a:rPr lang="en-US" sz="2000" b="1" dirty="0"/>
              <a:t>Role of the father- </a:t>
            </a:r>
            <a:r>
              <a:rPr lang="en-US" sz="2000" dirty="0"/>
              <a:t>research says different things here. Some would say that if there is a father present during the separation then the effects would be reduced or removed as </a:t>
            </a:r>
            <a:r>
              <a:rPr lang="en-US" sz="2000" dirty="0" smtClean="0"/>
              <a:t>Field </a:t>
            </a:r>
            <a:r>
              <a:rPr lang="en-US" sz="2000" dirty="0"/>
              <a:t>and </a:t>
            </a:r>
            <a:r>
              <a:rPr lang="en-US" sz="2000" dirty="0" smtClean="0"/>
              <a:t>Lamb </a:t>
            </a:r>
            <a:r>
              <a:rPr lang="en-US" sz="2000" dirty="0"/>
              <a:t>say a father can be as sensitive as a female so could take on this </a:t>
            </a:r>
            <a:r>
              <a:rPr lang="en-US" sz="2000" dirty="0" smtClean="0"/>
              <a:t>role. Some </a:t>
            </a:r>
            <a:r>
              <a:rPr lang="en-US" sz="2000" dirty="0"/>
              <a:t>research </a:t>
            </a:r>
            <a:r>
              <a:rPr lang="en-US" sz="2000" dirty="0" smtClean="0"/>
              <a:t>by </a:t>
            </a:r>
            <a:r>
              <a:rPr lang="en-US" sz="2000" dirty="0" err="1"/>
              <a:t>G</a:t>
            </a:r>
            <a:r>
              <a:rPr lang="en-US" sz="2000" dirty="0" err="1" smtClean="0"/>
              <a:t>ottesman</a:t>
            </a:r>
            <a:r>
              <a:rPr lang="en-US" sz="2000" dirty="0" smtClean="0"/>
              <a:t> </a:t>
            </a:r>
            <a:r>
              <a:rPr lang="en-US" sz="2000" dirty="0"/>
              <a:t>says that it would effect the child's attachment when a teenager </a:t>
            </a:r>
          </a:p>
          <a:p>
            <a:endParaRPr lang="en-GB" sz="2000" dirty="0"/>
          </a:p>
        </p:txBody>
      </p:sp>
    </p:spTree>
    <p:extLst>
      <p:ext uri="{BB962C8B-B14F-4D97-AF65-F5344CB8AC3E}">
        <p14:creationId xmlns:p14="http://schemas.microsoft.com/office/powerpoint/2010/main" val="191461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arn(inVertical)">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r>
              <a:rPr lang="en-GB" dirty="0" smtClean="0"/>
              <a:t>Linking task… Answers</a:t>
            </a:r>
            <a:endParaRPr lang="en-GB" dirty="0"/>
          </a:p>
        </p:txBody>
      </p:sp>
      <p:sp>
        <p:nvSpPr>
          <p:cNvPr id="3" name="Content Placeholder 2"/>
          <p:cNvSpPr>
            <a:spLocks noGrp="1"/>
          </p:cNvSpPr>
          <p:nvPr>
            <p:ph sz="quarter" idx="1"/>
          </p:nvPr>
        </p:nvSpPr>
        <p:spPr>
          <a:xfrm>
            <a:off x="611560" y="1484784"/>
            <a:ext cx="8229600" cy="5145435"/>
          </a:xfrm>
        </p:spPr>
        <p:txBody>
          <a:bodyPr>
            <a:normAutofit fontScale="85000" lnSpcReduction="20000"/>
          </a:bodyPr>
          <a:lstStyle/>
          <a:p>
            <a:endParaRPr lang="en-US" b="1" dirty="0" smtClean="0"/>
          </a:p>
          <a:p>
            <a:r>
              <a:rPr lang="en-US" b="1" dirty="0" smtClean="0"/>
              <a:t>Animal </a:t>
            </a:r>
            <a:r>
              <a:rPr lang="en-US" b="1" dirty="0" smtClean="0"/>
              <a:t>studies</a:t>
            </a:r>
            <a:r>
              <a:rPr lang="en-US" dirty="0" smtClean="0"/>
              <a:t>- </a:t>
            </a:r>
            <a:r>
              <a:rPr lang="en-US" dirty="0"/>
              <a:t>the monkeys had a kind of mother substitute but still there is long term damage- the monkeys were more aggressive, bad mothers, poor at breeding but is this because they never got to form an attachment </a:t>
            </a:r>
            <a:r>
              <a:rPr lang="en-US" dirty="0" smtClean="0"/>
              <a:t>at all </a:t>
            </a:r>
            <a:r>
              <a:rPr lang="en-US" dirty="0"/>
              <a:t>as </a:t>
            </a:r>
            <a:r>
              <a:rPr lang="en-US" dirty="0" smtClean="0"/>
              <a:t>they were taken </a:t>
            </a:r>
            <a:r>
              <a:rPr lang="en-US" dirty="0"/>
              <a:t>at birth? </a:t>
            </a:r>
            <a:br>
              <a:rPr lang="en-US" dirty="0"/>
            </a:br>
            <a:r>
              <a:rPr lang="en-US" dirty="0" smtClean="0"/>
              <a:t>Lorenz-ducks </a:t>
            </a:r>
            <a:r>
              <a:rPr lang="en-US" dirty="0"/>
              <a:t>can find their own food from birth but if an animal </a:t>
            </a:r>
            <a:r>
              <a:rPr lang="en-US" dirty="0" smtClean="0"/>
              <a:t>has not </a:t>
            </a:r>
            <a:r>
              <a:rPr lang="en-US" dirty="0"/>
              <a:t>imprinted then could there be problems? </a:t>
            </a:r>
          </a:p>
          <a:p>
            <a:pPr marL="0" indent="0">
              <a:buNone/>
            </a:pPr>
            <a:endParaRPr lang="en-US" dirty="0" smtClean="0"/>
          </a:p>
          <a:p>
            <a:r>
              <a:rPr lang="en-US" b="1" dirty="0" smtClean="0"/>
              <a:t>Learning theory</a:t>
            </a:r>
            <a:r>
              <a:rPr lang="en-US" dirty="0" smtClean="0"/>
              <a:t>- can't be separated in the first few months or mother wouldn't become the conditioned stimulus and the attachment would be formed instead with whoever feeds the child. Doesn't say much about what would happen after the bond is formed but all about learning  so no mother figure to learn from of for long period of time. </a:t>
            </a:r>
          </a:p>
          <a:p>
            <a:endParaRPr lang="en-GB" dirty="0"/>
          </a:p>
        </p:txBody>
      </p:sp>
    </p:spTree>
    <p:extLst>
      <p:ext uri="{BB962C8B-B14F-4D97-AF65-F5344CB8AC3E}">
        <p14:creationId xmlns:p14="http://schemas.microsoft.com/office/powerpoint/2010/main" val="135699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864096"/>
          </a:xfrm>
        </p:spPr>
        <p:txBody>
          <a:bodyPr>
            <a:noAutofit/>
          </a:bodyPr>
          <a:lstStyle/>
          <a:p>
            <a:r>
              <a:rPr lang="en-GB" sz="3600" b="1" dirty="0" smtClean="0"/>
              <a:t>Recap task </a:t>
            </a:r>
            <a:endParaRPr lang="en-GB" sz="3600" b="1" dirty="0"/>
          </a:p>
        </p:txBody>
      </p:sp>
      <p:sp>
        <p:nvSpPr>
          <p:cNvPr id="3" name="Content Placeholder 2"/>
          <p:cNvSpPr>
            <a:spLocks noGrp="1"/>
          </p:cNvSpPr>
          <p:nvPr>
            <p:ph sz="quarter" idx="1"/>
          </p:nvPr>
        </p:nvSpPr>
        <p:spPr>
          <a:xfrm>
            <a:off x="107504" y="1772816"/>
            <a:ext cx="9144000" cy="6237312"/>
          </a:xfrm>
        </p:spPr>
        <p:txBody>
          <a:bodyPr>
            <a:noAutofit/>
          </a:bodyPr>
          <a:lstStyle/>
          <a:p>
            <a:pPr marL="0" lvl="0" indent="0">
              <a:buNone/>
            </a:pPr>
            <a:r>
              <a:rPr lang="en-US" sz="2000" dirty="0" smtClean="0"/>
              <a:t>1.  </a:t>
            </a:r>
            <a:r>
              <a:rPr lang="en-US" sz="2000" dirty="0"/>
              <a:t>“Mother love in infancy and childhood is as important for mental health as are vitamins and proteins for physical health” (1953) </a:t>
            </a:r>
            <a:endParaRPr lang="en-GB" sz="2000" dirty="0"/>
          </a:p>
          <a:p>
            <a:pPr marL="0" lvl="0" indent="0">
              <a:buNone/>
            </a:pPr>
            <a:r>
              <a:rPr lang="en-US" sz="2000" dirty="0" smtClean="0"/>
              <a:t>2. </a:t>
            </a:r>
            <a:r>
              <a:rPr lang="en-US" sz="2000" dirty="0"/>
              <a:t>if a child does not have a warm, intimate and continuous relationship with his or her mother (or </a:t>
            </a:r>
            <a:r>
              <a:rPr lang="en-US" sz="2000" dirty="0" smtClean="0"/>
              <a:t>……………. ……………..e</a:t>
            </a:r>
            <a:r>
              <a:rPr lang="en-US" sz="2000" dirty="0"/>
              <a:t>) then they would have trouble forming </a:t>
            </a:r>
            <a:r>
              <a:rPr lang="en-US" sz="2000" dirty="0" smtClean="0"/>
              <a:t>………………….. </a:t>
            </a:r>
            <a:r>
              <a:rPr lang="en-US" sz="2000" dirty="0"/>
              <a:t>with others later on, and would be at risk of </a:t>
            </a:r>
            <a:r>
              <a:rPr lang="en-US" sz="2000" dirty="0" err="1"/>
              <a:t>behavioural</a:t>
            </a:r>
            <a:r>
              <a:rPr lang="en-US" sz="2000" dirty="0"/>
              <a:t> disorders such as affectionless psychopathy (see later) but also risk of intellectual problems e.g. low IQ. </a:t>
            </a:r>
            <a:endParaRPr lang="en-GB" sz="2000" dirty="0"/>
          </a:p>
          <a:p>
            <a:pPr marL="0" lvl="0" indent="0">
              <a:buNone/>
            </a:pPr>
            <a:r>
              <a:rPr lang="en-US" sz="2000" dirty="0" smtClean="0"/>
              <a:t>3. If </a:t>
            </a:r>
            <a:r>
              <a:rPr lang="en-US" sz="2000" dirty="0"/>
              <a:t>the separation occurs before the age of </a:t>
            </a:r>
            <a:r>
              <a:rPr lang="en-US" sz="2000" dirty="0" smtClean="0"/>
              <a:t>……… and </a:t>
            </a:r>
            <a:r>
              <a:rPr lang="en-US" sz="2000" dirty="0"/>
              <a:t>a half (without a substitute)  the effects on the emotional well-being of the child are particularly severe, (critical period)</a:t>
            </a:r>
            <a:endParaRPr lang="en-GB" sz="2000" dirty="0"/>
          </a:p>
          <a:p>
            <a:pPr marL="0" lvl="0" indent="0">
              <a:buNone/>
            </a:pPr>
            <a:r>
              <a:rPr lang="en-US" sz="2000" dirty="0" smtClean="0"/>
              <a:t>4. although </a:t>
            </a:r>
            <a:r>
              <a:rPr lang="en-US" sz="2000" dirty="0"/>
              <a:t>the child is at risk of deprivation up to the age of </a:t>
            </a:r>
            <a:r>
              <a:rPr lang="en-US" sz="2000" dirty="0" smtClean="0"/>
              <a:t>……….. </a:t>
            </a:r>
            <a:endParaRPr lang="en-GB" sz="2000" dirty="0"/>
          </a:p>
          <a:p>
            <a:pPr marL="0" lvl="0" indent="0">
              <a:buNone/>
            </a:pPr>
            <a:r>
              <a:rPr lang="en-US" sz="2000" dirty="0" smtClean="0"/>
              <a:t>5. Bowlby </a:t>
            </a:r>
            <a:r>
              <a:rPr lang="en-US" sz="2000" dirty="0"/>
              <a:t>identified circumstances in which maternal deprivation could occur, which included the mother being </a:t>
            </a:r>
            <a:r>
              <a:rPr lang="en-US" sz="2000" dirty="0" smtClean="0"/>
              <a:t>……………., </a:t>
            </a:r>
            <a:r>
              <a:rPr lang="en-US" sz="2000" dirty="0"/>
              <a:t>divorce or even the </a:t>
            </a:r>
            <a:r>
              <a:rPr lang="en-US" sz="2000" dirty="0" smtClean="0"/>
              <a:t>mother ……………..</a:t>
            </a:r>
          </a:p>
          <a:p>
            <a:pPr marL="0" lvl="0" indent="0">
              <a:buNone/>
            </a:pPr>
            <a:r>
              <a:rPr lang="en-US" sz="2000" dirty="0" smtClean="0"/>
              <a:t>6. The effects of deprivation are ……………………and …………………….. </a:t>
            </a:r>
            <a:r>
              <a:rPr lang="en-US" sz="2000" dirty="0"/>
              <a:t> </a:t>
            </a:r>
            <a:endParaRPr lang="en-GB" sz="2000" dirty="0"/>
          </a:p>
          <a:p>
            <a:endParaRPr lang="en-GB" sz="2000" dirty="0"/>
          </a:p>
        </p:txBody>
      </p:sp>
    </p:spTree>
    <p:extLst>
      <p:ext uri="{BB962C8B-B14F-4D97-AF65-F5344CB8AC3E}">
        <p14:creationId xmlns:p14="http://schemas.microsoft.com/office/powerpoint/2010/main" val="317711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1000"/>
                                        <p:tgtEl>
                                          <p:spTgt spid="3">
                                            <p:txEl>
                                              <p:pRg st="5" end="5"/>
                                            </p:txEl>
                                          </p:spTgt>
                                        </p:tgtEl>
                                      </p:cBhvr>
                                    </p:animEffect>
                                    <p:anim calcmode="lin" valueType="num">
                                      <p:cBhvr>
                                        <p:cTn id="4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04664"/>
            <a:ext cx="8229600" cy="562074"/>
          </a:xfrm>
        </p:spPr>
        <p:txBody>
          <a:bodyPr>
            <a:normAutofit fontScale="90000"/>
          </a:bodyPr>
          <a:lstStyle/>
          <a:p>
            <a:r>
              <a:rPr lang="en-GB" dirty="0" smtClean="0"/>
              <a:t>Answer </a:t>
            </a:r>
            <a:r>
              <a:rPr lang="en-GB" dirty="0" smtClean="0"/>
              <a:t>the </a:t>
            </a:r>
            <a:r>
              <a:rPr lang="en-GB" dirty="0" smtClean="0"/>
              <a:t>following…</a:t>
            </a:r>
            <a:endParaRPr lang="en-GB" dirty="0"/>
          </a:p>
        </p:txBody>
      </p:sp>
      <p:sp>
        <p:nvSpPr>
          <p:cNvPr id="3" name="Content Placeholder 2"/>
          <p:cNvSpPr>
            <a:spLocks noGrp="1"/>
          </p:cNvSpPr>
          <p:nvPr>
            <p:ph sz="quarter" idx="1"/>
          </p:nvPr>
        </p:nvSpPr>
        <p:spPr>
          <a:xfrm>
            <a:off x="457200" y="1628800"/>
            <a:ext cx="8229600" cy="4497363"/>
          </a:xfrm>
        </p:spPr>
        <p:txBody>
          <a:bodyPr>
            <a:normAutofit fontScale="62500" lnSpcReduction="20000"/>
          </a:bodyPr>
          <a:lstStyle/>
          <a:p>
            <a:pPr marL="0" indent="0">
              <a:buNone/>
            </a:pPr>
            <a:r>
              <a:rPr lang="en-GB" dirty="0" smtClean="0"/>
              <a:t>1. </a:t>
            </a:r>
            <a:r>
              <a:rPr lang="en-GB" sz="4400" dirty="0" smtClean="0"/>
              <a:t>What is a hypothesis</a:t>
            </a:r>
            <a:r>
              <a:rPr lang="en-GB" sz="4400" dirty="0" smtClean="0"/>
              <a:t>?</a:t>
            </a:r>
            <a:endParaRPr lang="en-GB" dirty="0" smtClean="0"/>
          </a:p>
          <a:p>
            <a:pPr marL="0" indent="0">
              <a:buNone/>
            </a:pPr>
            <a:r>
              <a:rPr lang="en-GB" dirty="0" smtClean="0"/>
              <a:t>A prediction of  what you expect to happen</a:t>
            </a:r>
            <a:r>
              <a:rPr lang="en-GB" dirty="0" smtClean="0"/>
              <a:t>…..</a:t>
            </a:r>
            <a:endParaRPr lang="en-GB" dirty="0" smtClean="0"/>
          </a:p>
          <a:p>
            <a:pPr marL="0" indent="0">
              <a:buNone/>
            </a:pPr>
            <a:r>
              <a:rPr lang="en-GB" dirty="0"/>
              <a:t>2. </a:t>
            </a:r>
            <a:r>
              <a:rPr lang="en-GB" sz="4400" dirty="0"/>
              <a:t>W</a:t>
            </a:r>
            <a:r>
              <a:rPr lang="en-GB" sz="4400" dirty="0" smtClean="0"/>
              <a:t>hat </a:t>
            </a:r>
            <a:r>
              <a:rPr lang="en-GB" sz="4400" dirty="0"/>
              <a:t>do you think </a:t>
            </a:r>
            <a:r>
              <a:rPr lang="en-GB" sz="4400" dirty="0" smtClean="0"/>
              <a:t>‘maternal deprivation’ </a:t>
            </a:r>
            <a:r>
              <a:rPr lang="en-GB" sz="4400" dirty="0"/>
              <a:t>means</a:t>
            </a:r>
            <a:r>
              <a:rPr lang="en-GB" sz="4400" dirty="0" smtClean="0"/>
              <a:t>?</a:t>
            </a:r>
            <a:endParaRPr lang="en-GB" dirty="0"/>
          </a:p>
          <a:p>
            <a:pPr marL="0" indent="0">
              <a:buNone/>
            </a:pPr>
            <a:r>
              <a:rPr lang="en-US" dirty="0" smtClean="0"/>
              <a:t>So </a:t>
            </a:r>
            <a:r>
              <a:rPr lang="en-US" dirty="0" err="1" smtClean="0"/>
              <a:t>Bowlbys</a:t>
            </a:r>
            <a:r>
              <a:rPr lang="en-US" dirty="0" smtClean="0"/>
              <a:t> </a:t>
            </a:r>
            <a:r>
              <a:rPr lang="en-US" dirty="0"/>
              <a:t>maternal deprivation hypothesis is a prediction of the short and long term effects for a child of being separated from their female primary care-giver. </a:t>
            </a:r>
          </a:p>
          <a:p>
            <a:pPr marL="0" indent="0">
              <a:buNone/>
            </a:pPr>
            <a:r>
              <a:rPr lang="en-US" dirty="0"/>
              <a:t>3</a:t>
            </a:r>
            <a:r>
              <a:rPr lang="en-US" dirty="0" smtClean="0"/>
              <a:t>. </a:t>
            </a:r>
            <a:r>
              <a:rPr lang="en-US" sz="4400" dirty="0"/>
              <a:t>List all of the reasons that a child may be separated from a primary caregiver. </a:t>
            </a:r>
          </a:p>
          <a:p>
            <a:r>
              <a:rPr lang="en-US" dirty="0"/>
              <a:t>Death</a:t>
            </a:r>
          </a:p>
          <a:p>
            <a:r>
              <a:rPr lang="en-US" dirty="0"/>
              <a:t>Divorce</a:t>
            </a:r>
          </a:p>
          <a:p>
            <a:r>
              <a:rPr lang="en-US" dirty="0"/>
              <a:t>Prison</a:t>
            </a:r>
          </a:p>
          <a:p>
            <a:r>
              <a:rPr lang="en-US" dirty="0" err="1"/>
              <a:t>Hospitalisation</a:t>
            </a:r>
            <a:endParaRPr lang="en-US" dirty="0"/>
          </a:p>
          <a:p>
            <a:r>
              <a:rPr lang="en-US" dirty="0"/>
              <a:t>Going out to work</a:t>
            </a:r>
            <a:r>
              <a:rPr lang="en-US" dirty="0" smtClean="0"/>
              <a:t>!</a:t>
            </a:r>
            <a:endParaRPr lang="en-US" dirty="0"/>
          </a:p>
          <a:p>
            <a:endParaRPr lang="en-GB" dirty="0" smtClean="0"/>
          </a:p>
        </p:txBody>
      </p:sp>
    </p:spTree>
    <p:extLst>
      <p:ext uri="{BB962C8B-B14F-4D97-AF65-F5344CB8AC3E}">
        <p14:creationId xmlns:p14="http://schemas.microsoft.com/office/powerpoint/2010/main" val="209912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anim calcmode="lin" valueType="num">
                                      <p:cBhvr>
                                        <p:cTn id="3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additive="base">
                                        <p:cTn id="4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 calcmode="lin" valueType="num">
                                      <p:cBhvr additive="base">
                                        <p:cTn id="5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 calcmode="lin" valueType="num">
                                      <p:cBhvr additive="base">
                                        <p:cTn id="5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
                                            <p:txEl>
                                              <p:pRg st="9" end="9"/>
                                            </p:txEl>
                                          </p:spTgt>
                                        </p:tgtEl>
                                        <p:attrNameLst>
                                          <p:attrName>style.visibility</p:attrName>
                                        </p:attrNameLst>
                                      </p:cBhvr>
                                      <p:to>
                                        <p:strVal val="visible"/>
                                      </p:to>
                                    </p:set>
                                    <p:anim calcmode="lin" valueType="num">
                                      <p:cBhvr additive="base">
                                        <p:cTn id="6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3">
                                            <p:txEl>
                                              <p:pRg st="7" end="7"/>
                                            </p:txEl>
                                          </p:spTgt>
                                        </p:tgtEl>
                                        <p:attrNameLst>
                                          <p:attrName>style.visibility</p:attrName>
                                        </p:attrNameLst>
                                      </p:cBhvr>
                                      <p:to>
                                        <p:strVal val="visible"/>
                                      </p:to>
                                    </p:set>
                                    <p:animEffect transition="in" filter="fade">
                                      <p:cBhvr>
                                        <p:cTn id="71" dur="1000"/>
                                        <p:tgtEl>
                                          <p:spTgt spid="3">
                                            <p:txEl>
                                              <p:pRg st="7" end="7"/>
                                            </p:txEl>
                                          </p:spTgt>
                                        </p:tgtEl>
                                      </p:cBhvr>
                                    </p:animEffect>
                                    <p:anim calcmode="lin" valueType="num">
                                      <p:cBhvr>
                                        <p:cTn id="7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a:bodyPr>
          <a:lstStyle/>
          <a:p>
            <a:r>
              <a:rPr lang="en-GB" dirty="0" smtClean="0"/>
              <a:t>Recap task</a:t>
            </a:r>
            <a:endParaRPr lang="en-GB" dirty="0"/>
          </a:p>
        </p:txBody>
      </p:sp>
      <p:sp>
        <p:nvSpPr>
          <p:cNvPr id="3" name="Content Placeholder 2"/>
          <p:cNvSpPr>
            <a:spLocks noGrp="1"/>
          </p:cNvSpPr>
          <p:nvPr>
            <p:ph sz="quarter" idx="1"/>
          </p:nvPr>
        </p:nvSpPr>
        <p:spPr>
          <a:xfrm>
            <a:off x="539552" y="1484784"/>
            <a:ext cx="8229600" cy="5544616"/>
          </a:xfrm>
        </p:spPr>
        <p:txBody>
          <a:bodyPr>
            <a:normAutofit fontScale="85000" lnSpcReduction="20000"/>
          </a:bodyPr>
          <a:lstStyle/>
          <a:p>
            <a:r>
              <a:rPr lang="en-US" dirty="0"/>
              <a:t>Bowlby studied </a:t>
            </a:r>
            <a:r>
              <a:rPr lang="en-US" dirty="0" smtClean="0"/>
              <a:t>….children </a:t>
            </a:r>
            <a:r>
              <a:rPr lang="en-US" dirty="0"/>
              <a:t>aged </a:t>
            </a:r>
            <a:r>
              <a:rPr lang="en-US" dirty="0" smtClean="0"/>
              <a:t>………….who </a:t>
            </a:r>
            <a:r>
              <a:rPr lang="en-US" dirty="0"/>
              <a:t>had been referred to a child guidance clinic where he worked. 44 were referred for stealing the other half were a control group; </a:t>
            </a:r>
            <a:endParaRPr lang="en-US" dirty="0" smtClean="0"/>
          </a:p>
          <a:p>
            <a:r>
              <a:rPr lang="en-US" dirty="0" smtClean="0"/>
              <a:t>Bowlby </a:t>
            </a:r>
            <a:r>
              <a:rPr lang="en-US" dirty="0"/>
              <a:t>diagnosed </a:t>
            </a:r>
            <a:r>
              <a:rPr lang="en-US" dirty="0" smtClean="0"/>
              <a:t>… of </a:t>
            </a:r>
            <a:r>
              <a:rPr lang="en-US" dirty="0"/>
              <a:t>the 44 as </a:t>
            </a:r>
            <a:r>
              <a:rPr lang="en-US" dirty="0" smtClean="0"/>
              <a:t>…………….. …………………– </a:t>
            </a:r>
            <a:r>
              <a:rPr lang="en-US" dirty="0"/>
              <a:t>shameless and conscienceless. The control group had been referred for other types of </a:t>
            </a:r>
            <a:r>
              <a:rPr lang="en-US" dirty="0" err="1"/>
              <a:t>behaviour</a:t>
            </a:r>
            <a:r>
              <a:rPr lang="en-US" dirty="0"/>
              <a:t> but none of them were diagnosed </a:t>
            </a:r>
            <a:r>
              <a:rPr lang="en-US" dirty="0" smtClean="0"/>
              <a:t>with the same disorder.</a:t>
            </a:r>
          </a:p>
          <a:p>
            <a:r>
              <a:rPr lang="en-US" dirty="0" smtClean="0"/>
              <a:t> </a:t>
            </a:r>
            <a:r>
              <a:rPr lang="en-US" dirty="0"/>
              <a:t>Bowlby interviewed the children and their family to build a record of their early life experiences.  </a:t>
            </a:r>
            <a:endParaRPr lang="en-US" dirty="0" smtClean="0"/>
          </a:p>
          <a:p>
            <a:r>
              <a:rPr lang="en-US" dirty="0" smtClean="0"/>
              <a:t>Bowlby </a:t>
            </a:r>
            <a:r>
              <a:rPr lang="en-US" dirty="0"/>
              <a:t>discovered that </a:t>
            </a:r>
            <a:r>
              <a:rPr lang="en-US" dirty="0" smtClean="0"/>
              <a:t>….. of </a:t>
            </a:r>
            <a:r>
              <a:rPr lang="en-US" dirty="0"/>
              <a:t>the affectionless psychopaths had experienced early and prolonged separation from their mothers; only </a:t>
            </a:r>
            <a:r>
              <a:rPr lang="en-US" dirty="0" smtClean="0"/>
              <a:t>….. of </a:t>
            </a:r>
            <a:r>
              <a:rPr lang="en-US" dirty="0"/>
              <a:t>the control group had experienced such separation. </a:t>
            </a:r>
            <a:endParaRPr lang="en-US" dirty="0" smtClean="0"/>
          </a:p>
          <a:p>
            <a:r>
              <a:rPr lang="en-US" dirty="0" smtClean="0"/>
              <a:t>He </a:t>
            </a:r>
            <a:r>
              <a:rPr lang="en-US" dirty="0"/>
              <a:t>concluded that the </a:t>
            </a:r>
            <a:r>
              <a:rPr lang="en-US" dirty="0" smtClean="0"/>
              <a:t>……………..had </a:t>
            </a:r>
            <a:r>
              <a:rPr lang="en-US" dirty="0"/>
              <a:t>caused affectionless psychopathy.   </a:t>
            </a:r>
            <a:endParaRPr lang="en-GB" dirty="0"/>
          </a:p>
          <a:p>
            <a:endParaRPr lang="en-GB" dirty="0"/>
          </a:p>
        </p:txBody>
      </p:sp>
    </p:spTree>
    <p:extLst>
      <p:ext uri="{BB962C8B-B14F-4D97-AF65-F5344CB8AC3E}">
        <p14:creationId xmlns:p14="http://schemas.microsoft.com/office/powerpoint/2010/main" val="31267721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Easy, medium, hard!</a:t>
            </a:r>
            <a:endParaRPr lang="en-GB" dirty="0"/>
          </a:p>
        </p:txBody>
      </p:sp>
      <p:sp>
        <p:nvSpPr>
          <p:cNvPr id="4" name="Content Placeholder 3"/>
          <p:cNvSpPr>
            <a:spLocks noGrp="1"/>
          </p:cNvSpPr>
          <p:nvPr>
            <p:ph sz="quarter" idx="1"/>
          </p:nvPr>
        </p:nvSpPr>
        <p:spPr/>
        <p:txBody>
          <a:bodyPr/>
          <a:lstStyle/>
          <a:p>
            <a:endParaRPr lang="en-GB"/>
          </a:p>
        </p:txBody>
      </p:sp>
    </p:spTree>
    <p:extLst>
      <p:ext uri="{BB962C8B-B14F-4D97-AF65-F5344CB8AC3E}">
        <p14:creationId xmlns:p14="http://schemas.microsoft.com/office/powerpoint/2010/main" val="14733827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dirty="0" smtClean="0"/>
              <a:t>Pick an </a:t>
            </a:r>
            <a:r>
              <a:rPr lang="en-GB" sz="2800" dirty="0" smtClean="0"/>
              <a:t>easy, medium or hard exam question on Bowlby’s maternal deprivation hypothesis</a:t>
            </a:r>
            <a:endParaRPr lang="en-GB" sz="2800" dirty="0"/>
          </a:p>
        </p:txBody>
      </p:sp>
      <p:sp>
        <p:nvSpPr>
          <p:cNvPr id="3" name="Content Placeholder 2"/>
          <p:cNvSpPr>
            <a:spLocks noGrp="1"/>
          </p:cNvSpPr>
          <p:nvPr>
            <p:ph idx="1"/>
          </p:nvPr>
        </p:nvSpPr>
        <p:spPr>
          <a:xfrm>
            <a:off x="467544" y="1700808"/>
            <a:ext cx="8229600" cy="4641379"/>
          </a:xfrm>
        </p:spPr>
        <p:txBody>
          <a:bodyPr>
            <a:normAutofit lnSpcReduction="10000"/>
          </a:bodyPr>
          <a:lstStyle/>
          <a:p>
            <a:r>
              <a:rPr lang="en-GB" sz="2400" dirty="0" smtClean="0"/>
              <a:t>EASY- Outline Bowlby’s maternal deprivation hypothesis </a:t>
            </a:r>
            <a:endParaRPr lang="en-GB" sz="2400" dirty="0" smtClean="0"/>
          </a:p>
          <a:p>
            <a:pPr marL="0" indent="0" algn="r">
              <a:buNone/>
            </a:pPr>
            <a:r>
              <a:rPr lang="en-GB" sz="2400" dirty="0" smtClean="0"/>
              <a:t>(</a:t>
            </a:r>
            <a:r>
              <a:rPr lang="en-GB" sz="2400" dirty="0" smtClean="0"/>
              <a:t>6 marks)</a:t>
            </a:r>
          </a:p>
          <a:p>
            <a:pPr marL="0" indent="0">
              <a:buNone/>
            </a:pPr>
            <a:r>
              <a:rPr lang="en-GB" sz="2400" i="1" dirty="0" smtClean="0"/>
              <a:t>Joe </a:t>
            </a:r>
            <a:r>
              <a:rPr lang="en-GB" sz="2400" i="1" dirty="0"/>
              <a:t>was taken away from his alcoholic parents at six months old and placed in care. He was adopted when he was seven years old, but has a difficult relationship with his adoptive parents. He is aggressive towards his younger siblings and is often in trouble at school. His last school report said “joe struggles with classwork and seems to have little regard for the feelings of others</a:t>
            </a:r>
            <a:r>
              <a:rPr lang="en-GB" sz="2400" i="1" dirty="0" smtClean="0"/>
              <a:t>”</a:t>
            </a:r>
          </a:p>
          <a:p>
            <a:r>
              <a:rPr lang="en-GB" sz="2400" dirty="0" smtClean="0"/>
              <a:t>MEDIUM - Explain </a:t>
            </a:r>
            <a:r>
              <a:rPr lang="en-GB" sz="2400" dirty="0" smtClean="0"/>
              <a:t>Joe’s behaviour referring to the maternal deprivation hypothesis (6 marks)</a:t>
            </a:r>
          </a:p>
          <a:p>
            <a:r>
              <a:rPr lang="en-GB" sz="2400" dirty="0" smtClean="0"/>
              <a:t>HARD - Discuss </a:t>
            </a:r>
            <a:r>
              <a:rPr lang="en-GB" sz="2400" dirty="0"/>
              <a:t>Bowlby’s maternal deprivation </a:t>
            </a:r>
            <a:r>
              <a:rPr lang="en-GB" sz="2400" dirty="0" smtClean="0"/>
              <a:t>hypothesis. </a:t>
            </a:r>
            <a:r>
              <a:rPr lang="en-GB" sz="2400" dirty="0"/>
              <a:t>Refer to the experiences of Joe as part of your discussion (12 marks)</a:t>
            </a:r>
          </a:p>
          <a:p>
            <a:pPr marL="0" indent="0">
              <a:buNone/>
            </a:pPr>
            <a:endParaRPr lang="en-GB" sz="2000" dirty="0"/>
          </a:p>
          <a:p>
            <a:endParaRPr lang="en-GB" dirty="0"/>
          </a:p>
        </p:txBody>
      </p:sp>
    </p:spTree>
    <p:extLst>
      <p:ext uri="{BB962C8B-B14F-4D97-AF65-F5344CB8AC3E}">
        <p14:creationId xmlns:p14="http://schemas.microsoft.com/office/powerpoint/2010/main" val="24329375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Answers</a:t>
            </a:r>
            <a:endParaRPr lang="en-GB" dirty="0"/>
          </a:p>
        </p:txBody>
      </p:sp>
      <p:sp>
        <p:nvSpPr>
          <p:cNvPr id="3" name="Content Placeholder 2"/>
          <p:cNvSpPr>
            <a:spLocks noGrp="1"/>
          </p:cNvSpPr>
          <p:nvPr>
            <p:ph sz="quarter" idx="1"/>
          </p:nvPr>
        </p:nvSpPr>
        <p:spPr/>
        <p:txBody>
          <a:bodyPr>
            <a:normAutofit fontScale="47500" lnSpcReduction="20000"/>
          </a:bodyPr>
          <a:lstStyle/>
          <a:p>
            <a:r>
              <a:rPr lang="en-GB" sz="5900" dirty="0" smtClean="0"/>
              <a:t>Bowlby’s </a:t>
            </a:r>
            <a:r>
              <a:rPr lang="en-GB" sz="5900" dirty="0"/>
              <a:t>view of monotropy – single attachment </a:t>
            </a:r>
          </a:p>
          <a:p>
            <a:r>
              <a:rPr lang="en-GB" sz="5900" dirty="0"/>
              <a:t>Bowlby’s theory of irreversibility – consequences cannot be reversed </a:t>
            </a:r>
          </a:p>
          <a:p>
            <a:r>
              <a:rPr lang="en-GB" sz="5900" dirty="0"/>
              <a:t>Bowlby’s view about a critical period – if attachment is disrupted/not formed it is too late </a:t>
            </a:r>
          </a:p>
          <a:p>
            <a:r>
              <a:rPr lang="en-GB" sz="5900" dirty="0"/>
              <a:t>Bowlby’s consequences of maternal deprivation – delinquency; affectionless psychopathy; low IQ </a:t>
            </a:r>
            <a:r>
              <a:rPr lang="en-GB" sz="5900" dirty="0" err="1"/>
              <a:t>etc</a:t>
            </a:r>
            <a:r>
              <a:rPr lang="en-GB" sz="5900" dirty="0"/>
              <a:t> </a:t>
            </a:r>
          </a:p>
          <a:p>
            <a:r>
              <a:rPr lang="en-GB" sz="5900" dirty="0"/>
              <a:t>Bowlby’s theory of the internal working model as a template for later relationships. </a:t>
            </a:r>
          </a:p>
          <a:p>
            <a:r>
              <a:rPr lang="en-GB" sz="5900" dirty="0"/>
              <a:t> </a:t>
            </a:r>
            <a:r>
              <a:rPr lang="en-GB" sz="5900" dirty="0" smtClean="0"/>
              <a:t>Credit </a:t>
            </a:r>
            <a:r>
              <a:rPr lang="en-GB" sz="5900" dirty="0"/>
              <a:t>other relevant aspects of Bowlby’s theory</a:t>
            </a:r>
            <a:r>
              <a:rPr lang="en-GB" sz="5900" dirty="0" smtClean="0"/>
              <a:t>.</a:t>
            </a:r>
          </a:p>
          <a:p>
            <a:endParaRPr lang="en-GB" sz="6400" dirty="0"/>
          </a:p>
          <a:p>
            <a:endParaRPr lang="en-GB" dirty="0"/>
          </a:p>
        </p:txBody>
      </p:sp>
    </p:spTree>
    <p:extLst>
      <p:ext uri="{BB962C8B-B14F-4D97-AF65-F5344CB8AC3E}">
        <p14:creationId xmlns:p14="http://schemas.microsoft.com/office/powerpoint/2010/main" val="35181542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Answers…</a:t>
            </a:r>
            <a:endParaRPr lang="en-GB" dirty="0"/>
          </a:p>
        </p:txBody>
      </p:sp>
      <p:sp>
        <p:nvSpPr>
          <p:cNvPr id="3" name="Content Placeholder 2"/>
          <p:cNvSpPr>
            <a:spLocks noGrp="1"/>
          </p:cNvSpPr>
          <p:nvPr>
            <p:ph sz="quarter" idx="1"/>
          </p:nvPr>
        </p:nvSpPr>
        <p:spPr/>
        <p:txBody>
          <a:bodyPr>
            <a:normAutofit fontScale="47500" lnSpcReduction="20000"/>
          </a:bodyPr>
          <a:lstStyle/>
          <a:p>
            <a:pPr marL="0" indent="0">
              <a:buNone/>
            </a:pPr>
            <a:r>
              <a:rPr lang="en-GB" sz="3200" b="1" dirty="0"/>
              <a:t>Possible application points: </a:t>
            </a:r>
            <a:endParaRPr lang="en-GB" sz="3200" dirty="0"/>
          </a:p>
          <a:p>
            <a:pPr marL="0" indent="0">
              <a:buNone/>
            </a:pPr>
            <a:r>
              <a:rPr lang="en-GB" sz="3200" dirty="0"/>
              <a:t>• Joe’s difficult relationships may be due to a lack of opportunity to develop an internal working model </a:t>
            </a:r>
          </a:p>
          <a:p>
            <a:pPr marL="0" indent="0">
              <a:buNone/>
            </a:pPr>
            <a:r>
              <a:rPr lang="en-GB" sz="3200" dirty="0"/>
              <a:t>• adopted at seven years old, Joe is beyond the critical period for forming attachments </a:t>
            </a:r>
          </a:p>
          <a:p>
            <a:pPr marL="0" indent="0">
              <a:buNone/>
            </a:pPr>
            <a:r>
              <a:rPr lang="en-GB" sz="3200" dirty="0"/>
              <a:t>• Joe shows consequences of maternal deprivation – delinquency – ‘</a:t>
            </a:r>
            <a:r>
              <a:rPr lang="en-GB" sz="3200" i="1" dirty="0"/>
              <a:t>in trouble at school’</a:t>
            </a:r>
            <a:r>
              <a:rPr lang="en-GB" sz="3200" dirty="0"/>
              <a:t>; low IQ – </a:t>
            </a:r>
            <a:r>
              <a:rPr lang="en-GB" sz="3200" i="1" dirty="0"/>
              <a:t>‘struggling with classwork’</a:t>
            </a:r>
            <a:r>
              <a:rPr lang="en-GB" sz="3200" dirty="0"/>
              <a:t>; affectionless psychopathy – </a:t>
            </a:r>
            <a:r>
              <a:rPr lang="en-GB" sz="3200" i="1" dirty="0"/>
              <a:t>‘little regard for the feelings of others’. </a:t>
            </a:r>
          </a:p>
          <a:p>
            <a:pPr marL="0" indent="0">
              <a:buNone/>
            </a:pPr>
            <a:endParaRPr lang="en-GB" sz="3200" dirty="0"/>
          </a:p>
          <a:p>
            <a:pPr marL="0" indent="0">
              <a:buNone/>
            </a:pPr>
            <a:r>
              <a:rPr lang="en-GB" sz="3200" b="1" dirty="0"/>
              <a:t>Possible discussion points: </a:t>
            </a:r>
            <a:endParaRPr lang="en-GB" sz="3200" dirty="0"/>
          </a:p>
          <a:p>
            <a:pPr marL="0" indent="0">
              <a:buNone/>
            </a:pPr>
            <a:r>
              <a:rPr lang="en-GB" sz="3200" dirty="0"/>
              <a:t>• Bowlby’s confusion over privation and deprivation </a:t>
            </a:r>
          </a:p>
          <a:p>
            <a:pPr marL="0" indent="0">
              <a:buNone/>
            </a:pPr>
            <a:r>
              <a:rPr lang="en-GB" sz="3200" dirty="0"/>
              <a:t>• overemphasis on mother and monotropy </a:t>
            </a:r>
          </a:p>
          <a:p>
            <a:pPr marL="0" indent="0">
              <a:buNone/>
            </a:pPr>
            <a:r>
              <a:rPr lang="en-GB" sz="3200" dirty="0"/>
              <a:t>           • sensible focus on importance of childhood experiences </a:t>
            </a:r>
          </a:p>
          <a:p>
            <a:pPr marL="0" indent="0">
              <a:buNone/>
            </a:pPr>
            <a:r>
              <a:rPr lang="en-GB" sz="3200" dirty="0"/>
              <a:t>           • wider implications, </a:t>
            </a:r>
            <a:r>
              <a:rPr lang="en-GB" sz="3200" dirty="0" err="1"/>
              <a:t>eg</a:t>
            </a:r>
            <a:r>
              <a:rPr lang="en-GB" sz="3200" dirty="0"/>
              <a:t> changes in child hospitalisation </a:t>
            </a:r>
          </a:p>
          <a:p>
            <a:pPr marL="0" indent="0">
              <a:buNone/>
            </a:pPr>
            <a:r>
              <a:rPr lang="en-GB" sz="3200" dirty="0"/>
              <a:t>• use of evidence to support or refute Bowlby’s work, </a:t>
            </a:r>
            <a:r>
              <a:rPr lang="en-GB" sz="3200" dirty="0" err="1"/>
              <a:t>eg</a:t>
            </a:r>
            <a:r>
              <a:rPr lang="en-GB" sz="3200" dirty="0"/>
              <a:t> Schaffer’s multiple attachments; studies contradicting the critical period and reversibility, </a:t>
            </a:r>
            <a:r>
              <a:rPr lang="en-GB" sz="3200" dirty="0" err="1"/>
              <a:t>eg</a:t>
            </a:r>
            <a:r>
              <a:rPr lang="en-GB" sz="3200" dirty="0"/>
              <a:t> Rutter’s Romanian orphan research. </a:t>
            </a:r>
          </a:p>
          <a:p>
            <a:pPr marL="0" indent="0">
              <a:buNone/>
            </a:pPr>
            <a:r>
              <a:rPr lang="en-GB" sz="3200" dirty="0"/>
              <a:t> Credit other relevant discussion points. </a:t>
            </a:r>
          </a:p>
          <a:p>
            <a:pPr marL="0" indent="0">
              <a:buNone/>
            </a:pPr>
            <a:r>
              <a:rPr lang="en-GB" sz="3200" b="1" dirty="0"/>
              <a:t>Only credit evaluation of the methodology used in studies when made relevant to discussion of Bowlby’s work on maternal deprivation</a:t>
            </a:r>
            <a:r>
              <a:rPr lang="en-GB" dirty="0"/>
              <a:t> </a:t>
            </a:r>
          </a:p>
          <a:p>
            <a:endParaRPr lang="en-GB" dirty="0"/>
          </a:p>
        </p:txBody>
      </p:sp>
    </p:spTree>
    <p:extLst>
      <p:ext uri="{BB962C8B-B14F-4D97-AF65-F5344CB8AC3E}">
        <p14:creationId xmlns:p14="http://schemas.microsoft.com/office/powerpoint/2010/main" val="3711402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Bowlby (1953)</a:t>
            </a:r>
            <a:br>
              <a:rPr lang="en-GB" dirty="0" smtClean="0"/>
            </a:br>
            <a:r>
              <a:rPr lang="en-GB" dirty="0" smtClean="0"/>
              <a:t>Maternal Deprivation Hypothesis</a:t>
            </a:r>
            <a:endParaRPr lang="en-GB" dirty="0"/>
          </a:p>
        </p:txBody>
      </p:sp>
      <p:sp>
        <p:nvSpPr>
          <p:cNvPr id="3" name="Content Placeholder 2"/>
          <p:cNvSpPr>
            <a:spLocks noGrp="1"/>
          </p:cNvSpPr>
          <p:nvPr>
            <p:ph sz="quarter" idx="1"/>
          </p:nvPr>
        </p:nvSpPr>
        <p:spPr/>
        <p:txBody>
          <a:bodyPr/>
          <a:lstStyle/>
          <a:p>
            <a:r>
              <a:rPr lang="en-GB" dirty="0" smtClean="0"/>
              <a:t>Without looking at the theory and using what you know already, what do you think </a:t>
            </a:r>
            <a:r>
              <a:rPr lang="en-GB" dirty="0" smtClean="0"/>
              <a:t>Bowlby’s </a:t>
            </a:r>
            <a:r>
              <a:rPr lang="en-GB" dirty="0" smtClean="0"/>
              <a:t>Monotropic theory </a:t>
            </a:r>
            <a:r>
              <a:rPr lang="en-GB" dirty="0" smtClean="0"/>
              <a:t>suggests </a:t>
            </a:r>
            <a:r>
              <a:rPr lang="en-GB" dirty="0" smtClean="0"/>
              <a:t>would happen </a:t>
            </a:r>
            <a:r>
              <a:rPr lang="en-GB" dirty="0" smtClean="0"/>
              <a:t>if </a:t>
            </a:r>
            <a:r>
              <a:rPr lang="en-GB" dirty="0" smtClean="0"/>
              <a:t>a child was separated from their mother?</a:t>
            </a:r>
          </a:p>
          <a:p>
            <a:r>
              <a:rPr lang="en-GB" dirty="0" smtClean="0"/>
              <a:t>Go through the </a:t>
            </a:r>
            <a:r>
              <a:rPr lang="en-GB" dirty="0" smtClean="0"/>
              <a:t>CR.I.I.M.P.S to help</a:t>
            </a:r>
            <a:endParaRPr lang="en-GB" dirty="0"/>
          </a:p>
        </p:txBody>
      </p:sp>
    </p:spTree>
    <p:extLst>
      <p:ext uri="{BB962C8B-B14F-4D97-AF65-F5344CB8AC3E}">
        <p14:creationId xmlns:p14="http://schemas.microsoft.com/office/powerpoint/2010/main" val="769876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Bowlby (1953)</a:t>
            </a:r>
            <a:br>
              <a:rPr lang="en-GB" dirty="0"/>
            </a:br>
            <a:r>
              <a:rPr lang="en-GB" dirty="0"/>
              <a:t>Maternal Deprivation Hypothesis</a:t>
            </a:r>
            <a:endParaRPr lang="en-GB" dirty="0"/>
          </a:p>
        </p:txBody>
      </p:sp>
      <p:sp>
        <p:nvSpPr>
          <p:cNvPr id="3" name="Content Placeholder 2"/>
          <p:cNvSpPr>
            <a:spLocks noGrp="1"/>
          </p:cNvSpPr>
          <p:nvPr>
            <p:ph sz="quarter" idx="1"/>
          </p:nvPr>
        </p:nvSpPr>
        <p:spPr/>
        <p:txBody>
          <a:bodyPr/>
          <a:lstStyle/>
          <a:p>
            <a:pPr marL="0" lvl="0" indent="0">
              <a:buNone/>
            </a:pPr>
            <a:endParaRPr lang="en-US" sz="3200" dirty="0"/>
          </a:p>
          <a:p>
            <a:pPr marL="0" lvl="0" indent="0">
              <a:buNone/>
            </a:pPr>
            <a:endParaRPr lang="en-US" sz="3200" dirty="0" smtClean="0"/>
          </a:p>
          <a:p>
            <a:pPr marL="0" lvl="0" indent="0">
              <a:buNone/>
            </a:pPr>
            <a:r>
              <a:rPr lang="en-US" sz="3200" dirty="0" smtClean="0"/>
              <a:t>“Mother </a:t>
            </a:r>
            <a:r>
              <a:rPr lang="en-US" sz="3200" dirty="0"/>
              <a:t>love in infancy and childhood is as important for mental health as are vitamins and proteins for physical health” (1953) </a:t>
            </a:r>
            <a:endParaRPr lang="en-GB" sz="3200" dirty="0"/>
          </a:p>
        </p:txBody>
      </p:sp>
    </p:spTree>
    <p:extLst>
      <p:ext uri="{BB962C8B-B14F-4D97-AF65-F5344CB8AC3E}">
        <p14:creationId xmlns:p14="http://schemas.microsoft.com/office/powerpoint/2010/main" val="39405558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634082"/>
          </a:xfrm>
        </p:spPr>
        <p:txBody>
          <a:bodyPr>
            <a:noAutofit/>
          </a:bodyPr>
          <a:lstStyle/>
          <a:p>
            <a:r>
              <a:rPr lang="en-GB" sz="3600" dirty="0"/>
              <a:t>Bowlby (1953)</a:t>
            </a:r>
            <a:br>
              <a:rPr lang="en-GB" sz="3600" dirty="0"/>
            </a:br>
            <a:r>
              <a:rPr lang="en-GB" sz="3600" dirty="0"/>
              <a:t>Maternal Deprivation Hypothesis</a:t>
            </a:r>
            <a:endParaRPr lang="en-GB" sz="3600" b="1" dirty="0"/>
          </a:p>
        </p:txBody>
      </p:sp>
      <p:sp>
        <p:nvSpPr>
          <p:cNvPr id="3" name="Content Placeholder 2"/>
          <p:cNvSpPr>
            <a:spLocks noGrp="1"/>
          </p:cNvSpPr>
          <p:nvPr>
            <p:ph sz="quarter" idx="1"/>
          </p:nvPr>
        </p:nvSpPr>
        <p:spPr>
          <a:xfrm>
            <a:off x="467544" y="1628800"/>
            <a:ext cx="8229600" cy="5112568"/>
          </a:xfrm>
        </p:spPr>
        <p:txBody>
          <a:bodyPr>
            <a:noAutofit/>
          </a:bodyPr>
          <a:lstStyle/>
          <a:p>
            <a:pPr marL="0" lvl="0" indent="0">
              <a:buNone/>
            </a:pPr>
            <a:r>
              <a:rPr lang="en-US" sz="1900" dirty="0" smtClean="0"/>
              <a:t>1</a:t>
            </a:r>
            <a:r>
              <a:rPr lang="en-US" sz="1900" dirty="0" smtClean="0"/>
              <a:t>.  </a:t>
            </a:r>
            <a:r>
              <a:rPr lang="en-US" sz="1900" dirty="0"/>
              <a:t>“Mother love in infancy and childhood is as important for mental health as are vitamins and proteins for physical health” (1953) </a:t>
            </a:r>
            <a:endParaRPr lang="en-GB" sz="1900" dirty="0"/>
          </a:p>
          <a:p>
            <a:pPr marL="0" lvl="0" indent="0">
              <a:buNone/>
            </a:pPr>
            <a:r>
              <a:rPr lang="en-US" sz="1900" dirty="0" smtClean="0"/>
              <a:t>2. </a:t>
            </a:r>
            <a:r>
              <a:rPr lang="en-US" sz="1900" dirty="0"/>
              <a:t>if a child does not have a warm, intimate and continuous relationship with his or her mother (or mother-substitute) then they would have trouble forming relationships with others later on, and would be at risk of </a:t>
            </a:r>
            <a:r>
              <a:rPr lang="en-US" sz="1900" dirty="0" err="1"/>
              <a:t>behavioural</a:t>
            </a:r>
            <a:r>
              <a:rPr lang="en-US" sz="1900" dirty="0"/>
              <a:t> disorders such as affectionless psychopathy (see later) but also risk of intellectual problems e.g. low IQ. </a:t>
            </a:r>
            <a:endParaRPr lang="en-GB" sz="1900" dirty="0"/>
          </a:p>
          <a:p>
            <a:pPr marL="0" lvl="0" indent="0">
              <a:buNone/>
            </a:pPr>
            <a:r>
              <a:rPr lang="en-US" sz="1900" dirty="0" smtClean="0"/>
              <a:t>3. If </a:t>
            </a:r>
            <a:r>
              <a:rPr lang="en-US" sz="1900" dirty="0"/>
              <a:t>the separation occurs before the age of two and a half (without a substitute)  the effects on the emotional well-being of the child are particularly severe, (critical period)</a:t>
            </a:r>
            <a:endParaRPr lang="en-GB" sz="1900" dirty="0"/>
          </a:p>
          <a:p>
            <a:pPr marL="0" lvl="0" indent="0">
              <a:buNone/>
            </a:pPr>
            <a:r>
              <a:rPr lang="en-US" sz="1900" dirty="0" smtClean="0"/>
              <a:t>4. although </a:t>
            </a:r>
            <a:r>
              <a:rPr lang="en-US" sz="1900" dirty="0"/>
              <a:t>the child is at risk of deprivation up to the age of five. </a:t>
            </a:r>
            <a:endParaRPr lang="en-GB" sz="1900" dirty="0"/>
          </a:p>
          <a:p>
            <a:pPr marL="0" lvl="0" indent="0">
              <a:buNone/>
            </a:pPr>
            <a:r>
              <a:rPr lang="en-US" sz="1900" dirty="0" smtClean="0"/>
              <a:t>5. Bowlby </a:t>
            </a:r>
            <a:r>
              <a:rPr lang="en-US" sz="1900" dirty="0"/>
              <a:t>identified circumstances in which maternal deprivation could occur, which included the mother being imprisoned, divorce or even the mother working full time</a:t>
            </a:r>
            <a:r>
              <a:rPr lang="en-US" sz="1900" dirty="0" smtClean="0"/>
              <a:t>.</a:t>
            </a:r>
          </a:p>
          <a:p>
            <a:pPr marL="0" lvl="0" indent="0">
              <a:buNone/>
            </a:pPr>
            <a:r>
              <a:rPr lang="en-US" sz="1900" dirty="0" smtClean="0"/>
              <a:t>6. </a:t>
            </a:r>
            <a:r>
              <a:rPr lang="en-US" sz="1900" b="1" dirty="0" smtClean="0"/>
              <a:t>The effects of deprivation are permanent and irreversible. (add this to theory in your pack)</a:t>
            </a:r>
            <a:endParaRPr lang="en-GB" sz="1900" b="1" dirty="0"/>
          </a:p>
          <a:p>
            <a:pPr marL="0" indent="0">
              <a:buNone/>
            </a:pPr>
            <a:r>
              <a:rPr lang="en-US" sz="2000" dirty="0"/>
              <a:t> </a:t>
            </a:r>
            <a:endParaRPr lang="en-GB" sz="2000" dirty="0"/>
          </a:p>
          <a:p>
            <a:endParaRPr lang="en-GB" sz="2000" dirty="0"/>
          </a:p>
        </p:txBody>
      </p:sp>
    </p:spTree>
    <p:extLst>
      <p:ext uri="{BB962C8B-B14F-4D97-AF65-F5344CB8AC3E}">
        <p14:creationId xmlns:p14="http://schemas.microsoft.com/office/powerpoint/2010/main" val="131901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1000"/>
                                        <p:tgtEl>
                                          <p:spTgt spid="3">
                                            <p:txEl>
                                              <p:pRg st="5" end="5"/>
                                            </p:txEl>
                                          </p:spTgt>
                                        </p:tgtEl>
                                      </p:cBhvr>
                                    </p:animEffect>
                                    <p:anim calcmode="lin" valueType="num">
                                      <p:cBhvr>
                                        <p:cTn id="4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Bowlby’s 44 Thieves</a:t>
            </a:r>
            <a:endParaRPr lang="en-GB" dirty="0"/>
          </a:p>
        </p:txBody>
      </p:sp>
      <p:sp>
        <p:nvSpPr>
          <p:cNvPr id="3" name="Content Placeholder 2"/>
          <p:cNvSpPr>
            <a:spLocks noGrp="1"/>
          </p:cNvSpPr>
          <p:nvPr>
            <p:ph sz="quarter" idx="1"/>
          </p:nvPr>
        </p:nvSpPr>
        <p:spPr/>
        <p:txBody>
          <a:bodyPr>
            <a:normAutofit fontScale="77500" lnSpcReduction="20000"/>
          </a:bodyPr>
          <a:lstStyle/>
          <a:p>
            <a:r>
              <a:rPr lang="en-US" dirty="0"/>
              <a:t>Bowlby studied 88 children aged 5 to 16 who had been referred to a child guidance clinic where he worked. </a:t>
            </a:r>
            <a:endParaRPr lang="en-US" dirty="0" smtClean="0"/>
          </a:p>
          <a:p>
            <a:r>
              <a:rPr lang="en-US" dirty="0" smtClean="0"/>
              <a:t>44 </a:t>
            </a:r>
            <a:r>
              <a:rPr lang="en-US" dirty="0"/>
              <a:t>were referred for stealing the other half were a control </a:t>
            </a:r>
            <a:r>
              <a:rPr lang="en-US" dirty="0" smtClean="0"/>
              <a:t>group. </a:t>
            </a:r>
          </a:p>
          <a:p>
            <a:r>
              <a:rPr lang="en-US" dirty="0" smtClean="0"/>
              <a:t>Bowlby </a:t>
            </a:r>
            <a:r>
              <a:rPr lang="en-US" dirty="0"/>
              <a:t>diagnosed 16 of the 44 as affectionless psychopaths – shameless and conscienceless. </a:t>
            </a:r>
            <a:endParaRPr lang="en-US" dirty="0" smtClean="0"/>
          </a:p>
          <a:p>
            <a:r>
              <a:rPr lang="en-US" dirty="0" smtClean="0"/>
              <a:t>The </a:t>
            </a:r>
            <a:r>
              <a:rPr lang="en-US" dirty="0"/>
              <a:t>control group had been referred for other types of behaviour but none of them were diagnosed as affectionless psychopaths. </a:t>
            </a:r>
            <a:endParaRPr lang="en-US" dirty="0" smtClean="0"/>
          </a:p>
          <a:p>
            <a:r>
              <a:rPr lang="en-US" dirty="0" smtClean="0"/>
              <a:t>Bowlby </a:t>
            </a:r>
            <a:r>
              <a:rPr lang="en-US" dirty="0"/>
              <a:t>interviewed the children and their family to build a record of their early life experiences.  </a:t>
            </a:r>
            <a:endParaRPr lang="en-US" dirty="0" smtClean="0"/>
          </a:p>
          <a:p>
            <a:r>
              <a:rPr lang="en-US" dirty="0" smtClean="0"/>
              <a:t>Bowlby </a:t>
            </a:r>
            <a:r>
              <a:rPr lang="en-US" dirty="0"/>
              <a:t>discovered that 86% of the affectionless psychopaths had experienced early and prolonged separation from their mothers; only 4% of the control group had experienced such separation. He concluded that the separation had caused affectionless psychopathy</a:t>
            </a:r>
            <a:r>
              <a:rPr lang="en-US" dirty="0" smtClean="0"/>
              <a:t>.</a:t>
            </a:r>
          </a:p>
          <a:p>
            <a:pPr marL="0" indent="0">
              <a:buNone/>
            </a:pPr>
            <a:r>
              <a:rPr lang="en-US" dirty="0" smtClean="0"/>
              <a:t>   </a:t>
            </a:r>
            <a:endParaRPr lang="en-GB" dirty="0"/>
          </a:p>
        </p:txBody>
      </p:sp>
    </p:spTree>
    <p:extLst>
      <p:ext uri="{BB962C8B-B14F-4D97-AF65-F5344CB8AC3E}">
        <p14:creationId xmlns:p14="http://schemas.microsoft.com/office/powerpoint/2010/main" val="1145399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Autofit/>
          </a:bodyPr>
          <a:lstStyle/>
          <a:p>
            <a:r>
              <a:rPr lang="en-GB" sz="3200" dirty="0" smtClean="0"/>
              <a:t>Bowlby’s 44 Thieves</a:t>
            </a:r>
            <a:endParaRPr lang="en-GB" sz="3200" dirty="0"/>
          </a:p>
        </p:txBody>
      </p:sp>
      <p:sp>
        <p:nvSpPr>
          <p:cNvPr id="3" name="Content Placeholder 2"/>
          <p:cNvSpPr>
            <a:spLocks noGrp="1"/>
          </p:cNvSpPr>
          <p:nvPr>
            <p:ph sz="quarter" idx="1"/>
          </p:nvPr>
        </p:nvSpPr>
        <p:spPr>
          <a:xfrm>
            <a:off x="467544" y="2060848"/>
            <a:ext cx="8229600" cy="3672408"/>
          </a:xfrm>
        </p:spPr>
        <p:txBody>
          <a:bodyPr/>
          <a:lstStyle/>
          <a:p>
            <a:pPr marL="0" indent="0">
              <a:buNone/>
            </a:pPr>
            <a:r>
              <a:rPr lang="en-GB" dirty="0" smtClean="0"/>
              <a:t>On </a:t>
            </a:r>
            <a:r>
              <a:rPr lang="en-GB" dirty="0" smtClean="0"/>
              <a:t>your tables </a:t>
            </a:r>
            <a:r>
              <a:rPr lang="en-GB" dirty="0" smtClean="0"/>
              <a:t>evaluate </a:t>
            </a:r>
            <a:r>
              <a:rPr lang="en-GB" dirty="0" smtClean="0"/>
              <a:t>the </a:t>
            </a:r>
            <a:r>
              <a:rPr lang="en-GB" dirty="0" smtClean="0"/>
              <a:t>study on wall boards. </a:t>
            </a:r>
          </a:p>
          <a:p>
            <a:pPr marL="0" indent="0">
              <a:buNone/>
            </a:pPr>
            <a:r>
              <a:rPr lang="en-GB" dirty="0" smtClean="0"/>
              <a:t>Don’t use your packs!</a:t>
            </a:r>
          </a:p>
          <a:p>
            <a:pPr marL="0" indent="0">
              <a:buNone/>
            </a:pPr>
            <a:r>
              <a:rPr lang="en-GB" dirty="0" smtClean="0"/>
              <a:t>Remember </a:t>
            </a:r>
            <a:r>
              <a:rPr lang="en-GB" dirty="0" smtClean="0"/>
              <a:t>to link it back to the theory i.e. all the negative points reduce the support for the theory.</a:t>
            </a:r>
          </a:p>
          <a:p>
            <a:pPr marL="0" indent="0">
              <a:buNone/>
            </a:pPr>
            <a:r>
              <a:rPr lang="en-GB" dirty="0" smtClean="0"/>
              <a:t>Here are some hints- sample? Researcher bias? Extraneous variables? Interviews? </a:t>
            </a:r>
            <a:endParaRPr lang="en-GB" dirty="0"/>
          </a:p>
        </p:txBody>
      </p:sp>
      <p:sp>
        <p:nvSpPr>
          <p:cNvPr id="10" name="SMARTInkShape-24"/>
          <p:cNvSpPr/>
          <p:nvPr/>
        </p:nvSpPr>
        <p:spPr>
          <a:xfrm>
            <a:off x="812602" y="3411141"/>
            <a:ext cx="8930" cy="8930"/>
          </a:xfrm>
          <a:custGeom>
            <a:avLst/>
            <a:gdLst/>
            <a:ahLst/>
            <a:cxnLst/>
            <a:rect l="0" t="0" r="0" b="0"/>
            <a:pathLst>
              <a:path w="8930" h="8930">
                <a:moveTo>
                  <a:pt x="8929" y="8929"/>
                </a:moveTo>
                <a:lnTo>
                  <a:pt x="8929" y="4189"/>
                </a:lnTo>
                <a:lnTo>
                  <a:pt x="7937" y="2792"/>
                </a:lnTo>
                <a:lnTo>
                  <a:pt x="6283" y="1862"/>
                </a:lnTo>
                <a:lnTo>
                  <a:pt x="0"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3336771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a:bodyPr>
          <a:lstStyle/>
          <a:p>
            <a:r>
              <a:rPr lang="en-GB" dirty="0" smtClean="0"/>
              <a:t>Task</a:t>
            </a:r>
            <a:endParaRPr lang="en-GB" dirty="0"/>
          </a:p>
        </p:txBody>
      </p:sp>
      <p:sp>
        <p:nvSpPr>
          <p:cNvPr id="3" name="Content Placeholder 2"/>
          <p:cNvSpPr>
            <a:spLocks noGrp="1"/>
          </p:cNvSpPr>
          <p:nvPr>
            <p:ph sz="quarter" idx="1"/>
          </p:nvPr>
        </p:nvSpPr>
        <p:spPr>
          <a:xfrm>
            <a:off x="467544" y="1700808"/>
            <a:ext cx="8229600" cy="5505475"/>
          </a:xfrm>
        </p:spPr>
        <p:txBody>
          <a:bodyPr>
            <a:normAutofit/>
          </a:bodyPr>
          <a:lstStyle/>
          <a:p>
            <a:pPr marL="0" indent="0">
              <a:buNone/>
            </a:pPr>
            <a:r>
              <a:rPr lang="en-GB" sz="2600" dirty="0" smtClean="0"/>
              <a:t>As </a:t>
            </a:r>
            <a:r>
              <a:rPr lang="en-GB" sz="2600" dirty="0"/>
              <a:t>a child Sally's primary attachment figure was her mother however in the first </a:t>
            </a:r>
            <a:r>
              <a:rPr lang="en-GB" sz="2600" dirty="0" smtClean="0"/>
              <a:t>five </a:t>
            </a:r>
            <a:r>
              <a:rPr lang="en-GB" sz="2600" dirty="0"/>
              <a:t>years of her life she worked away from home for long periods, sometimes not coming back for months on end. Her dad did his best to be a substitute for her mother. Sally is now five and about to start school.</a:t>
            </a:r>
          </a:p>
          <a:p>
            <a:pPr marL="0" indent="0">
              <a:buNone/>
            </a:pPr>
            <a:r>
              <a:rPr lang="en-GB" sz="2600" b="1" dirty="0" smtClean="0"/>
              <a:t>Task</a:t>
            </a:r>
            <a:endParaRPr lang="en-GB" sz="2600" b="1" dirty="0"/>
          </a:p>
          <a:p>
            <a:pPr marL="0" indent="0">
              <a:buNone/>
            </a:pPr>
            <a:r>
              <a:rPr lang="en-GB" sz="2600" dirty="0" smtClean="0"/>
              <a:t>Sally is starting school, what </a:t>
            </a:r>
            <a:r>
              <a:rPr lang="en-GB" sz="2600" dirty="0"/>
              <a:t>would </a:t>
            </a:r>
            <a:r>
              <a:rPr lang="en-GB" sz="2600" dirty="0" smtClean="0"/>
              <a:t>Bowlby predict would happen to Sally at school and why? </a:t>
            </a:r>
            <a:endParaRPr lang="en-GB" sz="2600" dirty="0"/>
          </a:p>
          <a:p>
            <a:pPr marL="0" indent="0">
              <a:buNone/>
            </a:pPr>
            <a:r>
              <a:rPr lang="en-GB" sz="2600" dirty="0" smtClean="0"/>
              <a:t>What impact would this have on </a:t>
            </a:r>
          </a:p>
          <a:p>
            <a:pPr marL="0" indent="0">
              <a:buNone/>
            </a:pPr>
            <a:r>
              <a:rPr lang="en-GB" sz="2600" dirty="0" smtClean="0"/>
              <a:t>Sally as she gets older?</a:t>
            </a:r>
            <a:endParaRPr lang="en-GB" sz="2600" dirty="0"/>
          </a:p>
          <a:p>
            <a:endParaRPr lang="en-GB" dirty="0"/>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4128" y="4869159"/>
            <a:ext cx="2808312" cy="1642745"/>
          </a:xfrm>
          <a:prstGeom prst="rect">
            <a:avLst/>
          </a:prstGeom>
        </p:spPr>
      </p:pic>
    </p:spTree>
    <p:extLst>
      <p:ext uri="{BB962C8B-B14F-4D97-AF65-F5344CB8AC3E}">
        <p14:creationId xmlns:p14="http://schemas.microsoft.com/office/powerpoint/2010/main" val="257991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en-GB" dirty="0" smtClean="0"/>
              <a:t>Task - Answers</a:t>
            </a:r>
            <a:endParaRPr lang="en-GB" dirty="0"/>
          </a:p>
        </p:txBody>
      </p:sp>
      <p:sp>
        <p:nvSpPr>
          <p:cNvPr id="3" name="Content Placeholder 2"/>
          <p:cNvSpPr>
            <a:spLocks noGrp="1"/>
          </p:cNvSpPr>
          <p:nvPr>
            <p:ph sz="quarter" idx="1"/>
          </p:nvPr>
        </p:nvSpPr>
        <p:spPr>
          <a:xfrm>
            <a:off x="395536" y="1628800"/>
            <a:ext cx="8229600" cy="5361459"/>
          </a:xfrm>
        </p:spPr>
        <p:txBody>
          <a:bodyPr/>
          <a:lstStyle/>
          <a:p>
            <a:pPr marL="0" indent="0">
              <a:buNone/>
            </a:pPr>
            <a:r>
              <a:rPr lang="en-GB" dirty="0"/>
              <a:t>Deprivation during the critical period of 2 1/2 years </a:t>
            </a:r>
            <a:endParaRPr lang="en-GB" dirty="0" smtClean="0"/>
          </a:p>
          <a:p>
            <a:pPr marL="0" indent="0">
              <a:buNone/>
            </a:pPr>
            <a:r>
              <a:rPr lang="en-GB" dirty="0" smtClean="0"/>
              <a:t>No </a:t>
            </a:r>
            <a:r>
              <a:rPr lang="en-GB" dirty="0"/>
              <a:t>female substitute even if dad tried </a:t>
            </a:r>
            <a:endParaRPr lang="en-GB" dirty="0" smtClean="0"/>
          </a:p>
          <a:p>
            <a:pPr marL="0" indent="0">
              <a:buNone/>
            </a:pPr>
            <a:r>
              <a:rPr lang="en-GB" dirty="0" smtClean="0"/>
              <a:t>No </a:t>
            </a:r>
            <a:r>
              <a:rPr lang="en-GB" dirty="0"/>
              <a:t>internal working model </a:t>
            </a:r>
            <a:endParaRPr lang="en-GB" dirty="0" smtClean="0"/>
          </a:p>
          <a:p>
            <a:pPr marL="0" indent="0">
              <a:buNone/>
            </a:pPr>
            <a:r>
              <a:rPr lang="en-GB" dirty="0" smtClean="0"/>
              <a:t>Delinquency-trouble </a:t>
            </a:r>
            <a:r>
              <a:rPr lang="en-GB" dirty="0"/>
              <a:t>in school </a:t>
            </a:r>
            <a:endParaRPr lang="en-GB" dirty="0" smtClean="0"/>
          </a:p>
          <a:p>
            <a:pPr marL="0" indent="0">
              <a:buNone/>
            </a:pPr>
            <a:r>
              <a:rPr lang="en-GB" dirty="0" smtClean="0"/>
              <a:t>Low </a:t>
            </a:r>
            <a:r>
              <a:rPr lang="en-GB" dirty="0" err="1"/>
              <a:t>iq</a:t>
            </a:r>
            <a:r>
              <a:rPr lang="en-GB" dirty="0"/>
              <a:t>-struggles with school work </a:t>
            </a:r>
            <a:endParaRPr lang="en-GB" dirty="0" smtClean="0"/>
          </a:p>
          <a:p>
            <a:pPr marL="0" indent="0">
              <a:buNone/>
            </a:pPr>
            <a:r>
              <a:rPr lang="en-GB" dirty="0" smtClean="0"/>
              <a:t>Affectionless </a:t>
            </a:r>
            <a:r>
              <a:rPr lang="en-GB" dirty="0"/>
              <a:t>psychopathy-little regards to the feeling of others, bullying, stealing, no guilt.</a:t>
            </a:r>
          </a:p>
          <a:p>
            <a:endParaRPr lang="en-GB" dirty="0"/>
          </a:p>
        </p:txBody>
      </p:sp>
    </p:spTree>
    <p:extLst>
      <p:ext uri="{BB962C8B-B14F-4D97-AF65-F5344CB8AC3E}">
        <p14:creationId xmlns:p14="http://schemas.microsoft.com/office/powerpoint/2010/main" val="32740287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1056</TotalTime>
  <Words>1700</Words>
  <Application>Microsoft Office PowerPoint</Application>
  <PresentationFormat>On-screen Show (4:3)</PresentationFormat>
  <Paragraphs>131</Paragraphs>
  <Slides>24</Slides>
  <Notes>0</Notes>
  <HiddenSlides>0</HiddenSlides>
  <MMClips>2</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Median</vt:lpstr>
      <vt:lpstr>Maternal deprivation </vt:lpstr>
      <vt:lpstr>Answer the following…</vt:lpstr>
      <vt:lpstr>Bowlby (1953) Maternal Deprivation Hypothesis</vt:lpstr>
      <vt:lpstr>Bowlby (1953) Maternal Deprivation Hypothesis</vt:lpstr>
      <vt:lpstr>Bowlby (1953) Maternal Deprivation Hypothesis</vt:lpstr>
      <vt:lpstr>Bowlby’s 44 Thieves</vt:lpstr>
      <vt:lpstr>Bowlby’s 44 Thieves</vt:lpstr>
      <vt:lpstr>Task</vt:lpstr>
      <vt:lpstr>Task - Answers</vt:lpstr>
      <vt:lpstr>Evaluating Bowlby’s MDH</vt:lpstr>
      <vt:lpstr>Evaluation of Bowlby’s MDH</vt:lpstr>
      <vt:lpstr>Did you ever go into hospital as a child? What happened? Were you parents allowed with you? Before Bowlby this wasn’t the case.</vt:lpstr>
      <vt:lpstr>Real world application</vt:lpstr>
      <vt:lpstr>Individual differences</vt:lpstr>
      <vt:lpstr> Linking the different topic areas together </vt:lpstr>
      <vt:lpstr>Linking topics together…</vt:lpstr>
      <vt:lpstr>Linking task… Answers</vt:lpstr>
      <vt:lpstr>Linking task… Answers</vt:lpstr>
      <vt:lpstr>Recap task </vt:lpstr>
      <vt:lpstr>Recap task</vt:lpstr>
      <vt:lpstr>Easy, medium, hard!</vt:lpstr>
      <vt:lpstr>Pick an easy, medium or hard exam question on Bowlby’s maternal deprivation hypothesis</vt:lpstr>
      <vt:lpstr>Answers</vt:lpstr>
      <vt:lpstr>Answers…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Maternal deprivation</dc:title>
  <dc:creator>USER</dc:creator>
  <cp:lastModifiedBy>USER</cp:lastModifiedBy>
  <cp:revision>43</cp:revision>
  <dcterms:created xsi:type="dcterms:W3CDTF">2016-03-03T13:53:40Z</dcterms:created>
  <dcterms:modified xsi:type="dcterms:W3CDTF">2017-03-30T14:31:00Z</dcterms:modified>
</cp:coreProperties>
</file>