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handoutMasterIdLst>
    <p:handoutMasterId r:id="rId16"/>
  </p:handoutMasterIdLst>
  <p:sldIdLst>
    <p:sldId id="256" r:id="rId2"/>
    <p:sldId id="257" r:id="rId3"/>
    <p:sldId id="258" r:id="rId4"/>
    <p:sldId id="259" r:id="rId5"/>
    <p:sldId id="260" r:id="rId6"/>
    <p:sldId id="263" r:id="rId7"/>
    <p:sldId id="264" r:id="rId8"/>
    <p:sldId id="261" r:id="rId9"/>
    <p:sldId id="262" r:id="rId10"/>
    <p:sldId id="265" r:id="rId11"/>
    <p:sldId id="266" r:id="rId12"/>
    <p:sldId id="267" r:id="rId13"/>
    <p:sldId id="268" r:id="rId14"/>
    <p:sldId id="269" r:id="rId15"/>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8" d="100"/>
          <a:sy n="78" d="100"/>
        </p:scale>
        <p:origin x="64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A97D4124-3B9F-4D8A-8A68-8A6E58B0AAC4}" type="datetimeFigureOut">
              <a:rPr lang="en-GB" smtClean="0"/>
              <a:t>26/02/2021</a:t>
            </a:fld>
            <a:endParaRPr lang="en-GB"/>
          </a:p>
        </p:txBody>
      </p:sp>
      <p:sp>
        <p:nvSpPr>
          <p:cNvPr id="4" name="Footer Placehold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E4EC6080-477F-49E0-AF5E-351555694ADC}" type="slidenum">
              <a:rPr lang="en-GB" smtClean="0"/>
              <a:t>‹#›</a:t>
            </a:fld>
            <a:endParaRPr lang="en-GB"/>
          </a:p>
        </p:txBody>
      </p:sp>
    </p:spTree>
    <p:extLst>
      <p:ext uri="{BB962C8B-B14F-4D97-AF65-F5344CB8AC3E}">
        <p14:creationId xmlns:p14="http://schemas.microsoft.com/office/powerpoint/2010/main" val="345126068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smtClean="0"/>
              <a:t>2/26/2021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52044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46C117F-5CCF-4837-BE5F-2B92066CAFAF}" type="datetimeFigureOut">
              <a:rPr lang="en-US" smtClean="0"/>
              <a:t>2/26/2021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98551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84EB90BD-B6CE-46B7-997F-7313B992CCDC}" type="datetimeFigureOut">
              <a:rPr lang="en-US" smtClean="0"/>
              <a:t>2/26/2021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2298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CDB9D11F-B188-461D-B23F-39381795C052}" type="datetimeFigureOut">
              <a:rPr lang="en-US" smtClean="0"/>
              <a:t>2/26/2021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857735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2E6D8D9-55A2-4063-B0F3-121F44549695}" type="datetimeFigureOut">
              <a:rPr lang="en-US" smtClean="0"/>
              <a:t>2/26/2021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630939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4B24536-994D-4021-A283-9F449C0DB509}" type="datetimeFigureOut">
              <a:rPr lang="en-US" smtClean="0"/>
              <a:t>2/26/2021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542198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CBBBB78-C96F-47B7-AB17-D852CA960AC9}" type="datetimeFigureOut">
              <a:rPr lang="en-US" smtClean="0"/>
              <a:t>2/26/2021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936028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smtClean="0"/>
              <a:t>2/26/2021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585941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78E61D-D431-422C-9764-11DAFE33AB63}" type="datetimeFigureOut">
              <a:rPr lang="en-US" smtClean="0"/>
              <a:t>2/26/2021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597077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12DE42F4-6EEF-4EF7-8ED4-2208F0F89A08}" type="datetimeFigureOut">
              <a:rPr lang="en-US" smtClean="0"/>
              <a:t>2/26/2021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73109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0578ACC-22D6-47C1-A373-4FD133E34F3C}" type="datetimeFigureOut">
              <a:rPr lang="en-US" smtClean="0"/>
              <a:t>2/26/2021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28738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t>2/26/2021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75608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t>2/26/2021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03940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CE99F462-093F-4566-844B-4C71F2739DA5}" type="datetimeFigureOut">
              <a:rPr lang="en-US" smtClean="0"/>
              <a:t>2/26/2021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40380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D24A7AC-904D-4781-85BA-7D10C17ED021}" type="datetimeFigureOut">
              <a:rPr lang="en-US" smtClean="0"/>
              <a:t>2/26/2021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65438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E331444B-B92B-4E27-8C94-BB93EAF5CB18}" type="datetimeFigureOut">
              <a:rPr lang="en-US" smtClean="0"/>
              <a:t>2/26/2021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29786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63EFA5E-FA76-400D-B3DC-F0BA90E6D107}" type="datetimeFigureOut">
              <a:rPr lang="en-US" smtClean="0"/>
              <a:t>2/26/2021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28378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D6E9DEC-419B-4CC5-A080-3B06BD5A8291}" type="datetimeFigureOut">
              <a:rPr lang="en-US" smtClean="0"/>
              <a:t>2/26/2021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04489864"/>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google.co.uk/url?sa=i&amp;rct=j&amp;q=&amp;esrc=s&amp;source=images&amp;cd=&amp;cad=rja&amp;uact=8&amp;ved=2ahUKEwiPvZbot97gAhWE34UKHQU2DnkQjRx6BAgBEAU&amp;url=/url?sa%3Di%26rct%3Dj%26q%3D%26esrc%3Ds%26source%3Dimages%26cd%3D%26ved%3D%26url%3Dhttps://www.nationalelfservice.net/mental-health/anxiety/nice-publish-first-clinical-guideline-on-social-anxiety-disorder/%26psig%3DAOvVaw0DqJ1xCX2k0gUw8-03J7N5%26ust%3D1551443543501119&amp;psig=AOvVaw0DqJ1xCX2k0gUw8-03J7N5&amp;ust=1551443543501119"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s://www.youtube.com/watch?v=DkaeVrs7-ZA"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google.co.uk/url?sa=i&amp;rct=j&amp;q=&amp;esrc=s&amp;source=images&amp;cd=&amp;cad=rja&amp;uact=8&amp;ved=2ahUKEwjJ2aTdqd7gAhXiAWMBHTsVAE0QjRx6BAgBEAU&amp;url=/url?sa%3Di%26rct%3Dj%26q%3D%26esrc%3Ds%26source%3Dimages%26cd%3D%26ved%3D%26url%3Dhttps://www.washingtonpost.com/news/morning-mix/wp/2015/12/15/scientists-say-theyve-found-way-to-cure-fear-of-spiders-in-2-minutes-could-they-also-cure-ptsd/%26psig%3DAOvVaw11ChI3BtzFlzcvssmsB40s%26ust%3D1551439764930870&amp;psig=AOvVaw11ChI3BtzFlzcvssmsB40s&amp;ust=1551439764930870" TargetMode="Externa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file:///\\Krakatoa2\users$\s.marks\2015%20new%20linear%20A%20level\Unit%201\Psychopathology\old%20stuff\Psychopathology\Lesson%206%20Treatments\014%20systematic%20desensitisation.wmv"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Behaviourist treatments for phobia</a:t>
            </a:r>
            <a:endParaRPr lang="en-GB" dirty="0"/>
          </a:p>
        </p:txBody>
      </p:sp>
      <p:sp>
        <p:nvSpPr>
          <p:cNvPr id="3" name="Subtitle 2"/>
          <p:cNvSpPr>
            <a:spLocks noGrp="1"/>
          </p:cNvSpPr>
          <p:nvPr>
            <p:ph type="subTitle" idx="1"/>
          </p:nvPr>
        </p:nvSpPr>
        <p:spPr/>
        <p:txBody>
          <a:bodyPr/>
          <a:lstStyle/>
          <a:p>
            <a:r>
              <a:rPr lang="en-GB" dirty="0" smtClean="0"/>
              <a:t>Systematic desensitisation &amp; Flooding therapy</a:t>
            </a:r>
            <a:endParaRPr lang="en-GB" dirty="0"/>
          </a:p>
        </p:txBody>
      </p:sp>
    </p:spTree>
    <p:extLst>
      <p:ext uri="{BB962C8B-B14F-4D97-AF65-F5344CB8AC3E}">
        <p14:creationId xmlns:p14="http://schemas.microsoft.com/office/powerpoint/2010/main" val="17599839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3" y="2052918"/>
            <a:ext cx="5898378" cy="4491573"/>
          </a:xfrm>
        </p:spPr>
        <p:txBody>
          <a:bodyPr>
            <a:normAutofit fontScale="62500" lnSpcReduction="20000"/>
          </a:bodyPr>
          <a:lstStyle/>
          <a:p>
            <a:pPr marL="0" indent="0">
              <a:buNone/>
            </a:pPr>
            <a:r>
              <a:rPr lang="en-GB" sz="2600" b="1" i="1" dirty="0">
                <a:solidFill>
                  <a:schemeClr val="accent2">
                    <a:lumMod val="60000"/>
                    <a:lumOff val="40000"/>
                  </a:schemeClr>
                </a:solidFill>
              </a:rPr>
              <a:t>Answer the following questions in your groups on MWBs</a:t>
            </a:r>
          </a:p>
          <a:p>
            <a:pPr marL="0" indent="0">
              <a:buNone/>
            </a:pPr>
            <a:endParaRPr lang="en-GB" dirty="0" smtClean="0"/>
          </a:p>
          <a:p>
            <a:r>
              <a:rPr lang="en-GB" dirty="0" smtClean="0"/>
              <a:t>Do you think systematic desensitisation would work for all types of phobias?  Are there any kinds of phobia that would be difficult to treat, or any circumstances that would make SD less appropriate? </a:t>
            </a:r>
          </a:p>
          <a:p>
            <a:endParaRPr lang="en-GB" dirty="0">
              <a:solidFill>
                <a:schemeClr val="accent3">
                  <a:lumMod val="60000"/>
                  <a:lumOff val="40000"/>
                </a:schemeClr>
              </a:solidFill>
            </a:endParaRPr>
          </a:p>
          <a:p>
            <a:pPr marL="0" indent="0">
              <a:buNone/>
            </a:pPr>
            <a:r>
              <a:rPr lang="en-GB" dirty="0" smtClean="0">
                <a:solidFill>
                  <a:schemeClr val="accent3">
                    <a:lumMod val="60000"/>
                    <a:lumOff val="40000"/>
                  </a:schemeClr>
                </a:solidFill>
              </a:rPr>
              <a:t>	</a:t>
            </a:r>
            <a:r>
              <a:rPr lang="en-GB" b="1" dirty="0" smtClean="0">
                <a:solidFill>
                  <a:schemeClr val="accent3">
                    <a:lumMod val="60000"/>
                    <a:lumOff val="40000"/>
                  </a:schemeClr>
                </a:solidFill>
              </a:rPr>
              <a:t>More complex phobias, such as social phobia.  CBT may be a 	more appropriate treatment for these. Also, if the person has 	more than one phobia SD will only treat one, whereas CBT will 	address both</a:t>
            </a:r>
          </a:p>
          <a:p>
            <a:endParaRPr lang="en-GB" dirty="0"/>
          </a:p>
          <a:p>
            <a:r>
              <a:rPr lang="en-GB" dirty="0" smtClean="0"/>
              <a:t>Why may systematic desensitisation be considered to be more appropriate than flooding therapy?</a:t>
            </a:r>
          </a:p>
          <a:p>
            <a:endParaRPr lang="en-GB" dirty="0"/>
          </a:p>
          <a:p>
            <a:pPr marL="0" indent="0">
              <a:buNone/>
            </a:pPr>
            <a:r>
              <a:rPr lang="en-GB" dirty="0" smtClean="0"/>
              <a:t>	</a:t>
            </a:r>
            <a:r>
              <a:rPr lang="en-GB" b="1" dirty="0" smtClean="0">
                <a:solidFill>
                  <a:schemeClr val="accent3">
                    <a:lumMod val="60000"/>
                    <a:lumOff val="40000"/>
                  </a:schemeClr>
                </a:solidFill>
              </a:rPr>
              <a:t>Depending on the severity of the phobia, it may not be possible 	for someone to undergo flooding therapy. SD is more gentle and 	therefore may be more suitable for those whose phobia is very 	severe</a:t>
            </a:r>
            <a:endParaRPr lang="en-GB" dirty="0" smtClean="0"/>
          </a:p>
          <a:p>
            <a:pPr marL="0" indent="0">
              <a:buNone/>
            </a:pPr>
            <a:r>
              <a:rPr lang="en-GB" dirty="0" smtClean="0"/>
              <a:t> </a:t>
            </a:r>
            <a:endParaRPr lang="en-GB" dirty="0"/>
          </a:p>
        </p:txBody>
      </p:sp>
      <p:sp>
        <p:nvSpPr>
          <p:cNvPr id="4" name="Title 1"/>
          <p:cNvSpPr>
            <a:spLocks noGrp="1"/>
          </p:cNvSpPr>
          <p:nvPr>
            <p:ph type="title"/>
          </p:nvPr>
        </p:nvSpPr>
        <p:spPr>
          <a:solidFill>
            <a:schemeClr val="accent4">
              <a:lumMod val="75000"/>
            </a:schemeClr>
          </a:solidFill>
        </p:spPr>
        <p:txBody>
          <a:bodyPr/>
          <a:lstStyle/>
          <a:p>
            <a:r>
              <a:rPr lang="en-GB" dirty="0" smtClean="0"/>
              <a:t>Evaluation of systematic desensitisation</a:t>
            </a:r>
            <a:endParaRPr lang="en-GB" dirty="0"/>
          </a:p>
        </p:txBody>
      </p:sp>
      <p:sp>
        <p:nvSpPr>
          <p:cNvPr id="5" name="AutoShape 2" descr="Image result for social phobia">
            <a:hlinkClick r:id="rId2"/>
          </p:cNvPr>
          <p:cNvSpPr>
            <a:spLocks noChangeAspect="1" noChangeArrowheads="1"/>
          </p:cNvSpPr>
          <p:nvPr/>
        </p:nvSpPr>
        <p:spPr bwMode="auto">
          <a:xfrm>
            <a:off x="134938" y="-876300"/>
            <a:ext cx="2857500" cy="1838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p:cNvPicPr>
            <a:picLocks noChangeAspect="1"/>
          </p:cNvPicPr>
          <p:nvPr/>
        </p:nvPicPr>
        <p:blipFill>
          <a:blip r:embed="rId3"/>
          <a:stretch>
            <a:fillRect/>
          </a:stretch>
        </p:blipFill>
        <p:spPr>
          <a:xfrm>
            <a:off x="7396896" y="2052918"/>
            <a:ext cx="3715371" cy="2388453"/>
          </a:xfrm>
          <a:prstGeom prst="rect">
            <a:avLst/>
          </a:prstGeom>
        </p:spPr>
      </p:pic>
      <p:sp>
        <p:nvSpPr>
          <p:cNvPr id="7" name="12-Point Star 6"/>
          <p:cNvSpPr/>
          <p:nvPr/>
        </p:nvSpPr>
        <p:spPr>
          <a:xfrm rot="331111">
            <a:off x="7001691" y="3902464"/>
            <a:ext cx="3993915" cy="2707342"/>
          </a:xfrm>
          <a:prstGeom prst="star12">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Now, write a PEEL point using this information </a:t>
            </a:r>
            <a:endParaRPr lang="en-GB" b="1" dirty="0"/>
          </a:p>
        </p:txBody>
      </p:sp>
    </p:spTree>
    <p:extLst>
      <p:ext uri="{BB962C8B-B14F-4D97-AF65-F5344CB8AC3E}">
        <p14:creationId xmlns:p14="http://schemas.microsoft.com/office/powerpoint/2010/main" val="647172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fade">
                                      <p:cBhvr>
                                        <p:cTn id="25" dur="500"/>
                                        <p:tgtEl>
                                          <p:spTgt spid="3">
                                            <p:txEl>
                                              <p:pRg st="9" end="9"/>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25335" y="2153693"/>
            <a:ext cx="6930345" cy="4195481"/>
          </a:xfrm>
        </p:spPr>
        <p:txBody>
          <a:bodyPr>
            <a:normAutofit fontScale="85000" lnSpcReduction="10000"/>
          </a:bodyPr>
          <a:lstStyle/>
          <a:p>
            <a:pPr marL="0" indent="0">
              <a:buNone/>
            </a:pPr>
            <a:r>
              <a:rPr lang="en-GB" dirty="0" smtClean="0"/>
              <a:t>When Martin was a child he was subjected to physical abuse by his step-father.  This usually happened at home when his mother was not in the house.  The abuse usually took place in his step-father’s study, where his step-father went to listen to the radio, and write letters to his family.  The room was always quite dark.  Martin’s mother divorced her husband when Martin was nine, and Martin never saw him again. Martin has no conscious memory of the abuse. When Martin reached the age of 16 he developed a phobia of radios.  He couldn’t be in a room with one and developed a fear of visiting places that he was unfamiliar with in case a radio was in the room.  The effect was more severe if the radio was on.  Martin received help for his phobia in the form of systematic desensitisation.  After 8 sessions of SD, Martin’s phobia was cured.  Recently Martin has begun to develop a fear of small spaces, especially if they are dark.  He is finding hard to go to sleep with the light off.</a:t>
            </a:r>
            <a:endParaRPr lang="en-GB" dirty="0"/>
          </a:p>
        </p:txBody>
      </p:sp>
      <p:sp>
        <p:nvSpPr>
          <p:cNvPr id="4" name="Title 1"/>
          <p:cNvSpPr>
            <a:spLocks noGrp="1"/>
          </p:cNvSpPr>
          <p:nvPr>
            <p:ph type="title"/>
          </p:nvPr>
        </p:nvSpPr>
        <p:spPr>
          <a:solidFill>
            <a:schemeClr val="accent4">
              <a:lumMod val="75000"/>
            </a:schemeClr>
          </a:solidFill>
        </p:spPr>
        <p:txBody>
          <a:bodyPr/>
          <a:lstStyle/>
          <a:p>
            <a:r>
              <a:rPr lang="en-GB" dirty="0" smtClean="0"/>
              <a:t>Evaluation of systematic desensitisation</a:t>
            </a:r>
            <a:endParaRPr lang="en-GB" dirty="0"/>
          </a:p>
        </p:txBody>
      </p:sp>
      <p:sp>
        <p:nvSpPr>
          <p:cNvPr id="6" name="TextBox 5"/>
          <p:cNvSpPr txBox="1"/>
          <p:nvPr/>
        </p:nvSpPr>
        <p:spPr>
          <a:xfrm>
            <a:off x="646111" y="2153693"/>
            <a:ext cx="3317965" cy="2677656"/>
          </a:xfrm>
          <a:prstGeom prst="rect">
            <a:avLst/>
          </a:prstGeom>
          <a:solidFill>
            <a:schemeClr val="accent1">
              <a:lumMod val="40000"/>
              <a:lumOff val="60000"/>
            </a:schemeClr>
          </a:solidFill>
          <a:effectLst>
            <a:innerShdw blurRad="63500" dist="50800" dir="10800000">
              <a:prstClr val="black">
                <a:alpha val="50000"/>
              </a:prstClr>
            </a:innerShdw>
          </a:effectLst>
        </p:spPr>
        <p:txBody>
          <a:bodyPr wrap="square" rtlCol="0">
            <a:spAutoFit/>
          </a:bodyPr>
          <a:lstStyle/>
          <a:p>
            <a:r>
              <a:rPr lang="en-GB" sz="2400" b="1" dirty="0" smtClean="0">
                <a:solidFill>
                  <a:schemeClr val="accent1">
                    <a:lumMod val="50000"/>
                  </a:schemeClr>
                </a:solidFill>
              </a:rPr>
              <a:t>Read the case of Martin and, on mini-whiteboards, outline what problem it highlights for the use of systematic desensitisation</a:t>
            </a:r>
            <a:endParaRPr lang="en-GB" sz="2400" b="1" dirty="0">
              <a:solidFill>
                <a:schemeClr val="accent1">
                  <a:lumMod val="50000"/>
                </a:schemeClr>
              </a:solidFill>
            </a:endParaRPr>
          </a:p>
        </p:txBody>
      </p:sp>
    </p:spTree>
    <p:extLst>
      <p:ext uri="{BB962C8B-B14F-4D97-AF65-F5344CB8AC3E}">
        <p14:creationId xmlns:p14="http://schemas.microsoft.com/office/powerpoint/2010/main" val="41078597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buNone/>
            </a:pPr>
            <a:r>
              <a:rPr lang="en-GB" b="1" i="1" dirty="0" smtClean="0">
                <a:solidFill>
                  <a:schemeClr val="accent2">
                    <a:lumMod val="60000"/>
                    <a:lumOff val="40000"/>
                  </a:schemeClr>
                </a:solidFill>
              </a:rPr>
              <a:t>Now write up the following point for your notes, based on the discussions from the previous slide:</a:t>
            </a:r>
          </a:p>
          <a:p>
            <a:pPr marL="0" indent="0">
              <a:buNone/>
            </a:pPr>
            <a:endParaRPr lang="en-GB" b="1" i="1" dirty="0">
              <a:solidFill>
                <a:schemeClr val="accent2">
                  <a:lumMod val="60000"/>
                  <a:lumOff val="40000"/>
                </a:schemeClr>
              </a:solidFill>
            </a:endParaRPr>
          </a:p>
          <a:p>
            <a:r>
              <a:rPr lang="en-GB" dirty="0" smtClean="0"/>
              <a:t>One of the issues with SD is that is only treats…</a:t>
            </a:r>
            <a:endParaRPr lang="en-GB" dirty="0"/>
          </a:p>
          <a:p>
            <a:r>
              <a:rPr lang="en-GB" dirty="0" smtClean="0"/>
              <a:t>Some phobias may be a manifestation of ….</a:t>
            </a:r>
          </a:p>
          <a:p>
            <a:r>
              <a:rPr lang="en-GB" dirty="0" smtClean="0"/>
              <a:t>Therefore, treating the symptoms will not address the underlying cause and may lead to…</a:t>
            </a:r>
          </a:p>
          <a:p>
            <a:r>
              <a:rPr lang="en-GB" dirty="0" smtClean="0"/>
              <a:t>In these cases, SD may not be an…</a:t>
            </a:r>
          </a:p>
          <a:p>
            <a:pPr marL="0" indent="0">
              <a:buNone/>
            </a:pPr>
            <a:endParaRPr lang="en-GB" dirty="0"/>
          </a:p>
          <a:p>
            <a:pPr marL="0" indent="0">
              <a:buNone/>
            </a:pPr>
            <a:r>
              <a:rPr lang="en-GB" b="1" i="1" dirty="0" smtClean="0">
                <a:solidFill>
                  <a:schemeClr val="bg2">
                    <a:lumMod val="60000"/>
                    <a:lumOff val="40000"/>
                  </a:schemeClr>
                </a:solidFill>
              </a:rPr>
              <a:t>Did you get:  </a:t>
            </a:r>
            <a:r>
              <a:rPr lang="en-GB" b="1" i="1" dirty="0" smtClean="0">
                <a:solidFill>
                  <a:schemeClr val="accent3">
                    <a:lumMod val="60000"/>
                    <a:lumOff val="40000"/>
                  </a:schemeClr>
                </a:solidFill>
              </a:rPr>
              <a:t>symptoms not causes,  underlying psychological issues, symptom substitution,  appropriate treatment</a:t>
            </a:r>
            <a:endParaRPr lang="en-GB" b="1" i="1" dirty="0">
              <a:solidFill>
                <a:schemeClr val="accent3">
                  <a:lumMod val="60000"/>
                  <a:lumOff val="40000"/>
                </a:schemeClr>
              </a:solidFill>
            </a:endParaRPr>
          </a:p>
        </p:txBody>
      </p:sp>
      <p:sp>
        <p:nvSpPr>
          <p:cNvPr id="4" name="Title 1"/>
          <p:cNvSpPr>
            <a:spLocks noGrp="1"/>
          </p:cNvSpPr>
          <p:nvPr>
            <p:ph type="title"/>
          </p:nvPr>
        </p:nvSpPr>
        <p:spPr>
          <a:solidFill>
            <a:schemeClr val="accent4">
              <a:lumMod val="75000"/>
            </a:schemeClr>
          </a:solidFill>
        </p:spPr>
        <p:txBody>
          <a:bodyPr/>
          <a:lstStyle/>
          <a:p>
            <a:r>
              <a:rPr lang="en-GB" dirty="0" smtClean="0"/>
              <a:t>Evaluation of systematic desensitisation</a:t>
            </a:r>
            <a:endParaRPr lang="en-GB" dirty="0"/>
          </a:p>
        </p:txBody>
      </p:sp>
    </p:spTree>
    <p:extLst>
      <p:ext uri="{BB962C8B-B14F-4D97-AF65-F5344CB8AC3E}">
        <p14:creationId xmlns:p14="http://schemas.microsoft.com/office/powerpoint/2010/main" val="3939811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3" y="2052918"/>
            <a:ext cx="6943408" cy="2349265"/>
          </a:xfrm>
        </p:spPr>
        <p:txBody>
          <a:bodyPr>
            <a:normAutofit fontScale="62500" lnSpcReduction="20000"/>
          </a:bodyPr>
          <a:lstStyle/>
          <a:p>
            <a:pPr marL="0" indent="0">
              <a:buNone/>
            </a:pPr>
            <a:r>
              <a:rPr lang="en-GB" sz="3200" b="1" i="1" dirty="0">
                <a:solidFill>
                  <a:schemeClr val="accent2">
                    <a:lumMod val="60000"/>
                    <a:lumOff val="40000"/>
                  </a:schemeClr>
                </a:solidFill>
              </a:rPr>
              <a:t>Answer the following questions in your groups on MWBs</a:t>
            </a:r>
          </a:p>
          <a:p>
            <a:pPr marL="0" indent="0">
              <a:buNone/>
            </a:pPr>
            <a:endParaRPr lang="en-GB" dirty="0" smtClean="0"/>
          </a:p>
          <a:p>
            <a:pPr marL="0" indent="0">
              <a:buNone/>
            </a:pPr>
            <a:r>
              <a:rPr lang="en-GB" dirty="0"/>
              <a:t>I</a:t>
            </a:r>
            <a:r>
              <a:rPr lang="en-GB" dirty="0" smtClean="0"/>
              <a:t>dentify which of the evaluations that we have looked at for SD, would also be relevant for flooding therapy</a:t>
            </a:r>
          </a:p>
          <a:p>
            <a:pPr marL="0" indent="0">
              <a:buNone/>
            </a:pPr>
            <a:endParaRPr lang="en-GB" dirty="0"/>
          </a:p>
          <a:p>
            <a:r>
              <a:rPr lang="en-GB" dirty="0" smtClean="0"/>
              <a:t>Not appropriate for all types of phobia</a:t>
            </a:r>
          </a:p>
          <a:p>
            <a:r>
              <a:rPr lang="en-GB" dirty="0" smtClean="0"/>
              <a:t>Doesn’t address underlying causes</a:t>
            </a:r>
          </a:p>
          <a:p>
            <a:r>
              <a:rPr lang="en-GB" dirty="0" smtClean="0"/>
              <a:t>Ethical issues (less ethical than SD)</a:t>
            </a:r>
          </a:p>
          <a:p>
            <a:endParaRPr lang="en-GB" dirty="0"/>
          </a:p>
          <a:p>
            <a:pPr marL="0" indent="0">
              <a:buNone/>
            </a:pPr>
            <a:endParaRPr lang="en-GB" dirty="0" smtClean="0"/>
          </a:p>
          <a:p>
            <a:pPr marL="0" indent="0">
              <a:buNone/>
            </a:pPr>
            <a:endParaRPr lang="en-GB" dirty="0"/>
          </a:p>
          <a:p>
            <a:pPr marL="0" indent="0">
              <a:buNone/>
            </a:pPr>
            <a:endParaRPr lang="en-GB" dirty="0"/>
          </a:p>
        </p:txBody>
      </p:sp>
      <p:sp>
        <p:nvSpPr>
          <p:cNvPr id="4" name="Title 1"/>
          <p:cNvSpPr>
            <a:spLocks noGrp="1"/>
          </p:cNvSpPr>
          <p:nvPr>
            <p:ph type="title"/>
          </p:nvPr>
        </p:nvSpPr>
        <p:spPr>
          <a:xfrm>
            <a:off x="616614" y="329223"/>
            <a:ext cx="9404723" cy="1400530"/>
          </a:xfrm>
          <a:solidFill>
            <a:schemeClr val="accent4">
              <a:lumMod val="75000"/>
            </a:schemeClr>
          </a:solidFill>
        </p:spPr>
        <p:txBody>
          <a:bodyPr/>
          <a:lstStyle/>
          <a:p>
            <a:r>
              <a:rPr lang="en-GB" dirty="0" smtClean="0"/>
              <a:t>Evaluation of flooding therapy</a:t>
            </a:r>
            <a:endParaRPr lang="en-GB" dirty="0"/>
          </a:p>
        </p:txBody>
      </p:sp>
      <p:sp>
        <p:nvSpPr>
          <p:cNvPr id="5" name="TextBox 4"/>
          <p:cNvSpPr txBox="1"/>
          <p:nvPr/>
        </p:nvSpPr>
        <p:spPr>
          <a:xfrm>
            <a:off x="1103312" y="4519749"/>
            <a:ext cx="5192985" cy="2031325"/>
          </a:xfrm>
          <a:prstGeom prst="rect">
            <a:avLst/>
          </a:prstGeom>
          <a:solidFill>
            <a:schemeClr val="accent3">
              <a:lumMod val="75000"/>
            </a:schemeClr>
          </a:solidFill>
          <a:effectLst>
            <a:outerShdw blurRad="50800" dist="38100" dir="5400000" algn="t" rotWithShape="0">
              <a:prstClr val="black">
                <a:alpha val="40000"/>
              </a:prstClr>
            </a:outerShdw>
          </a:effectLst>
        </p:spPr>
        <p:txBody>
          <a:bodyPr wrap="square" rtlCol="0">
            <a:spAutoFit/>
          </a:bodyPr>
          <a:lstStyle/>
          <a:p>
            <a:r>
              <a:rPr lang="en-GB" b="1" dirty="0"/>
              <a:t>Kaplan and </a:t>
            </a:r>
            <a:r>
              <a:rPr lang="en-GB" b="1" dirty="0" err="1"/>
              <a:t>Tolin</a:t>
            </a:r>
            <a:r>
              <a:rPr lang="en-GB" b="1" dirty="0"/>
              <a:t> (2011)</a:t>
            </a:r>
            <a:r>
              <a:rPr lang="en-GB" dirty="0"/>
              <a:t> found that 65% of patients with a specific phobia who were given a single session of flooding showed no symptoms of specific phobia 4 years </a:t>
            </a:r>
            <a:r>
              <a:rPr lang="en-GB" dirty="0" smtClean="0"/>
              <a:t>later</a:t>
            </a:r>
          </a:p>
          <a:p>
            <a:endParaRPr lang="en-GB" dirty="0"/>
          </a:p>
          <a:p>
            <a:r>
              <a:rPr lang="en-GB" b="1" i="1" dirty="0" smtClean="0">
                <a:solidFill>
                  <a:schemeClr val="accent4">
                    <a:lumMod val="60000"/>
                    <a:lumOff val="40000"/>
                  </a:schemeClr>
                </a:solidFill>
              </a:rPr>
              <a:t>Write a statement linking the finding above to the effectiveness of the therapy</a:t>
            </a:r>
            <a:endParaRPr lang="en-GB" b="1" i="1" dirty="0">
              <a:solidFill>
                <a:schemeClr val="accent4">
                  <a:lumMod val="60000"/>
                  <a:lumOff val="40000"/>
                </a:schemeClr>
              </a:solidFill>
            </a:endParaRPr>
          </a:p>
        </p:txBody>
      </p:sp>
      <p:pic>
        <p:nvPicPr>
          <p:cNvPr id="6" name="Picture 5">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0548" y="2052918"/>
            <a:ext cx="2795315" cy="4348268"/>
          </a:xfrm>
          <a:prstGeom prst="rect">
            <a:avLst/>
          </a:prstGeom>
        </p:spPr>
      </p:pic>
      <p:sp>
        <p:nvSpPr>
          <p:cNvPr id="2" name="TextBox 1"/>
          <p:cNvSpPr txBox="1"/>
          <p:nvPr/>
        </p:nvSpPr>
        <p:spPr>
          <a:xfrm>
            <a:off x="8190547" y="1406587"/>
            <a:ext cx="2795315" cy="646331"/>
          </a:xfrm>
          <a:prstGeom prst="rect">
            <a:avLst/>
          </a:prstGeom>
          <a:solidFill>
            <a:schemeClr val="accent1">
              <a:lumMod val="75000"/>
            </a:schemeClr>
          </a:solidFill>
        </p:spPr>
        <p:txBody>
          <a:bodyPr wrap="square" rtlCol="0">
            <a:spAutoFit/>
          </a:bodyPr>
          <a:lstStyle/>
          <a:p>
            <a:r>
              <a:rPr lang="en-GB" dirty="0" smtClean="0"/>
              <a:t>Watch the clip on flooding therapy: </a:t>
            </a:r>
            <a:endParaRPr lang="en-GB" dirty="0"/>
          </a:p>
        </p:txBody>
      </p:sp>
    </p:spTree>
    <p:extLst>
      <p:ext uri="{BB962C8B-B14F-4D97-AF65-F5344CB8AC3E}">
        <p14:creationId xmlns:p14="http://schemas.microsoft.com/office/powerpoint/2010/main" val="739765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b="1" i="1" dirty="0" smtClean="0">
                <a:solidFill>
                  <a:schemeClr val="accent2">
                    <a:lumMod val="60000"/>
                    <a:lumOff val="40000"/>
                  </a:schemeClr>
                </a:solidFill>
              </a:rPr>
              <a:t>Write a snap plan for the following essay title:</a:t>
            </a:r>
          </a:p>
          <a:p>
            <a:pPr marL="0" indent="0">
              <a:buNone/>
            </a:pPr>
            <a:endParaRPr lang="en-GB" dirty="0"/>
          </a:p>
          <a:p>
            <a:pPr marL="0" indent="0">
              <a:buNone/>
            </a:pPr>
            <a:r>
              <a:rPr lang="en-GB" dirty="0" smtClean="0"/>
              <a:t>Discuss behaviourist treatments for phobias  (16 marks)</a:t>
            </a:r>
            <a:endParaRPr lang="en-GB" dirty="0"/>
          </a:p>
        </p:txBody>
      </p:sp>
      <p:sp>
        <p:nvSpPr>
          <p:cNvPr id="4" name="Title 1"/>
          <p:cNvSpPr>
            <a:spLocks noGrp="1"/>
          </p:cNvSpPr>
          <p:nvPr>
            <p:ph type="title"/>
          </p:nvPr>
        </p:nvSpPr>
        <p:spPr>
          <a:solidFill>
            <a:schemeClr val="accent4">
              <a:lumMod val="75000"/>
            </a:schemeClr>
          </a:solidFill>
        </p:spPr>
        <p:txBody>
          <a:bodyPr/>
          <a:lstStyle/>
          <a:p>
            <a:r>
              <a:rPr lang="en-GB" dirty="0" smtClean="0"/>
              <a:t>Snap plan</a:t>
            </a:r>
            <a:endParaRPr lang="en-GB" dirty="0"/>
          </a:p>
        </p:txBody>
      </p:sp>
    </p:spTree>
    <p:extLst>
      <p:ext uri="{BB962C8B-B14F-4D97-AF65-F5344CB8AC3E}">
        <p14:creationId xmlns:p14="http://schemas.microsoft.com/office/powerpoint/2010/main" val="41551529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75000"/>
            </a:schemeClr>
          </a:solidFill>
        </p:spPr>
        <p:txBody>
          <a:bodyPr/>
          <a:lstStyle/>
          <a:p>
            <a:r>
              <a:rPr lang="en-GB" dirty="0" smtClean="0"/>
              <a:t>Starter Quiz on Behaviourist Treatments</a:t>
            </a:r>
            <a:endParaRPr lang="en-GB" dirty="0"/>
          </a:p>
        </p:txBody>
      </p:sp>
      <p:sp>
        <p:nvSpPr>
          <p:cNvPr id="3" name="Content Placeholder 2"/>
          <p:cNvSpPr>
            <a:spLocks noGrp="1"/>
          </p:cNvSpPr>
          <p:nvPr>
            <p:ph idx="1"/>
          </p:nvPr>
        </p:nvSpPr>
        <p:spPr/>
        <p:txBody>
          <a:bodyPr>
            <a:normAutofit fontScale="92500" lnSpcReduction="20000"/>
          </a:bodyPr>
          <a:lstStyle/>
          <a:p>
            <a:pPr marL="0" indent="0">
              <a:buNone/>
            </a:pPr>
            <a:r>
              <a:rPr lang="en-GB" sz="2600" b="1" i="1" dirty="0" smtClean="0">
                <a:solidFill>
                  <a:schemeClr val="accent2">
                    <a:lumMod val="60000"/>
                    <a:lumOff val="40000"/>
                  </a:schemeClr>
                </a:solidFill>
              </a:rPr>
              <a:t>Answer the questions in pairs on mini-whiteboards</a:t>
            </a:r>
          </a:p>
          <a:p>
            <a:pPr marL="0" indent="0">
              <a:buNone/>
            </a:pPr>
            <a:endParaRPr lang="en-GB" b="1" i="1" dirty="0">
              <a:solidFill>
                <a:schemeClr val="accent2">
                  <a:lumMod val="60000"/>
                  <a:lumOff val="40000"/>
                </a:schemeClr>
              </a:solidFill>
            </a:endParaRPr>
          </a:p>
          <a:p>
            <a:pPr marL="457200" indent="-457200">
              <a:buFont typeface="+mj-lt"/>
              <a:buAutoNum type="arabicPeriod"/>
            </a:pPr>
            <a:r>
              <a:rPr lang="en-GB" dirty="0" smtClean="0"/>
              <a:t>Systematic desensitisation is based on the principles of which behaviourist theory?</a:t>
            </a:r>
          </a:p>
          <a:p>
            <a:pPr marL="457200" indent="-457200">
              <a:buFont typeface="+mj-lt"/>
              <a:buAutoNum type="arabicPeriod"/>
            </a:pPr>
            <a:r>
              <a:rPr lang="en-GB" dirty="0" smtClean="0"/>
              <a:t>What is involved in ‘counter conditioning’?</a:t>
            </a:r>
          </a:p>
          <a:p>
            <a:pPr marL="457200" indent="-457200">
              <a:buFont typeface="+mj-lt"/>
              <a:buAutoNum type="arabicPeriod"/>
            </a:pPr>
            <a:r>
              <a:rPr lang="en-GB" dirty="0" smtClean="0"/>
              <a:t>What is the principle of ‘reciprocal inhibition?</a:t>
            </a:r>
          </a:p>
          <a:p>
            <a:pPr marL="457200" indent="-457200">
              <a:buFont typeface="+mj-lt"/>
              <a:buAutoNum type="arabicPeriod"/>
            </a:pPr>
            <a:r>
              <a:rPr lang="en-GB" dirty="0" smtClean="0"/>
              <a:t>What are the three main processes used in systematic desensitisation?</a:t>
            </a:r>
          </a:p>
          <a:p>
            <a:pPr marL="457200" indent="-457200">
              <a:buFont typeface="+mj-lt"/>
              <a:buAutoNum type="arabicPeriod"/>
            </a:pPr>
            <a:r>
              <a:rPr lang="en-GB" dirty="0" smtClean="0"/>
              <a:t>In systematic desensitisation, when is the phobia considered to be cured?</a:t>
            </a:r>
          </a:p>
          <a:p>
            <a:pPr marL="457200" indent="-457200">
              <a:buFont typeface="+mj-lt"/>
              <a:buAutoNum type="arabicPeriod"/>
            </a:pPr>
            <a:r>
              <a:rPr lang="en-GB" dirty="0" smtClean="0"/>
              <a:t>How is flooding therapy different to systematic desensitisation?</a:t>
            </a:r>
          </a:p>
          <a:p>
            <a:pPr marL="457200" indent="-457200">
              <a:buFont typeface="+mj-lt"/>
              <a:buAutoNum type="arabicPeriod"/>
            </a:pPr>
            <a:r>
              <a:rPr lang="en-GB" dirty="0" smtClean="0"/>
              <a:t>What is the theory behind why flooding therapy works?</a:t>
            </a:r>
          </a:p>
          <a:p>
            <a:pPr marL="457200" indent="-457200">
              <a:buFont typeface="+mj-lt"/>
              <a:buAutoNum type="arabicPeriod"/>
            </a:pPr>
            <a:r>
              <a:rPr lang="en-GB" dirty="0" smtClean="0"/>
              <a:t>How long do flooding therapy sessions usually last?</a:t>
            </a:r>
          </a:p>
          <a:p>
            <a:pPr marL="0" indent="0">
              <a:buNone/>
            </a:pPr>
            <a:endParaRPr lang="en-GB" dirty="0" smtClean="0"/>
          </a:p>
          <a:p>
            <a:pPr marL="457200" indent="-457200">
              <a:buFont typeface="+mj-lt"/>
              <a:buAutoNum type="arabicPeriod"/>
            </a:pPr>
            <a:endParaRPr lang="en-GB" dirty="0"/>
          </a:p>
          <a:p>
            <a:pPr marL="457200" indent="-457200">
              <a:buFont typeface="+mj-lt"/>
              <a:buAutoNum type="arabicPeriod"/>
            </a:pPr>
            <a:endParaRPr lang="en-GB" dirty="0" smtClean="0">
              <a:solidFill>
                <a:schemeClr val="accent2">
                  <a:lumMod val="60000"/>
                  <a:lumOff val="40000"/>
                </a:schemeClr>
              </a:solidFill>
            </a:endParaRPr>
          </a:p>
        </p:txBody>
      </p:sp>
    </p:spTree>
    <p:extLst>
      <p:ext uri="{BB962C8B-B14F-4D97-AF65-F5344CB8AC3E}">
        <p14:creationId xmlns:p14="http://schemas.microsoft.com/office/powerpoint/2010/main" val="1614280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50000"/>
            </a:schemeClr>
          </a:solidFill>
        </p:spPr>
        <p:txBody>
          <a:bodyPr/>
          <a:lstStyle/>
          <a:p>
            <a:r>
              <a:rPr lang="en-GB" dirty="0" smtClean="0"/>
              <a:t>Starter Quiz on Behaviourist Treatments:  </a:t>
            </a:r>
            <a:r>
              <a:rPr lang="en-GB" dirty="0" smtClean="0">
                <a:solidFill>
                  <a:schemeClr val="accent2">
                    <a:lumMod val="60000"/>
                    <a:lumOff val="40000"/>
                  </a:schemeClr>
                </a:solidFill>
              </a:rPr>
              <a:t>Answers</a:t>
            </a:r>
            <a:endParaRPr lang="en-GB" dirty="0">
              <a:solidFill>
                <a:schemeClr val="accent2">
                  <a:lumMod val="60000"/>
                  <a:lumOff val="40000"/>
                </a:schemeClr>
              </a:solidFill>
            </a:endParaRPr>
          </a:p>
        </p:txBody>
      </p:sp>
      <p:sp>
        <p:nvSpPr>
          <p:cNvPr id="3" name="Content Placeholder 2"/>
          <p:cNvSpPr>
            <a:spLocks noGrp="1"/>
          </p:cNvSpPr>
          <p:nvPr>
            <p:ph idx="1"/>
          </p:nvPr>
        </p:nvSpPr>
        <p:spPr>
          <a:xfrm>
            <a:off x="1103312" y="2052918"/>
            <a:ext cx="5245237" cy="4195481"/>
          </a:xfrm>
        </p:spPr>
        <p:txBody>
          <a:bodyPr>
            <a:normAutofit fontScale="77500" lnSpcReduction="20000"/>
          </a:bodyPr>
          <a:lstStyle/>
          <a:p>
            <a:pPr marL="0" indent="0">
              <a:buNone/>
            </a:pPr>
            <a:endParaRPr lang="en-GB" b="1" i="1" dirty="0">
              <a:solidFill>
                <a:schemeClr val="accent2">
                  <a:lumMod val="60000"/>
                  <a:lumOff val="40000"/>
                </a:schemeClr>
              </a:solidFill>
            </a:endParaRPr>
          </a:p>
          <a:p>
            <a:pPr marL="457200" indent="-457200">
              <a:buFont typeface="+mj-lt"/>
              <a:buAutoNum type="arabicPeriod"/>
            </a:pPr>
            <a:r>
              <a:rPr lang="en-GB" dirty="0" smtClean="0"/>
              <a:t>Systematic desensitisation is based on the principles of which behaviourist theory?</a:t>
            </a:r>
          </a:p>
          <a:p>
            <a:pPr marL="457200" indent="-457200">
              <a:buFont typeface="+mj-lt"/>
              <a:buAutoNum type="arabicPeriod"/>
            </a:pPr>
            <a:r>
              <a:rPr lang="en-GB" dirty="0" smtClean="0"/>
              <a:t>What is involved in ‘counter conditioning’?</a:t>
            </a:r>
          </a:p>
          <a:p>
            <a:pPr marL="457200" indent="-457200">
              <a:buFont typeface="+mj-lt"/>
              <a:buAutoNum type="arabicPeriod"/>
            </a:pPr>
            <a:r>
              <a:rPr lang="en-GB" dirty="0" smtClean="0"/>
              <a:t>What is the principle of ‘reciprocal inhibition?</a:t>
            </a:r>
          </a:p>
          <a:p>
            <a:pPr marL="457200" indent="-457200">
              <a:buFont typeface="+mj-lt"/>
              <a:buAutoNum type="arabicPeriod"/>
            </a:pPr>
            <a:r>
              <a:rPr lang="en-GB" dirty="0" smtClean="0"/>
              <a:t>What are the three main processes used in systematic desensitisation?</a:t>
            </a:r>
          </a:p>
          <a:p>
            <a:pPr marL="457200" indent="-457200">
              <a:buFont typeface="+mj-lt"/>
              <a:buAutoNum type="arabicPeriod"/>
            </a:pPr>
            <a:r>
              <a:rPr lang="en-GB" dirty="0" smtClean="0"/>
              <a:t>In systematic desensitisation, when is the phobia considered to be cured?</a:t>
            </a:r>
          </a:p>
          <a:p>
            <a:pPr marL="457200" indent="-457200">
              <a:buFont typeface="+mj-lt"/>
              <a:buAutoNum type="arabicPeriod"/>
            </a:pPr>
            <a:r>
              <a:rPr lang="en-GB" dirty="0" smtClean="0"/>
              <a:t>How is flooding therapy different to systematic desensitisation?</a:t>
            </a:r>
          </a:p>
          <a:p>
            <a:pPr marL="457200" indent="-457200">
              <a:buFont typeface="+mj-lt"/>
              <a:buAutoNum type="arabicPeriod"/>
            </a:pPr>
            <a:r>
              <a:rPr lang="en-GB" dirty="0" smtClean="0"/>
              <a:t>What is the theory behind why flooding therapy works?</a:t>
            </a:r>
          </a:p>
          <a:p>
            <a:pPr marL="457200" indent="-457200">
              <a:buFont typeface="+mj-lt"/>
              <a:buAutoNum type="arabicPeriod"/>
            </a:pPr>
            <a:r>
              <a:rPr lang="en-GB" dirty="0" smtClean="0"/>
              <a:t>How long do flooding therapy sessions usually last?</a:t>
            </a:r>
          </a:p>
          <a:p>
            <a:pPr marL="0" indent="0">
              <a:buNone/>
            </a:pPr>
            <a:endParaRPr lang="en-GB" dirty="0" smtClean="0"/>
          </a:p>
          <a:p>
            <a:pPr marL="457200" indent="-457200">
              <a:buFont typeface="+mj-lt"/>
              <a:buAutoNum type="arabicPeriod"/>
            </a:pPr>
            <a:endParaRPr lang="en-GB" dirty="0"/>
          </a:p>
          <a:p>
            <a:pPr marL="457200" indent="-457200">
              <a:buFont typeface="+mj-lt"/>
              <a:buAutoNum type="arabicPeriod"/>
            </a:pPr>
            <a:endParaRPr lang="en-GB" dirty="0" smtClean="0">
              <a:solidFill>
                <a:schemeClr val="accent2">
                  <a:lumMod val="60000"/>
                  <a:lumOff val="40000"/>
                </a:schemeClr>
              </a:solidFill>
            </a:endParaRPr>
          </a:p>
        </p:txBody>
      </p:sp>
      <p:sp>
        <p:nvSpPr>
          <p:cNvPr id="4" name="TextBox 3"/>
          <p:cNvSpPr txBox="1"/>
          <p:nvPr/>
        </p:nvSpPr>
        <p:spPr>
          <a:xfrm>
            <a:off x="6583679" y="2264227"/>
            <a:ext cx="4572000" cy="4308872"/>
          </a:xfrm>
          <a:prstGeom prst="rect">
            <a:avLst/>
          </a:prstGeom>
          <a:noFill/>
        </p:spPr>
        <p:txBody>
          <a:bodyPr wrap="square" rtlCol="0">
            <a:spAutoFit/>
          </a:bodyPr>
          <a:lstStyle/>
          <a:p>
            <a:pPr marL="342900" indent="-342900">
              <a:buAutoNum type="arabicPeriod"/>
            </a:pPr>
            <a:r>
              <a:rPr lang="en-GB" sz="1600" dirty="0" smtClean="0">
                <a:solidFill>
                  <a:schemeClr val="accent2">
                    <a:lumMod val="60000"/>
                    <a:lumOff val="40000"/>
                  </a:schemeClr>
                </a:solidFill>
              </a:rPr>
              <a:t>Classical conditioning</a:t>
            </a:r>
          </a:p>
          <a:p>
            <a:pPr marL="342900" indent="-342900">
              <a:buAutoNum type="arabicPeriod"/>
            </a:pPr>
            <a:r>
              <a:rPr lang="en-GB" sz="1600" dirty="0" smtClean="0">
                <a:solidFill>
                  <a:schemeClr val="accent2">
                    <a:lumMod val="60000"/>
                    <a:lumOff val="40000"/>
                  </a:schemeClr>
                </a:solidFill>
              </a:rPr>
              <a:t>Replacing a fear response with a relaxation response</a:t>
            </a:r>
          </a:p>
          <a:p>
            <a:pPr marL="342900" indent="-342900">
              <a:buAutoNum type="arabicPeriod"/>
            </a:pPr>
            <a:r>
              <a:rPr lang="en-GB" sz="1600" dirty="0" smtClean="0">
                <a:solidFill>
                  <a:schemeClr val="accent2">
                    <a:lumMod val="60000"/>
                    <a:lumOff val="40000"/>
                  </a:schemeClr>
                </a:solidFill>
              </a:rPr>
              <a:t>The fact that two incompatible emotional states cannot exist together (e.g. fear and relaxation)</a:t>
            </a:r>
          </a:p>
          <a:p>
            <a:pPr marL="342900" indent="-342900">
              <a:buAutoNum type="arabicPeriod"/>
            </a:pPr>
            <a:r>
              <a:rPr lang="en-GB" sz="1600" dirty="0" smtClean="0">
                <a:solidFill>
                  <a:schemeClr val="accent2">
                    <a:lumMod val="60000"/>
                    <a:lumOff val="40000"/>
                  </a:schemeClr>
                </a:solidFill>
              </a:rPr>
              <a:t>Relaxation, hierarchy, gradual exposure</a:t>
            </a:r>
          </a:p>
          <a:p>
            <a:pPr marL="342900" indent="-342900">
              <a:buAutoNum type="arabicPeriod"/>
            </a:pPr>
            <a:r>
              <a:rPr lang="en-GB" sz="1600" dirty="0" smtClean="0">
                <a:solidFill>
                  <a:schemeClr val="accent2">
                    <a:lumMod val="60000"/>
                    <a:lumOff val="40000"/>
                  </a:schemeClr>
                </a:solidFill>
              </a:rPr>
              <a:t>When the person can tolerate exposure to the top level of the hierarchy without feeling anxiety</a:t>
            </a:r>
          </a:p>
          <a:p>
            <a:pPr marL="342900" indent="-342900">
              <a:buAutoNum type="arabicPeriod"/>
            </a:pPr>
            <a:r>
              <a:rPr lang="en-GB" sz="1600" dirty="0" smtClean="0">
                <a:solidFill>
                  <a:schemeClr val="accent2">
                    <a:lumMod val="60000"/>
                    <a:lumOff val="40000"/>
                  </a:schemeClr>
                </a:solidFill>
              </a:rPr>
              <a:t>SD involves gradual exposure, but flooding involves immediate exposure to the phobic stimulus</a:t>
            </a:r>
          </a:p>
          <a:p>
            <a:pPr marL="342900" indent="-342900">
              <a:buAutoNum type="arabicPeriod"/>
            </a:pPr>
            <a:r>
              <a:rPr lang="en-GB" sz="1600" dirty="0" smtClean="0">
                <a:solidFill>
                  <a:schemeClr val="accent2">
                    <a:lumMod val="60000"/>
                    <a:lumOff val="40000"/>
                  </a:schemeClr>
                </a:solidFill>
              </a:rPr>
              <a:t>It is not possible to maintain a high level of anxiety for a prolonged period of time</a:t>
            </a:r>
          </a:p>
          <a:p>
            <a:pPr marL="342900" indent="-342900">
              <a:buAutoNum type="arabicPeriod"/>
            </a:pPr>
            <a:r>
              <a:rPr lang="en-GB" sz="1600" dirty="0" smtClean="0">
                <a:solidFill>
                  <a:schemeClr val="accent2">
                    <a:lumMod val="60000"/>
                    <a:lumOff val="40000"/>
                  </a:schemeClr>
                </a:solidFill>
              </a:rPr>
              <a:t>One 2-3 hour session</a:t>
            </a:r>
          </a:p>
          <a:p>
            <a:pPr marL="342900" indent="-342900">
              <a:buAutoNum type="arabicPeriod"/>
            </a:pPr>
            <a:endParaRPr lang="en-GB" dirty="0"/>
          </a:p>
        </p:txBody>
      </p:sp>
    </p:spTree>
    <p:extLst>
      <p:ext uri="{BB962C8B-B14F-4D97-AF65-F5344CB8AC3E}">
        <p14:creationId xmlns:p14="http://schemas.microsoft.com/office/powerpoint/2010/main" val="141966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75000"/>
            </a:schemeClr>
          </a:solidFill>
        </p:spPr>
        <p:txBody>
          <a:bodyPr/>
          <a:lstStyle/>
          <a:p>
            <a:r>
              <a:rPr lang="en-GB" dirty="0" smtClean="0"/>
              <a:t>Create your own hierarchy</a:t>
            </a:r>
            <a:endParaRPr lang="en-GB" dirty="0"/>
          </a:p>
        </p:txBody>
      </p:sp>
      <p:sp>
        <p:nvSpPr>
          <p:cNvPr id="3" name="Content Placeholder 2"/>
          <p:cNvSpPr>
            <a:spLocks noGrp="1"/>
          </p:cNvSpPr>
          <p:nvPr>
            <p:ph idx="1"/>
          </p:nvPr>
        </p:nvSpPr>
        <p:spPr>
          <a:xfrm>
            <a:off x="1103313" y="2052918"/>
            <a:ext cx="5689374" cy="4195481"/>
          </a:xfrm>
        </p:spPr>
        <p:txBody>
          <a:bodyPr>
            <a:normAutofit lnSpcReduction="10000"/>
          </a:bodyPr>
          <a:lstStyle/>
          <a:p>
            <a:pPr marL="0" indent="0">
              <a:buNone/>
            </a:pPr>
            <a:r>
              <a:rPr lang="en-GB" dirty="0" smtClean="0"/>
              <a:t>In your groups, you are going to be creating a hierarchy of anxiety provoking events for a phobia of your choice</a:t>
            </a:r>
          </a:p>
          <a:p>
            <a:pPr marL="0" indent="0">
              <a:buNone/>
            </a:pPr>
            <a:endParaRPr lang="en-GB" dirty="0"/>
          </a:p>
          <a:p>
            <a:pPr marL="0" indent="0">
              <a:buNone/>
            </a:pPr>
            <a:r>
              <a:rPr lang="en-GB" dirty="0" smtClean="0"/>
              <a:t>Everyone must have a different phobia, so start by writing down three possible choices on your MWBs.  You will be asked to pick one from the list</a:t>
            </a:r>
          </a:p>
          <a:p>
            <a:pPr marL="0" indent="0">
              <a:buNone/>
            </a:pPr>
            <a:endParaRPr lang="en-GB" dirty="0"/>
          </a:p>
          <a:p>
            <a:pPr marL="0" indent="0">
              <a:buNone/>
            </a:pPr>
            <a:r>
              <a:rPr lang="en-GB" dirty="0" smtClean="0"/>
              <a:t>Now go up to BWBs</a:t>
            </a:r>
            <a:r>
              <a:rPr lang="en-GB" dirty="0"/>
              <a:t> </a:t>
            </a:r>
            <a:r>
              <a:rPr lang="en-GB" dirty="0" smtClean="0"/>
              <a:t>and draw a 10 step hierarchy of anxiety provoking events for your phobia</a:t>
            </a:r>
            <a:endParaRPr lang="en-GB" dirty="0"/>
          </a:p>
        </p:txBody>
      </p:sp>
      <p:sp>
        <p:nvSpPr>
          <p:cNvPr id="4" name="AutoShape 2" descr="Image result for spiders">
            <a:hlinkClick r:id="rId2"/>
          </p:cNvPr>
          <p:cNvSpPr>
            <a:spLocks noChangeAspect="1" noChangeArrowheads="1"/>
          </p:cNvSpPr>
          <p:nvPr/>
        </p:nvSpPr>
        <p:spPr bwMode="auto">
          <a:xfrm>
            <a:off x="134938" y="-1668463"/>
            <a:ext cx="3771900" cy="34766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p:cNvPicPr>
            <a:picLocks noChangeAspect="1"/>
          </p:cNvPicPr>
          <p:nvPr/>
        </p:nvPicPr>
        <p:blipFill>
          <a:blip r:embed="rId3"/>
          <a:stretch>
            <a:fillRect/>
          </a:stretch>
        </p:blipFill>
        <p:spPr>
          <a:xfrm>
            <a:off x="8404041" y="2052918"/>
            <a:ext cx="2467763" cy="2277935"/>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b="13462"/>
          <a:stretch/>
        </p:blipFill>
        <p:spPr>
          <a:xfrm>
            <a:off x="7823804" y="4530523"/>
            <a:ext cx="3048000" cy="2057400"/>
          </a:xfrm>
          <a:prstGeom prst="rect">
            <a:avLst/>
          </a:prstGeom>
        </p:spPr>
      </p:pic>
    </p:spTree>
    <p:extLst>
      <p:ext uri="{BB962C8B-B14F-4D97-AF65-F5344CB8AC3E}">
        <p14:creationId xmlns:p14="http://schemas.microsoft.com/office/powerpoint/2010/main" val="3474047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75000"/>
            </a:schemeClr>
          </a:solidFill>
        </p:spPr>
        <p:txBody>
          <a:bodyPr/>
          <a:lstStyle/>
          <a:p>
            <a:r>
              <a:rPr lang="en-GB" dirty="0" smtClean="0"/>
              <a:t>Systematic desensitisation in action</a:t>
            </a:r>
            <a:endParaRPr lang="en-GB" dirty="0"/>
          </a:p>
        </p:txBody>
      </p:sp>
      <p:sp>
        <p:nvSpPr>
          <p:cNvPr id="3" name="Content Placeholder 2"/>
          <p:cNvSpPr>
            <a:spLocks noGrp="1"/>
          </p:cNvSpPr>
          <p:nvPr>
            <p:ph idx="1"/>
          </p:nvPr>
        </p:nvSpPr>
        <p:spPr>
          <a:xfrm>
            <a:off x="1103313" y="2052918"/>
            <a:ext cx="3468688" cy="4195481"/>
          </a:xfrm>
        </p:spPr>
        <p:txBody>
          <a:bodyPr/>
          <a:lstStyle/>
          <a:p>
            <a:pPr marL="0" indent="0">
              <a:buNone/>
            </a:pPr>
            <a:r>
              <a:rPr lang="en-GB" dirty="0" smtClean="0"/>
              <a:t>Watch the clip and note down on MWBs where the processes of systematic desensitisation are demonstrated.  You should be able to identify </a:t>
            </a:r>
            <a:r>
              <a:rPr lang="en-GB" b="1" i="1" dirty="0" smtClean="0">
                <a:solidFill>
                  <a:schemeClr val="accent2">
                    <a:lumMod val="60000"/>
                    <a:lumOff val="40000"/>
                  </a:schemeClr>
                </a:solidFill>
              </a:rPr>
              <a:t>relaxation, the hierarchy, how gradual exposure was demonstrated</a:t>
            </a:r>
            <a:endParaRPr lang="en-GB" b="1" i="1" dirty="0">
              <a:solidFill>
                <a:schemeClr val="accent2">
                  <a:lumMod val="60000"/>
                  <a:lumOff val="40000"/>
                </a:schemeClr>
              </a:solidFill>
            </a:endParaRPr>
          </a:p>
        </p:txBody>
      </p:sp>
      <p:pic>
        <p:nvPicPr>
          <p:cNvPr id="4" name="Picture 3">
            <a:hlinkClick r:id="rId2" action="ppaction://hlinkfile"/>
          </p:cNvPr>
          <p:cNvPicPr>
            <a:picLocks noChangeAspect="1"/>
          </p:cNvPicPr>
          <p:nvPr/>
        </p:nvPicPr>
        <p:blipFill rotWithShape="1">
          <a:blip r:embed="rId3">
            <a:extLst>
              <a:ext uri="{28A0092B-C50C-407E-A947-70E740481C1C}">
                <a14:useLocalDpi xmlns:a14="http://schemas.microsoft.com/office/drawing/2010/main" val="0"/>
              </a:ext>
            </a:extLst>
          </a:blip>
          <a:srcRect b="10572"/>
          <a:stretch/>
        </p:blipFill>
        <p:spPr>
          <a:xfrm>
            <a:off x="5335409" y="2144358"/>
            <a:ext cx="4879745" cy="2909257"/>
          </a:xfrm>
          <a:prstGeom prst="rect">
            <a:avLst/>
          </a:prstGeom>
        </p:spPr>
      </p:pic>
    </p:spTree>
    <p:extLst>
      <p:ext uri="{BB962C8B-B14F-4D97-AF65-F5344CB8AC3E}">
        <p14:creationId xmlns:p14="http://schemas.microsoft.com/office/powerpoint/2010/main" val="29297042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75000"/>
            </a:schemeClr>
          </a:solidFill>
        </p:spPr>
        <p:txBody>
          <a:bodyPr/>
          <a:lstStyle/>
          <a:p>
            <a:r>
              <a:rPr lang="en-GB" dirty="0" smtClean="0"/>
              <a:t>Exam practice</a:t>
            </a:r>
            <a:endParaRPr lang="en-GB" dirty="0"/>
          </a:p>
        </p:txBody>
      </p:sp>
      <p:sp>
        <p:nvSpPr>
          <p:cNvPr id="3" name="Content Placeholder 2"/>
          <p:cNvSpPr>
            <a:spLocks noGrp="1"/>
          </p:cNvSpPr>
          <p:nvPr>
            <p:ph idx="1"/>
          </p:nvPr>
        </p:nvSpPr>
        <p:spPr/>
        <p:txBody>
          <a:bodyPr/>
          <a:lstStyle/>
          <a:p>
            <a:pPr marL="0" indent="0">
              <a:buNone/>
            </a:pPr>
            <a:r>
              <a:rPr lang="en-GB" b="1" dirty="0" smtClean="0"/>
              <a:t>Answer the question individually without notes:</a:t>
            </a:r>
          </a:p>
          <a:p>
            <a:pPr marL="0" indent="0">
              <a:buNone/>
            </a:pPr>
            <a:endParaRPr lang="en-GB" b="1" dirty="0"/>
          </a:p>
          <a:p>
            <a:pPr marL="0" indent="0">
              <a:buNone/>
            </a:pPr>
            <a:r>
              <a:rPr lang="en-GB" dirty="0" smtClean="0"/>
              <a:t>Outline the processes involved in systematic desensitisation  (6 marks)</a:t>
            </a:r>
          </a:p>
          <a:p>
            <a:pPr marL="0" indent="0">
              <a:buNone/>
            </a:pPr>
            <a:endParaRPr lang="en-GB" dirty="0"/>
          </a:p>
          <a:p>
            <a:pPr marL="0" indent="0">
              <a:buNone/>
            </a:pPr>
            <a:r>
              <a:rPr lang="en-GB" b="1" i="1" dirty="0" smtClean="0">
                <a:solidFill>
                  <a:schemeClr val="accent2">
                    <a:lumMod val="60000"/>
                    <a:lumOff val="40000"/>
                  </a:schemeClr>
                </a:solidFill>
              </a:rPr>
              <a:t>Now swap with the person sitting next to you and award marks according to the guidance on the next slide</a:t>
            </a:r>
            <a:endParaRPr lang="en-GB" b="1" i="1" dirty="0">
              <a:solidFill>
                <a:schemeClr val="accent2">
                  <a:lumMod val="60000"/>
                  <a:lumOff val="40000"/>
                </a:schemeClr>
              </a:solidFill>
            </a:endParaRPr>
          </a:p>
        </p:txBody>
      </p:sp>
    </p:spTree>
    <p:extLst>
      <p:ext uri="{BB962C8B-B14F-4D97-AF65-F5344CB8AC3E}">
        <p14:creationId xmlns:p14="http://schemas.microsoft.com/office/powerpoint/2010/main" val="3067099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75000"/>
            </a:schemeClr>
          </a:solidFill>
        </p:spPr>
        <p:txBody>
          <a:bodyPr/>
          <a:lstStyle/>
          <a:p>
            <a:r>
              <a:rPr lang="en-GB" dirty="0" smtClean="0"/>
              <a:t>Exam practice:  </a:t>
            </a:r>
            <a:r>
              <a:rPr lang="en-GB" dirty="0" smtClean="0">
                <a:solidFill>
                  <a:schemeClr val="accent2">
                    <a:lumMod val="60000"/>
                    <a:lumOff val="40000"/>
                  </a:schemeClr>
                </a:solidFill>
              </a:rPr>
              <a:t>Mark scheme</a:t>
            </a:r>
            <a:endParaRPr lang="en-GB" dirty="0">
              <a:solidFill>
                <a:schemeClr val="accent2">
                  <a:lumMod val="60000"/>
                  <a:lumOff val="40000"/>
                </a:schemeClr>
              </a:solidFill>
            </a:endParaRPr>
          </a:p>
        </p:txBody>
      </p:sp>
      <p:sp>
        <p:nvSpPr>
          <p:cNvPr id="3" name="Content Placeholder 2"/>
          <p:cNvSpPr>
            <a:spLocks noGrp="1"/>
          </p:cNvSpPr>
          <p:nvPr>
            <p:ph idx="1"/>
          </p:nvPr>
        </p:nvSpPr>
        <p:spPr/>
        <p:txBody>
          <a:bodyPr>
            <a:normAutofit lnSpcReduction="10000"/>
          </a:bodyPr>
          <a:lstStyle/>
          <a:p>
            <a:pPr marL="0" indent="0">
              <a:buNone/>
            </a:pPr>
            <a:r>
              <a:rPr lang="en-GB" dirty="0"/>
              <a:t>Systematic desensitisation is a behavioural therapy designed to gradually reduce phobic anxiety through the principles of classical </a:t>
            </a:r>
            <a:r>
              <a:rPr lang="en-GB" dirty="0" smtClean="0"/>
              <a:t>conditioning </a:t>
            </a:r>
            <a:r>
              <a:rPr lang="en-GB" dirty="0" smtClean="0">
                <a:solidFill>
                  <a:schemeClr val="accent2">
                    <a:lumMod val="60000"/>
                    <a:lumOff val="40000"/>
                  </a:schemeClr>
                </a:solidFill>
              </a:rPr>
              <a:t>(1 mark). </a:t>
            </a:r>
            <a:r>
              <a:rPr lang="en-GB" dirty="0"/>
              <a:t>It uses counter‐conditioning to help patients ‘unlearn’ their phobias, by eliciting another response: relaxation instead of </a:t>
            </a:r>
            <a:r>
              <a:rPr lang="en-GB" dirty="0" smtClean="0"/>
              <a:t>fear </a:t>
            </a:r>
            <a:r>
              <a:rPr lang="en-GB" dirty="0" smtClean="0">
                <a:solidFill>
                  <a:schemeClr val="accent2">
                    <a:lumMod val="60000"/>
                    <a:lumOff val="40000"/>
                  </a:schemeClr>
                </a:solidFill>
              </a:rPr>
              <a:t>(1 mark). </a:t>
            </a:r>
            <a:r>
              <a:rPr lang="en-GB" dirty="0"/>
              <a:t>A patient works with their therapist to create a fear hierarchy, ranking the phobic situation from least to most </a:t>
            </a:r>
            <a:r>
              <a:rPr lang="en-GB" dirty="0" smtClean="0"/>
              <a:t>anxiety‐inducing </a:t>
            </a:r>
            <a:r>
              <a:rPr lang="en-GB" dirty="0" smtClean="0">
                <a:solidFill>
                  <a:schemeClr val="accent2">
                    <a:lumMod val="60000"/>
                    <a:lumOff val="40000"/>
                  </a:schemeClr>
                </a:solidFill>
              </a:rPr>
              <a:t>(1 mark). </a:t>
            </a:r>
            <a:r>
              <a:rPr lang="en-GB" dirty="0"/>
              <a:t>The patient is also taught relaxation strategies, such as breathing techniques, to help them remain calm when exposed to their </a:t>
            </a:r>
            <a:r>
              <a:rPr lang="en-GB" dirty="0" smtClean="0"/>
              <a:t>fear </a:t>
            </a:r>
            <a:r>
              <a:rPr lang="en-GB" dirty="0" smtClean="0">
                <a:solidFill>
                  <a:schemeClr val="accent2">
                    <a:lumMod val="60000"/>
                    <a:lumOff val="40000"/>
                  </a:schemeClr>
                </a:solidFill>
              </a:rPr>
              <a:t>(1 mark). </a:t>
            </a:r>
            <a:r>
              <a:rPr lang="en-GB" dirty="0"/>
              <a:t>Finally, the patient works through their fear hierarchy, starting at the bottom, while trying to remain relaxed at each </a:t>
            </a:r>
            <a:r>
              <a:rPr lang="en-GB" dirty="0" smtClean="0"/>
              <a:t>stage </a:t>
            </a:r>
            <a:r>
              <a:rPr lang="en-GB" dirty="0" smtClean="0">
                <a:solidFill>
                  <a:schemeClr val="accent2">
                    <a:lumMod val="60000"/>
                    <a:lumOff val="40000"/>
                  </a:schemeClr>
                </a:solidFill>
              </a:rPr>
              <a:t>(1 mark). </a:t>
            </a:r>
            <a:r>
              <a:rPr lang="en-GB" dirty="0"/>
              <a:t>Systematic desensitisation works on the assumption that two emotional states cannot exist at the same time, a theory known as reciprocal inhibition, and eventually relaxation will replace the </a:t>
            </a:r>
            <a:r>
              <a:rPr lang="en-GB" dirty="0" smtClean="0"/>
              <a:t>fear </a:t>
            </a:r>
            <a:r>
              <a:rPr lang="en-GB" dirty="0" smtClean="0">
                <a:solidFill>
                  <a:schemeClr val="accent2">
                    <a:lumMod val="60000"/>
                    <a:lumOff val="40000"/>
                  </a:schemeClr>
                </a:solidFill>
              </a:rPr>
              <a:t>(1 mark). </a:t>
            </a:r>
            <a:endParaRPr lang="en-GB" dirty="0">
              <a:solidFill>
                <a:schemeClr val="accent2">
                  <a:lumMod val="60000"/>
                  <a:lumOff val="40000"/>
                </a:schemeClr>
              </a:solidFill>
            </a:endParaRPr>
          </a:p>
          <a:p>
            <a:pPr marL="0" indent="0">
              <a:buNone/>
            </a:pPr>
            <a:endParaRPr lang="en-GB" dirty="0"/>
          </a:p>
        </p:txBody>
      </p:sp>
    </p:spTree>
    <p:extLst>
      <p:ext uri="{BB962C8B-B14F-4D97-AF65-F5344CB8AC3E}">
        <p14:creationId xmlns:p14="http://schemas.microsoft.com/office/powerpoint/2010/main" val="14203695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75000"/>
            </a:schemeClr>
          </a:solidFill>
        </p:spPr>
        <p:txBody>
          <a:bodyPr/>
          <a:lstStyle/>
          <a:p>
            <a:r>
              <a:rPr lang="en-GB" dirty="0" smtClean="0"/>
              <a:t>Evaluation of systematic desensitisation</a:t>
            </a:r>
            <a:endParaRPr lang="en-GB" dirty="0"/>
          </a:p>
        </p:txBody>
      </p:sp>
      <p:sp>
        <p:nvSpPr>
          <p:cNvPr id="3" name="Content Placeholder 2"/>
          <p:cNvSpPr>
            <a:spLocks noGrp="1"/>
          </p:cNvSpPr>
          <p:nvPr>
            <p:ph idx="1"/>
          </p:nvPr>
        </p:nvSpPr>
        <p:spPr/>
        <p:txBody>
          <a:bodyPr/>
          <a:lstStyle/>
          <a:p>
            <a:pPr marL="0" indent="0">
              <a:buNone/>
            </a:pPr>
            <a:r>
              <a:rPr lang="en-GB" dirty="0" smtClean="0"/>
              <a:t>When evaluating a treatment, we need to consider how </a:t>
            </a:r>
            <a:r>
              <a:rPr lang="en-GB" sz="2400" b="1" i="1" dirty="0" smtClean="0">
                <a:solidFill>
                  <a:schemeClr val="accent2">
                    <a:lumMod val="60000"/>
                    <a:lumOff val="40000"/>
                  </a:schemeClr>
                </a:solidFill>
              </a:rPr>
              <a:t>effective</a:t>
            </a:r>
            <a:r>
              <a:rPr lang="en-GB" dirty="0" smtClean="0"/>
              <a:t> and </a:t>
            </a:r>
            <a:r>
              <a:rPr lang="en-GB" sz="2400" b="1" i="1" dirty="0" smtClean="0">
                <a:solidFill>
                  <a:schemeClr val="accent2">
                    <a:lumMod val="60000"/>
                    <a:lumOff val="40000"/>
                  </a:schemeClr>
                </a:solidFill>
              </a:rPr>
              <a:t>appropriate</a:t>
            </a:r>
            <a:r>
              <a:rPr lang="en-GB" dirty="0" smtClean="0"/>
              <a:t> the treatment is</a:t>
            </a:r>
          </a:p>
          <a:p>
            <a:pPr marL="0" indent="0">
              <a:buNone/>
            </a:pPr>
            <a:endParaRPr lang="en-GB" dirty="0"/>
          </a:p>
          <a:p>
            <a:pPr marL="0" indent="0">
              <a:buNone/>
            </a:pPr>
            <a:r>
              <a:rPr lang="en-GB" b="1" i="1" dirty="0" smtClean="0"/>
              <a:t>What do you think these two terms mean in the context of treatments for psychological disorders?</a:t>
            </a:r>
          </a:p>
          <a:p>
            <a:pPr marL="0" indent="0">
              <a:buNone/>
            </a:pPr>
            <a:endParaRPr lang="en-GB" b="1" i="1" dirty="0"/>
          </a:p>
          <a:p>
            <a:pPr marL="0" indent="0">
              <a:buNone/>
            </a:pPr>
            <a:r>
              <a:rPr lang="en-GB" b="1" dirty="0" smtClean="0">
                <a:solidFill>
                  <a:schemeClr val="accent2">
                    <a:lumMod val="60000"/>
                    <a:lumOff val="40000"/>
                  </a:schemeClr>
                </a:solidFill>
              </a:rPr>
              <a:t>Effective:  </a:t>
            </a:r>
            <a:r>
              <a:rPr lang="en-GB" b="1" dirty="0" smtClean="0"/>
              <a:t>Does it work?</a:t>
            </a:r>
          </a:p>
          <a:p>
            <a:pPr marL="0" indent="0">
              <a:buNone/>
            </a:pPr>
            <a:r>
              <a:rPr lang="en-GB" b="1" dirty="0" smtClean="0">
                <a:solidFill>
                  <a:schemeClr val="accent2">
                    <a:lumMod val="60000"/>
                    <a:lumOff val="40000"/>
                  </a:schemeClr>
                </a:solidFill>
              </a:rPr>
              <a:t>Appropriate:  </a:t>
            </a:r>
            <a:r>
              <a:rPr lang="en-GB" b="1" dirty="0" smtClean="0"/>
              <a:t>Is it suitable for that person </a:t>
            </a:r>
            <a:r>
              <a:rPr lang="en-GB" b="1" i="1" dirty="0" smtClean="0"/>
              <a:t>(e.g. are there side effects? how long does it take? Will the person be able to cope with the treatment?)</a:t>
            </a:r>
            <a:endParaRPr lang="en-GB" b="1" i="1" dirty="0"/>
          </a:p>
        </p:txBody>
      </p:sp>
    </p:spTree>
    <p:extLst>
      <p:ext uri="{BB962C8B-B14F-4D97-AF65-F5344CB8AC3E}">
        <p14:creationId xmlns:p14="http://schemas.microsoft.com/office/powerpoint/2010/main" val="48955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2052918"/>
            <a:ext cx="6525397" cy="4195481"/>
          </a:xfrm>
        </p:spPr>
        <p:txBody>
          <a:bodyPr>
            <a:normAutofit fontScale="92500" lnSpcReduction="20000"/>
          </a:bodyPr>
          <a:lstStyle/>
          <a:p>
            <a:pPr marL="0" indent="0">
              <a:buNone/>
            </a:pPr>
            <a:r>
              <a:rPr lang="en-GB" sz="2400" b="1" i="1" dirty="0" smtClean="0">
                <a:solidFill>
                  <a:schemeClr val="accent2">
                    <a:lumMod val="60000"/>
                    <a:lumOff val="40000"/>
                  </a:schemeClr>
                </a:solidFill>
              </a:rPr>
              <a:t>Answer the following questions in your groups on MWBs</a:t>
            </a:r>
          </a:p>
          <a:p>
            <a:pPr marL="0" indent="0">
              <a:buNone/>
            </a:pPr>
            <a:endParaRPr lang="en-GB" sz="2400" b="1" i="1" dirty="0">
              <a:solidFill>
                <a:schemeClr val="accent2">
                  <a:lumMod val="60000"/>
                  <a:lumOff val="40000"/>
                </a:schemeClr>
              </a:solidFill>
            </a:endParaRPr>
          </a:p>
          <a:p>
            <a:pPr marL="0" indent="0">
              <a:buNone/>
            </a:pPr>
            <a:r>
              <a:rPr lang="en-GB" b="1" dirty="0" smtClean="0"/>
              <a:t>Gilroy </a:t>
            </a:r>
            <a:r>
              <a:rPr lang="en-GB" b="1" dirty="0"/>
              <a:t>et al (2003)</a:t>
            </a:r>
            <a:r>
              <a:rPr lang="en-GB" dirty="0"/>
              <a:t> followed up 42 patients who had been treated for spider phobia in three 45 minutes sessions of systematic desensitisation. </a:t>
            </a:r>
            <a:r>
              <a:rPr lang="en-GB" dirty="0" smtClean="0"/>
              <a:t>A </a:t>
            </a:r>
            <a:r>
              <a:rPr lang="en-GB" dirty="0"/>
              <a:t>control group was treated by relaxation without exposure. At both 3 months and 33 months after the treatment the systematic desensitisation group were less fearful than the relaxation </a:t>
            </a:r>
            <a:r>
              <a:rPr lang="en-GB" dirty="0" smtClean="0"/>
              <a:t>group</a:t>
            </a:r>
            <a:endParaRPr lang="en-GB" dirty="0"/>
          </a:p>
          <a:p>
            <a:pPr marL="0" indent="0">
              <a:buNone/>
            </a:pPr>
            <a:endParaRPr lang="en-GB" dirty="0" smtClean="0"/>
          </a:p>
          <a:p>
            <a:r>
              <a:rPr lang="en-GB" b="1" dirty="0" smtClean="0"/>
              <a:t>How does this finding support the effectiveness of systematic desensitisation?  Why did they use a control group who had been treated with relaxation?</a:t>
            </a:r>
            <a:endParaRPr lang="en-GB" b="1" dirty="0"/>
          </a:p>
        </p:txBody>
      </p:sp>
      <p:sp>
        <p:nvSpPr>
          <p:cNvPr id="4" name="Title 1"/>
          <p:cNvSpPr>
            <a:spLocks noGrp="1"/>
          </p:cNvSpPr>
          <p:nvPr>
            <p:ph type="title"/>
          </p:nvPr>
        </p:nvSpPr>
        <p:spPr>
          <a:solidFill>
            <a:schemeClr val="accent4">
              <a:lumMod val="75000"/>
            </a:schemeClr>
          </a:solidFill>
        </p:spPr>
        <p:txBody>
          <a:bodyPr/>
          <a:lstStyle/>
          <a:p>
            <a:r>
              <a:rPr lang="en-GB" dirty="0" smtClean="0"/>
              <a:t>Evaluation of systematic desensitisation</a:t>
            </a:r>
            <a:endParaRPr lang="en-GB"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4892"/>
          <a:stretch/>
        </p:blipFill>
        <p:spPr>
          <a:xfrm>
            <a:off x="7903030" y="2162882"/>
            <a:ext cx="3853542" cy="2748752"/>
          </a:xfrm>
          <a:prstGeom prst="rect">
            <a:avLst/>
          </a:prstGeom>
        </p:spPr>
      </p:pic>
    </p:spTree>
    <p:extLst>
      <p:ext uri="{BB962C8B-B14F-4D97-AF65-F5344CB8AC3E}">
        <p14:creationId xmlns:p14="http://schemas.microsoft.com/office/powerpoint/2010/main" val="160593376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193</TotalTime>
  <Words>1254</Words>
  <Application>Microsoft Office PowerPoint</Application>
  <PresentationFormat>Widescreen</PresentationFormat>
  <Paragraphs>104</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Century Gothic</vt:lpstr>
      <vt:lpstr>Wingdings 3</vt:lpstr>
      <vt:lpstr>Ion</vt:lpstr>
      <vt:lpstr>Behaviourist treatments for phobia</vt:lpstr>
      <vt:lpstr>Starter Quiz on Behaviourist Treatments</vt:lpstr>
      <vt:lpstr>Starter Quiz on Behaviourist Treatments:  Answers</vt:lpstr>
      <vt:lpstr>Create your own hierarchy</vt:lpstr>
      <vt:lpstr>Systematic desensitisation in action</vt:lpstr>
      <vt:lpstr>Exam practice</vt:lpstr>
      <vt:lpstr>Exam practice:  Mark scheme</vt:lpstr>
      <vt:lpstr>Evaluation of systematic desensitisation</vt:lpstr>
      <vt:lpstr>Evaluation of systematic desensitisation</vt:lpstr>
      <vt:lpstr>Evaluation of systematic desensitisation</vt:lpstr>
      <vt:lpstr>Evaluation of systematic desensitisation</vt:lpstr>
      <vt:lpstr>Evaluation of systematic desensitisation</vt:lpstr>
      <vt:lpstr>Evaluation of flooding therapy</vt:lpstr>
      <vt:lpstr>Snap plan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Behaviourist treatments for phobia</dc:title>
  <dc:creator>Stacey Marks</dc:creator>
  <cp:lastModifiedBy>Stacey</cp:lastModifiedBy>
  <cp:revision>41</cp:revision>
  <cp:lastPrinted>2019-02-28T13:20:30Z</cp:lastPrinted>
  <dcterms:created xsi:type="dcterms:W3CDTF">2019-02-28T10:49:57Z</dcterms:created>
  <dcterms:modified xsi:type="dcterms:W3CDTF">2021-02-26T11:28:35Z</dcterms:modified>
</cp:coreProperties>
</file>