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0" r:id="rId4"/>
    <p:sldId id="257" r:id="rId5"/>
    <p:sldId id="271" r:id="rId6"/>
    <p:sldId id="264" r:id="rId7"/>
    <p:sldId id="270" r:id="rId8"/>
    <p:sldId id="265" r:id="rId9"/>
    <p:sldId id="267" r:id="rId10"/>
    <p:sldId id="268" r:id="rId11"/>
    <p:sldId id="261" r:id="rId12"/>
    <p:sldId id="266" r:id="rId13"/>
    <p:sldId id="262"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0324066-8CC1-4310-942C-4284DF523D0E}"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395752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324066-8CC1-4310-942C-4284DF523D0E}"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21045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324066-8CC1-4310-942C-4284DF523D0E}"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1685631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324066-8CC1-4310-942C-4284DF523D0E}"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190246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324066-8CC1-4310-942C-4284DF523D0E}" type="datetimeFigureOut">
              <a:rPr lang="en-GB" smtClean="0"/>
              <a:t>05/11/2020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3752976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324066-8CC1-4310-942C-4284DF523D0E}"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161469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324066-8CC1-4310-942C-4284DF523D0E}" type="datetimeFigureOut">
              <a:rPr lang="en-GB" smtClean="0"/>
              <a:t>05/11/2020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308989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324066-8CC1-4310-942C-4284DF523D0E}" type="datetimeFigureOut">
              <a:rPr lang="en-GB" smtClean="0"/>
              <a:t>05/11/2020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99922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24066-8CC1-4310-942C-4284DF523D0E}" type="datetimeFigureOut">
              <a:rPr lang="en-GB" smtClean="0"/>
              <a:t>05/11/2020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32089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24066-8CC1-4310-942C-4284DF523D0E}"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165375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324066-8CC1-4310-942C-4284DF523D0E}" type="datetimeFigureOut">
              <a:rPr lang="en-GB" smtClean="0"/>
              <a:t>05/11/2020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6B4F99-AD13-4BA7-A7B8-7DCE16F7493D}" type="slidenum">
              <a:rPr lang="en-GB" smtClean="0"/>
              <a:t>‹#›</a:t>
            </a:fld>
            <a:endParaRPr lang="en-GB"/>
          </a:p>
        </p:txBody>
      </p:sp>
    </p:spTree>
    <p:extLst>
      <p:ext uri="{BB962C8B-B14F-4D97-AF65-F5344CB8AC3E}">
        <p14:creationId xmlns:p14="http://schemas.microsoft.com/office/powerpoint/2010/main" val="275946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24066-8CC1-4310-942C-4284DF523D0E}" type="datetimeFigureOut">
              <a:rPr lang="en-GB" smtClean="0"/>
              <a:t>05/11/2020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B4F99-AD13-4BA7-A7B8-7DCE16F7493D}" type="slidenum">
              <a:rPr lang="en-GB" smtClean="0"/>
              <a:t>‹#›</a:t>
            </a:fld>
            <a:endParaRPr lang="en-GB"/>
          </a:p>
        </p:txBody>
      </p:sp>
    </p:spTree>
    <p:extLst>
      <p:ext uri="{BB962C8B-B14F-4D97-AF65-F5344CB8AC3E}">
        <p14:creationId xmlns:p14="http://schemas.microsoft.com/office/powerpoint/2010/main" val="4194772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uk/url?sa=i&amp;rct=j&amp;q=&amp;esrc=s&amp;source=images&amp;cd=&amp;cad=rja&amp;uact=8&amp;ved=2ahUKEwjD6f6KvsfeAhUqCsAKHbeBD-oQjRx6BAgBEAU&amp;url=https://www.copyediting.com/registering-register/question-mark/&amp;psig=AOvVaw3xa99XCg9RPrJ-W8wpoW3m&amp;ust=154185882445361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lstStyle/>
          <a:p>
            <a:r>
              <a:rPr lang="en-GB" dirty="0"/>
              <a:t>Choosing stats tests</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42708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en-GB" dirty="0"/>
              <a:t>It should look something like this:</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The related t-test will be used to analyse the data. This has been selected as we are carrying out a test of difference </a:t>
            </a:r>
            <a:r>
              <a:rPr lang="en-GB" i="1" dirty="0"/>
              <a:t>(reaction times at different times of the day)</a:t>
            </a:r>
            <a:r>
              <a:rPr lang="en-GB" dirty="0"/>
              <a:t>, using interval data </a:t>
            </a:r>
            <a:r>
              <a:rPr lang="en-GB" i="1" dirty="0"/>
              <a:t>(time in seconds) </a:t>
            </a:r>
            <a:r>
              <a:rPr lang="en-GB" dirty="0"/>
              <a:t>and related data </a:t>
            </a:r>
            <a:r>
              <a:rPr lang="en-GB" i="1" dirty="0"/>
              <a:t>(from a repeated measures design) </a:t>
            </a:r>
          </a:p>
          <a:p>
            <a:pPr marL="0" indent="0">
              <a:buNone/>
            </a:pPr>
            <a:endParaRPr lang="en-GB" dirty="0"/>
          </a:p>
          <a:p>
            <a:pPr marL="0" indent="0">
              <a:buNone/>
            </a:pPr>
            <a:r>
              <a:rPr lang="en-GB" dirty="0"/>
              <a:t>The critical value is _______. There were ____ participants, for related t-test N-1 gives us our degree of freedom of _____ we are using a level of significance of 0.05 and using a ______tailed hypothesis </a:t>
            </a:r>
          </a:p>
        </p:txBody>
      </p:sp>
    </p:spTree>
    <p:extLst>
      <p:ext uri="{BB962C8B-B14F-4D97-AF65-F5344CB8AC3E}">
        <p14:creationId xmlns:p14="http://schemas.microsoft.com/office/powerpoint/2010/main" val="168353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GB" dirty="0"/>
              <a:t>How confident do you feel? </a:t>
            </a:r>
          </a:p>
        </p:txBody>
      </p:sp>
      <p:sp>
        <p:nvSpPr>
          <p:cNvPr id="3" name="Content Placeholder 2"/>
          <p:cNvSpPr>
            <a:spLocks noGrp="1"/>
          </p:cNvSpPr>
          <p:nvPr>
            <p:ph idx="1"/>
          </p:nvPr>
        </p:nvSpPr>
        <p:spPr>
          <a:xfrm>
            <a:off x="457200" y="1628800"/>
            <a:ext cx="8229600" cy="4929411"/>
          </a:xfrm>
        </p:spPr>
        <p:txBody>
          <a:bodyPr>
            <a:normAutofit fontScale="77500" lnSpcReduction="20000"/>
          </a:bodyPr>
          <a:lstStyle/>
          <a:p>
            <a:pPr marL="0" indent="0">
              <a:buNone/>
            </a:pPr>
            <a:r>
              <a:rPr lang="en-GB" b="1" i="1" dirty="0"/>
              <a:t>We are now going to try some more questions, you need to decide on the level of support you need</a:t>
            </a:r>
          </a:p>
          <a:p>
            <a:pPr marL="0" indent="0">
              <a:buNone/>
            </a:pPr>
            <a:endParaRPr lang="en-GB" b="1" i="1" dirty="0"/>
          </a:p>
          <a:p>
            <a:pPr marL="0" indent="0">
              <a:buNone/>
            </a:pPr>
            <a:r>
              <a:rPr lang="en-GB" b="1" dirty="0">
                <a:solidFill>
                  <a:schemeClr val="accent1"/>
                </a:solidFill>
              </a:rPr>
              <a:t>Teacher support? </a:t>
            </a:r>
            <a:r>
              <a:rPr lang="en-GB" dirty="0"/>
              <a:t>If you feel you need help going through these questions, come and sit at the teacher’s table</a:t>
            </a:r>
          </a:p>
          <a:p>
            <a:pPr marL="0" indent="0">
              <a:buNone/>
            </a:pPr>
            <a:r>
              <a:rPr lang="en-GB" b="1" dirty="0">
                <a:solidFill>
                  <a:schemeClr val="accent6">
                    <a:lumMod val="75000"/>
                  </a:schemeClr>
                </a:solidFill>
              </a:rPr>
              <a:t>Think you’ve almost got it? </a:t>
            </a:r>
            <a:r>
              <a:rPr lang="en-GB" dirty="0"/>
              <a:t>but still need the pack (or maybe other group members for support?) Have a go at the questions using the pack and asking your neighbours for help</a:t>
            </a:r>
          </a:p>
          <a:p>
            <a:pPr marL="0" indent="0">
              <a:buNone/>
            </a:pPr>
            <a:r>
              <a:rPr lang="en-GB" b="1" dirty="0">
                <a:solidFill>
                  <a:srgbClr val="00B050"/>
                </a:solidFill>
              </a:rPr>
              <a:t>Think you’ve got it? </a:t>
            </a:r>
            <a:r>
              <a:rPr lang="en-GB" dirty="0"/>
              <a:t>And you want to test yourself? Do the questions without your packs. </a:t>
            </a:r>
          </a:p>
          <a:p>
            <a:pPr marL="0" indent="0">
              <a:buNone/>
            </a:pPr>
            <a:endParaRPr lang="en-GB" dirty="0"/>
          </a:p>
          <a:p>
            <a:pPr marL="0" indent="0">
              <a:buNone/>
            </a:pPr>
            <a:r>
              <a:rPr lang="en-GB" b="1" i="1" dirty="0">
                <a:solidFill>
                  <a:srgbClr val="FF0000"/>
                </a:solidFill>
              </a:rPr>
              <a:t>ONLY DO THE EXTENSION QUESTIONS WHEN YOU HAVE FINISHED ALL OF THE ‘CHOOSING A TEST’ QUESTIONS</a:t>
            </a:r>
          </a:p>
        </p:txBody>
      </p:sp>
    </p:spTree>
    <p:extLst>
      <p:ext uri="{BB962C8B-B14F-4D97-AF65-F5344CB8AC3E}">
        <p14:creationId xmlns:p14="http://schemas.microsoft.com/office/powerpoint/2010/main" val="424956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GB" dirty="0"/>
              <a:t>Go to page </a:t>
            </a:r>
            <a:r>
              <a:rPr lang="en-GB" dirty="0">
                <a:solidFill>
                  <a:schemeClr val="accent6">
                    <a:lumMod val="40000"/>
                    <a:lumOff val="60000"/>
                  </a:schemeClr>
                </a:solidFill>
              </a:rPr>
              <a:t>30</a:t>
            </a:r>
            <a:r>
              <a:rPr lang="en-GB" dirty="0"/>
              <a:t> of the prep pack</a:t>
            </a:r>
          </a:p>
        </p:txBody>
      </p:sp>
      <p:sp>
        <p:nvSpPr>
          <p:cNvPr id="3" name="Content Placeholder 2"/>
          <p:cNvSpPr>
            <a:spLocks noGrp="1"/>
          </p:cNvSpPr>
          <p:nvPr>
            <p:ph idx="1"/>
          </p:nvPr>
        </p:nvSpPr>
        <p:spPr/>
        <p:txBody>
          <a:bodyPr>
            <a:normAutofit fontScale="85000" lnSpcReduction="10000"/>
          </a:bodyPr>
          <a:lstStyle/>
          <a:p>
            <a:r>
              <a:rPr lang="en-GB" dirty="0"/>
              <a:t>Answer questions 1-3, but DON’T tackle the extension questions that appear after each question, until you have finished.  You should mark the main questions first (p</a:t>
            </a:r>
            <a:r>
              <a:rPr lang="en-GB"/>
              <a:t>.33), </a:t>
            </a:r>
            <a:r>
              <a:rPr lang="en-GB" dirty="0"/>
              <a:t>and make sure you understand the answers before moving on the extensions</a:t>
            </a:r>
          </a:p>
          <a:p>
            <a:pPr marL="0" indent="0">
              <a:buNone/>
            </a:pPr>
            <a:endParaRPr lang="en-GB" dirty="0"/>
          </a:p>
          <a:p>
            <a:r>
              <a:rPr lang="en-GB" dirty="0"/>
              <a:t>Once you’ve finished the above, start the extension questions </a:t>
            </a:r>
          </a:p>
          <a:p>
            <a:endParaRPr lang="en-GB" dirty="0"/>
          </a:p>
          <a:p>
            <a:r>
              <a:rPr lang="en-GB" dirty="0"/>
              <a:t>The task for extension question 3c is to state whether the result is significant and justify your answer</a:t>
            </a:r>
          </a:p>
        </p:txBody>
      </p:sp>
    </p:spTree>
    <p:extLst>
      <p:ext uri="{BB962C8B-B14F-4D97-AF65-F5344CB8AC3E}">
        <p14:creationId xmlns:p14="http://schemas.microsoft.com/office/powerpoint/2010/main" val="54832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1072520"/>
          </a:xfrm>
        </p:spPr>
        <p:style>
          <a:lnRef idx="1">
            <a:schemeClr val="accent4"/>
          </a:lnRef>
          <a:fillRef idx="3">
            <a:schemeClr val="accent4"/>
          </a:fillRef>
          <a:effectRef idx="2">
            <a:schemeClr val="accent4"/>
          </a:effectRef>
          <a:fontRef idx="minor">
            <a:schemeClr val="lt1"/>
          </a:fontRef>
        </p:style>
        <p:txBody>
          <a:bodyPr>
            <a:normAutofit/>
          </a:bodyPr>
          <a:lstStyle/>
          <a:p>
            <a:r>
              <a:rPr lang="en-GB" dirty="0"/>
              <a:t>Answers</a:t>
            </a:r>
          </a:p>
        </p:txBody>
      </p:sp>
      <p:sp>
        <p:nvSpPr>
          <p:cNvPr id="3" name="Content Placeholder 2"/>
          <p:cNvSpPr>
            <a:spLocks noGrp="1"/>
          </p:cNvSpPr>
          <p:nvPr>
            <p:ph idx="1"/>
          </p:nvPr>
        </p:nvSpPr>
        <p:spPr>
          <a:xfrm>
            <a:off x="457200" y="1484784"/>
            <a:ext cx="8229600" cy="5577483"/>
          </a:xfrm>
        </p:spPr>
        <p:txBody>
          <a:bodyPr>
            <a:normAutofit fontScale="92500" lnSpcReduction="20000"/>
          </a:bodyPr>
          <a:lstStyle/>
          <a:p>
            <a:pPr marL="514350" indent="-514350">
              <a:buAutoNum type="arabicPeriod"/>
            </a:pPr>
            <a:r>
              <a:rPr lang="en-GB" sz="2400" dirty="0">
                <a:solidFill>
                  <a:srgbClr val="00B050"/>
                </a:solidFill>
              </a:rPr>
              <a:t>Test of correlation </a:t>
            </a:r>
            <a:r>
              <a:rPr lang="en-GB" sz="2400" dirty="0"/>
              <a:t>as looking at relationship between age and medical advice, so </a:t>
            </a:r>
            <a:r>
              <a:rPr lang="en-GB" sz="2400" dirty="0">
                <a:solidFill>
                  <a:srgbClr val="00B050"/>
                </a:solidFill>
              </a:rPr>
              <a:t>related data, </a:t>
            </a:r>
            <a:r>
              <a:rPr lang="en-GB" sz="2400" dirty="0"/>
              <a:t>data should be treated as </a:t>
            </a:r>
            <a:r>
              <a:rPr lang="en-GB" sz="2400" dirty="0">
                <a:solidFill>
                  <a:srgbClr val="00B050"/>
                </a:solidFill>
              </a:rPr>
              <a:t>ordinal </a:t>
            </a:r>
            <a:r>
              <a:rPr lang="en-GB" sz="2400" dirty="0"/>
              <a:t>as scale of 1-10, so </a:t>
            </a:r>
            <a:r>
              <a:rPr lang="en-GB" sz="2400" dirty="0">
                <a:solidFill>
                  <a:srgbClr val="00B050"/>
                </a:solidFill>
              </a:rPr>
              <a:t>spearman’s. </a:t>
            </a:r>
            <a:r>
              <a:rPr lang="en-GB" sz="2400" dirty="0"/>
              <a:t>(if you said interval and justified it as an equal scale then said </a:t>
            </a:r>
            <a:r>
              <a:rPr lang="en-GB" sz="2400" dirty="0" err="1"/>
              <a:t>Pearsons</a:t>
            </a:r>
            <a:r>
              <a:rPr lang="en-GB" sz="2400" dirty="0"/>
              <a:t> can be credited)</a:t>
            </a:r>
          </a:p>
          <a:p>
            <a:pPr marL="514350" indent="-514350">
              <a:buAutoNum type="arabicPeriod"/>
            </a:pPr>
            <a:r>
              <a:rPr lang="en-GB" sz="2400" dirty="0">
                <a:solidFill>
                  <a:srgbClr val="00B050"/>
                </a:solidFill>
              </a:rPr>
              <a:t>Test of difference </a:t>
            </a:r>
            <a:r>
              <a:rPr lang="en-GB" sz="2400" dirty="0"/>
              <a:t>between use of diagrams and no diagrams, </a:t>
            </a:r>
            <a:r>
              <a:rPr lang="en-GB" sz="2400" dirty="0">
                <a:solidFill>
                  <a:srgbClr val="00B050"/>
                </a:solidFill>
              </a:rPr>
              <a:t>independent groups design or independent data </a:t>
            </a:r>
            <a:r>
              <a:rPr lang="en-GB" sz="2400" dirty="0"/>
              <a:t>as they took part in only one condition, with a score out of 10, so should be treated as</a:t>
            </a:r>
            <a:r>
              <a:rPr lang="en-GB" sz="2400" dirty="0">
                <a:solidFill>
                  <a:srgbClr val="00B050"/>
                </a:solidFill>
              </a:rPr>
              <a:t> ordinal </a:t>
            </a:r>
            <a:r>
              <a:rPr lang="en-GB" sz="2400" dirty="0"/>
              <a:t>so</a:t>
            </a:r>
            <a:r>
              <a:rPr lang="en-GB" sz="2400" dirty="0">
                <a:solidFill>
                  <a:srgbClr val="00B050"/>
                </a:solidFill>
              </a:rPr>
              <a:t> Mann Whitney should be used. </a:t>
            </a:r>
            <a:r>
              <a:rPr lang="en-GB" sz="2400" dirty="0"/>
              <a:t>If you said it was interval data as assuming all scores on test were equal, the independent t-test is also creditable</a:t>
            </a:r>
          </a:p>
          <a:p>
            <a:pPr marL="0" indent="0">
              <a:buNone/>
            </a:pPr>
            <a:r>
              <a:rPr lang="en-GB" sz="2400" dirty="0"/>
              <a:t>3. </a:t>
            </a:r>
          </a:p>
          <a:p>
            <a:pPr marL="0" indent="0">
              <a:buNone/>
            </a:pPr>
            <a:endParaRPr lang="en-GB" sz="2400" dirty="0">
              <a:solidFill>
                <a:srgbClr val="00B050"/>
              </a:solidFill>
            </a:endParaRPr>
          </a:p>
          <a:p>
            <a:pPr marL="0" indent="0">
              <a:buNone/>
            </a:pPr>
            <a:endParaRPr lang="en-GB" sz="2400" dirty="0">
              <a:solidFill>
                <a:srgbClr val="00B050"/>
              </a:solidFill>
            </a:endParaRPr>
          </a:p>
          <a:p>
            <a:pPr marL="0" indent="0">
              <a:buNone/>
            </a:pPr>
            <a:endParaRPr lang="en-GB" sz="2400" dirty="0">
              <a:solidFill>
                <a:srgbClr val="00B050"/>
              </a:solidFill>
            </a:endParaRPr>
          </a:p>
          <a:p>
            <a:pPr marL="0" indent="0">
              <a:buNone/>
            </a:pPr>
            <a:r>
              <a:rPr lang="en-GB" sz="2400" dirty="0">
                <a:solidFill>
                  <a:srgbClr val="00B050"/>
                </a:solidFill>
              </a:rPr>
              <a:t>Test of difference </a:t>
            </a:r>
            <a:r>
              <a:rPr lang="en-GB" sz="2400" dirty="0"/>
              <a:t>between artists and lawyers, </a:t>
            </a:r>
            <a:r>
              <a:rPr lang="en-GB" sz="2400" dirty="0">
                <a:solidFill>
                  <a:srgbClr val="00B050"/>
                </a:solidFill>
              </a:rPr>
              <a:t>independent groups/independent data </a:t>
            </a:r>
            <a:r>
              <a:rPr lang="en-GB" sz="2400" dirty="0"/>
              <a:t>and </a:t>
            </a:r>
            <a:r>
              <a:rPr lang="en-GB" sz="2400" dirty="0">
                <a:solidFill>
                  <a:srgbClr val="00B050"/>
                </a:solidFill>
              </a:rPr>
              <a:t>nominal data </a:t>
            </a:r>
            <a:r>
              <a:rPr lang="en-GB" sz="2400" dirty="0"/>
              <a:t>as didn’t have an individual score just placed in a category of if 1</a:t>
            </a:r>
            <a:r>
              <a:rPr lang="en-GB" sz="2400" baseline="30000" dirty="0"/>
              <a:t>st</a:t>
            </a:r>
            <a:r>
              <a:rPr lang="en-GB" sz="2400" dirty="0"/>
              <a:t> or 2</a:t>
            </a:r>
            <a:r>
              <a:rPr lang="en-GB" sz="2400" baseline="30000" dirty="0"/>
              <a:t>nd</a:t>
            </a:r>
            <a:r>
              <a:rPr lang="en-GB" sz="2400" dirty="0"/>
              <a:t> born so </a:t>
            </a:r>
            <a:r>
              <a:rPr lang="en-GB" sz="2400" dirty="0">
                <a:solidFill>
                  <a:srgbClr val="00B050"/>
                </a:solidFill>
              </a:rPr>
              <a:t>CHI SQUARED</a:t>
            </a:r>
          </a:p>
        </p:txBody>
      </p:sp>
      <p:graphicFrame>
        <p:nvGraphicFramePr>
          <p:cNvPr id="4" name="Table 3"/>
          <p:cNvGraphicFramePr>
            <a:graphicFrameLocks noGrp="1"/>
          </p:cNvGraphicFramePr>
          <p:nvPr>
            <p:extLst>
              <p:ext uri="{D42A27DB-BD31-4B8C-83A1-F6EECF244321}">
                <p14:modId xmlns:p14="http://schemas.microsoft.com/office/powerpoint/2010/main" val="3979973443"/>
              </p:ext>
            </p:extLst>
          </p:nvPr>
        </p:nvGraphicFramePr>
        <p:xfrm>
          <a:off x="1187624" y="4437112"/>
          <a:ext cx="6096000" cy="1251456"/>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509776">
                <a:tc>
                  <a:txBody>
                    <a:bodyPr/>
                    <a:lstStyle/>
                    <a:p>
                      <a:endParaRPr lang="en-GB" dirty="0"/>
                    </a:p>
                  </a:txBody>
                  <a:tcPr/>
                </a:tc>
                <a:tc>
                  <a:txBody>
                    <a:bodyPr/>
                    <a:lstStyle/>
                    <a:p>
                      <a:r>
                        <a:rPr lang="en-GB" dirty="0"/>
                        <a:t>1</a:t>
                      </a:r>
                      <a:r>
                        <a:rPr lang="en-GB" baseline="30000" dirty="0"/>
                        <a:t>st</a:t>
                      </a:r>
                      <a:r>
                        <a:rPr lang="en-GB" dirty="0"/>
                        <a:t> born</a:t>
                      </a:r>
                    </a:p>
                  </a:txBody>
                  <a:tcPr/>
                </a:tc>
                <a:tc>
                  <a:txBody>
                    <a:bodyPr/>
                    <a:lstStyle/>
                    <a:p>
                      <a:r>
                        <a:rPr lang="en-GB" dirty="0"/>
                        <a:t>Not 1</a:t>
                      </a:r>
                      <a:r>
                        <a:rPr lang="en-GB" baseline="30000" dirty="0"/>
                        <a:t>st</a:t>
                      </a:r>
                      <a:r>
                        <a:rPr lang="en-GB" dirty="0"/>
                        <a:t> born</a:t>
                      </a:r>
                    </a:p>
                  </a:txBody>
                  <a:tcPr/>
                </a:tc>
                <a:extLst>
                  <a:ext uri="{0D108BD9-81ED-4DB2-BD59-A6C34878D82A}">
                    <a16:rowId xmlns:a16="http://schemas.microsoft.com/office/drawing/2014/main" val="10000"/>
                  </a:ext>
                </a:extLst>
              </a:tr>
              <a:tr h="370840">
                <a:tc>
                  <a:txBody>
                    <a:bodyPr/>
                    <a:lstStyle/>
                    <a:p>
                      <a:r>
                        <a:rPr lang="en-GB" dirty="0"/>
                        <a:t>artists</a:t>
                      </a:r>
                    </a:p>
                  </a:txBody>
                  <a:tcPr/>
                </a:tc>
                <a:tc>
                  <a:txBody>
                    <a:bodyPr/>
                    <a:lstStyle/>
                    <a:p>
                      <a:r>
                        <a:rPr lang="en-GB" dirty="0"/>
                        <a:t>20</a:t>
                      </a:r>
                    </a:p>
                  </a:txBody>
                  <a:tcPr/>
                </a:tc>
                <a:tc>
                  <a:txBody>
                    <a:bodyPr/>
                    <a:lstStyle/>
                    <a:p>
                      <a:r>
                        <a:rPr lang="en-GB" dirty="0"/>
                        <a:t>30</a:t>
                      </a:r>
                    </a:p>
                  </a:txBody>
                  <a:tcPr/>
                </a:tc>
                <a:extLst>
                  <a:ext uri="{0D108BD9-81ED-4DB2-BD59-A6C34878D82A}">
                    <a16:rowId xmlns:a16="http://schemas.microsoft.com/office/drawing/2014/main" val="10001"/>
                  </a:ext>
                </a:extLst>
              </a:tr>
              <a:tr h="370840">
                <a:tc>
                  <a:txBody>
                    <a:bodyPr/>
                    <a:lstStyle/>
                    <a:p>
                      <a:r>
                        <a:rPr lang="en-GB" dirty="0"/>
                        <a:t>lawyers</a:t>
                      </a:r>
                    </a:p>
                  </a:txBody>
                  <a:tcPr/>
                </a:tc>
                <a:tc>
                  <a:txBody>
                    <a:bodyPr/>
                    <a:lstStyle/>
                    <a:p>
                      <a:r>
                        <a:rPr lang="en-GB" dirty="0"/>
                        <a:t>35</a:t>
                      </a:r>
                    </a:p>
                  </a:txBody>
                  <a:tcPr/>
                </a:tc>
                <a:tc>
                  <a:txBody>
                    <a:bodyPr/>
                    <a:lstStyle/>
                    <a:p>
                      <a:r>
                        <a:rPr lang="en-GB" dirty="0"/>
                        <a:t>30</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3236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GB" dirty="0"/>
              <a:t>1 b:  Because previous research has shown recall is poorer in older patients</a:t>
            </a:r>
          </a:p>
          <a:p>
            <a:pPr marL="0" indent="0">
              <a:buNone/>
            </a:pPr>
            <a:endParaRPr lang="en-GB" dirty="0"/>
          </a:p>
          <a:p>
            <a:pPr marL="0" indent="0">
              <a:buNone/>
            </a:pPr>
            <a:r>
              <a:rPr lang="en-GB" dirty="0"/>
              <a:t>1 c:  There will be a negative correlation between the patient’s age in years, and the estimated accuracy of their recall of medical advice on a scale of one to 10</a:t>
            </a:r>
          </a:p>
          <a:p>
            <a:pPr marL="0" indent="0">
              <a:buNone/>
            </a:pPr>
            <a:endParaRPr lang="en-GB" dirty="0"/>
          </a:p>
          <a:p>
            <a:pPr marL="0" indent="0">
              <a:buNone/>
            </a:pPr>
            <a:r>
              <a:rPr lang="en-GB" dirty="0"/>
              <a:t>1 d:  The extent to which the results of research can be replicated</a:t>
            </a:r>
          </a:p>
          <a:p>
            <a:pPr marL="0" indent="0">
              <a:buNone/>
            </a:pPr>
            <a:endParaRPr lang="en-GB" dirty="0"/>
          </a:p>
          <a:p>
            <a:pPr marL="0" indent="0">
              <a:buNone/>
            </a:pPr>
            <a:r>
              <a:rPr lang="en-GB" dirty="0"/>
              <a:t>1 e:  Qualitative:  the typed responses of the patients answers to questions about what advice they had received.  Quantitative:  the rating given for accuracy out of 10</a:t>
            </a:r>
          </a:p>
          <a:p>
            <a:pPr marL="0" indent="0">
              <a:buNone/>
            </a:pPr>
            <a:endParaRPr lang="en-GB" dirty="0"/>
          </a:p>
          <a:p>
            <a:pPr marL="0" indent="0">
              <a:buNone/>
            </a:pPr>
            <a:r>
              <a:rPr lang="en-GB" dirty="0"/>
              <a:t>2 b:  It means that they could control extraneous variables and make sure that all participants received the same information/diagrams. This means that they could be reasonably sure that the only difference between the groups was that one had diagrams and one didn’t and therefore if recall is higher in the diagrams groups, we can quite confidently conclude that this is caused by the presence of the diagrams.</a:t>
            </a:r>
          </a:p>
        </p:txBody>
      </p:sp>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r>
              <a:rPr lang="en-GB" dirty="0"/>
              <a:t>Answers:  </a:t>
            </a:r>
            <a:r>
              <a:rPr lang="en-GB" dirty="0">
                <a:solidFill>
                  <a:schemeClr val="accent6">
                    <a:lumMod val="40000"/>
                    <a:lumOff val="60000"/>
                  </a:schemeClr>
                </a:solidFill>
              </a:rPr>
              <a:t>Extension Questions</a:t>
            </a:r>
          </a:p>
        </p:txBody>
      </p:sp>
    </p:spTree>
    <p:extLst>
      <p:ext uri="{BB962C8B-B14F-4D97-AF65-F5344CB8AC3E}">
        <p14:creationId xmlns:p14="http://schemas.microsoft.com/office/powerpoint/2010/main" val="42990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a:t>3 c:  There will be a difference in the number of first and second born children following a career in art and following a career in law</a:t>
            </a:r>
          </a:p>
          <a:p>
            <a:pPr marL="0" indent="0">
              <a:buNone/>
            </a:pPr>
            <a:endParaRPr lang="en-GB" dirty="0"/>
          </a:p>
          <a:p>
            <a:pPr marL="0" indent="0">
              <a:buNone/>
            </a:pPr>
            <a:r>
              <a:rPr lang="en-GB" dirty="0"/>
              <a:t>3 c:  The result is not significant at the 0.05 level of significance.  This is because the calculated value of 2.27 does not exceed the critical value of 3.84 for a two-tailed test where p=0.05 and DF=1</a:t>
            </a:r>
          </a:p>
          <a:p>
            <a:pPr marL="0" indent="0">
              <a:buNone/>
            </a:pPr>
            <a:endParaRPr lang="en-GB" dirty="0"/>
          </a:p>
          <a:p>
            <a:pPr marL="0" indent="0">
              <a:buNone/>
            </a:pPr>
            <a:endParaRPr lang="en-GB" dirty="0"/>
          </a:p>
        </p:txBody>
      </p:sp>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r>
              <a:rPr lang="en-GB" dirty="0"/>
              <a:t>Answers:  </a:t>
            </a:r>
            <a:r>
              <a:rPr lang="en-GB" dirty="0">
                <a:solidFill>
                  <a:schemeClr val="accent6">
                    <a:lumMod val="40000"/>
                    <a:lumOff val="60000"/>
                  </a:schemeClr>
                </a:solidFill>
              </a:rPr>
              <a:t>Extension Questions</a:t>
            </a:r>
          </a:p>
        </p:txBody>
      </p:sp>
    </p:spTree>
    <p:extLst>
      <p:ext uri="{BB962C8B-B14F-4D97-AF65-F5344CB8AC3E}">
        <p14:creationId xmlns:p14="http://schemas.microsoft.com/office/powerpoint/2010/main" val="37349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style>
          <a:lnRef idx="0">
            <a:schemeClr val="accent2"/>
          </a:lnRef>
          <a:fillRef idx="3">
            <a:schemeClr val="accent2"/>
          </a:fillRef>
          <a:effectRef idx="3">
            <a:schemeClr val="accent2"/>
          </a:effectRef>
          <a:fontRef idx="minor">
            <a:schemeClr val="lt1"/>
          </a:fontRef>
        </p:style>
        <p:txBody>
          <a:bodyPr/>
          <a:lstStyle/>
          <a:p>
            <a:r>
              <a:rPr lang="en-GB" dirty="0"/>
              <a:t>Starter (complete individually)</a:t>
            </a:r>
          </a:p>
        </p:txBody>
      </p:sp>
      <p:pic>
        <p:nvPicPr>
          <p:cNvPr id="6" name="Content Placeholder 5"/>
          <p:cNvPicPr>
            <a:picLocks noGrp="1" noChangeAspect="1"/>
          </p:cNvPicPr>
          <p:nvPr>
            <p:ph idx="1"/>
          </p:nvPr>
        </p:nvPicPr>
        <p:blipFill>
          <a:blip r:embed="rId2"/>
          <a:stretch>
            <a:fillRect/>
          </a:stretch>
        </p:blipFill>
        <p:spPr>
          <a:xfrm>
            <a:off x="611560" y="1417638"/>
            <a:ext cx="7377355" cy="4459634"/>
          </a:xfrm>
          <a:prstGeom prst="rect">
            <a:avLst/>
          </a:prstGeom>
        </p:spPr>
      </p:pic>
      <p:sp>
        <p:nvSpPr>
          <p:cNvPr id="4" name="TextBox 3"/>
          <p:cNvSpPr txBox="1"/>
          <p:nvPr/>
        </p:nvSpPr>
        <p:spPr>
          <a:xfrm>
            <a:off x="467544" y="5733256"/>
            <a:ext cx="3744416" cy="646331"/>
          </a:xfrm>
          <a:prstGeom prst="rect">
            <a:avLst/>
          </a:prstGeom>
          <a:noFill/>
        </p:spPr>
        <p:txBody>
          <a:bodyPr wrap="square" rtlCol="0">
            <a:spAutoFit/>
          </a:bodyPr>
          <a:lstStyle/>
          <a:p>
            <a:r>
              <a:rPr lang="en-GB" dirty="0"/>
              <a:t>3. What level of measurement is the data in the table? How do you know? </a:t>
            </a:r>
          </a:p>
        </p:txBody>
      </p:sp>
      <p:sp>
        <p:nvSpPr>
          <p:cNvPr id="3" name="TextBox 2"/>
          <p:cNvSpPr txBox="1"/>
          <p:nvPr/>
        </p:nvSpPr>
        <p:spPr>
          <a:xfrm>
            <a:off x="827584" y="6324743"/>
            <a:ext cx="6480720" cy="369332"/>
          </a:xfrm>
          <a:prstGeom prst="rect">
            <a:avLst/>
          </a:prstGeom>
          <a:noFill/>
        </p:spPr>
        <p:txBody>
          <a:bodyPr wrap="square" rtlCol="0">
            <a:spAutoFit/>
          </a:bodyPr>
          <a:lstStyle/>
          <a:p>
            <a:r>
              <a:rPr lang="en-GB" b="1" dirty="0">
                <a:solidFill>
                  <a:srgbClr val="FF0000"/>
                </a:solidFill>
              </a:rPr>
              <a:t>ANS:  Nominal.  Participants have been placed in a category</a:t>
            </a:r>
          </a:p>
        </p:txBody>
      </p:sp>
      <p:sp>
        <p:nvSpPr>
          <p:cNvPr id="7" name="TextBox 6"/>
          <p:cNvSpPr txBox="1"/>
          <p:nvPr/>
        </p:nvSpPr>
        <p:spPr>
          <a:xfrm>
            <a:off x="683568" y="5230941"/>
            <a:ext cx="6192688" cy="646331"/>
          </a:xfrm>
          <a:prstGeom prst="rect">
            <a:avLst/>
          </a:prstGeom>
          <a:noFill/>
        </p:spPr>
        <p:txBody>
          <a:bodyPr wrap="square" rtlCol="0">
            <a:spAutoFit/>
          </a:bodyPr>
          <a:lstStyle/>
          <a:p>
            <a:r>
              <a:rPr lang="en-GB" b="1" dirty="0">
                <a:solidFill>
                  <a:srgbClr val="FF0000"/>
                </a:solidFill>
              </a:rPr>
              <a:t>ANS:  No, because the observed value needs to be the same as or lower than the critical value for it to be significant</a:t>
            </a:r>
          </a:p>
        </p:txBody>
      </p:sp>
      <p:sp>
        <p:nvSpPr>
          <p:cNvPr id="8" name="TextBox 7"/>
          <p:cNvSpPr txBox="1"/>
          <p:nvPr/>
        </p:nvSpPr>
        <p:spPr>
          <a:xfrm>
            <a:off x="1331640" y="4077072"/>
            <a:ext cx="2232248" cy="369332"/>
          </a:xfrm>
          <a:prstGeom prst="rect">
            <a:avLst/>
          </a:prstGeom>
          <a:noFill/>
        </p:spPr>
        <p:txBody>
          <a:bodyPr wrap="square" rtlCol="0">
            <a:spAutoFit/>
          </a:bodyPr>
          <a:lstStyle/>
          <a:p>
            <a:r>
              <a:rPr lang="en-GB" b="1" dirty="0">
                <a:solidFill>
                  <a:srgbClr val="FF0000"/>
                </a:solidFill>
              </a:rPr>
              <a:t>ANS:  2</a:t>
            </a:r>
          </a:p>
        </p:txBody>
      </p:sp>
    </p:spTree>
    <p:extLst>
      <p:ext uri="{BB962C8B-B14F-4D97-AF65-F5344CB8AC3E}">
        <p14:creationId xmlns:p14="http://schemas.microsoft.com/office/powerpoint/2010/main" val="257771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GB" dirty="0"/>
              <a:t>On big white boards</a:t>
            </a:r>
          </a:p>
        </p:txBody>
      </p:sp>
      <p:sp>
        <p:nvSpPr>
          <p:cNvPr id="3" name="Content Placeholder 2"/>
          <p:cNvSpPr>
            <a:spLocks noGrp="1"/>
          </p:cNvSpPr>
          <p:nvPr>
            <p:ph idx="1"/>
          </p:nvPr>
        </p:nvSpPr>
        <p:spPr/>
        <p:txBody>
          <a:bodyPr/>
          <a:lstStyle/>
          <a:p>
            <a:pPr marL="514350" indent="-514350">
              <a:buAutoNum type="arabicPeriod"/>
            </a:pPr>
            <a:r>
              <a:rPr lang="en-GB" dirty="0"/>
              <a:t>What three facts do you need to know in order to choose a statistical test?</a:t>
            </a:r>
          </a:p>
          <a:p>
            <a:pPr marL="514350" indent="-514350">
              <a:buFont typeface="Arial" panose="020B0604020202020204" pitchFamily="34" charset="0"/>
              <a:buAutoNum type="arabicPeriod"/>
            </a:pPr>
            <a:r>
              <a:rPr lang="en-GB" dirty="0"/>
              <a:t>What mnemonic can we use for remembering the statistical tests in the right order? </a:t>
            </a:r>
          </a:p>
          <a:p>
            <a:pPr marL="514350" indent="-514350">
              <a:buFont typeface="Arial" panose="020B0604020202020204" pitchFamily="34" charset="0"/>
              <a:buAutoNum type="arabicPeriod"/>
            </a:pPr>
            <a:r>
              <a:rPr lang="en-GB" dirty="0"/>
              <a:t>Write the letters of that mnemonic out and see if you can fill in the names of the 8 statistical tests.</a:t>
            </a:r>
          </a:p>
          <a:p>
            <a:pPr marL="514350" indent="-514350">
              <a:buAutoNum type="arabicPeriod"/>
            </a:pPr>
            <a:endParaRPr lang="en-GB" dirty="0"/>
          </a:p>
        </p:txBody>
      </p:sp>
    </p:spTree>
    <p:extLst>
      <p:ext uri="{BB962C8B-B14F-4D97-AF65-F5344CB8AC3E}">
        <p14:creationId xmlns:p14="http://schemas.microsoft.com/office/powerpoint/2010/main" val="1346769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505"/>
            <a:ext cx="8713034" cy="1143000"/>
          </a:xfrm>
        </p:spPr>
        <p:style>
          <a:lnRef idx="0">
            <a:schemeClr val="accent4"/>
          </a:lnRef>
          <a:fillRef idx="3">
            <a:schemeClr val="accent4"/>
          </a:fillRef>
          <a:effectRef idx="3">
            <a:schemeClr val="accent4"/>
          </a:effectRef>
          <a:fontRef idx="minor">
            <a:schemeClr val="lt1"/>
          </a:fontRef>
        </p:style>
        <p:txBody>
          <a:bodyPr>
            <a:noAutofit/>
          </a:bodyPr>
          <a:lstStyle/>
          <a:p>
            <a:r>
              <a:rPr lang="en-GB" sz="3200" dirty="0"/>
              <a:t>Now on your big boards, draw and fill in the following for choosing a stats test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3328531"/>
              </p:ext>
            </p:extLst>
          </p:nvPr>
        </p:nvGraphicFramePr>
        <p:xfrm>
          <a:off x="395536" y="2492896"/>
          <a:ext cx="8229600" cy="2423656"/>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GB" dirty="0"/>
                    </a:p>
                  </a:txBody>
                  <a:tcPr/>
                </a:tc>
                <a:tc gridSpan="2">
                  <a:txBody>
                    <a:bodyPr/>
                    <a:lstStyle/>
                    <a:p>
                      <a:r>
                        <a:rPr lang="en-GB" dirty="0"/>
                        <a:t>                              </a:t>
                      </a:r>
                    </a:p>
                  </a:txBody>
                  <a:tcPr/>
                </a:tc>
                <a:tc hMerge="1">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r h="370840">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529848">
                <a:tc>
                  <a:txBody>
                    <a:bodyPr/>
                    <a:lstStyle/>
                    <a:p>
                      <a:endParaRPr lang="en-GB" dirty="0"/>
                    </a:p>
                  </a:txBody>
                  <a:tcPr/>
                </a:tc>
                <a:tc>
                  <a:txBody>
                    <a:bodyPr/>
                    <a:lstStyle/>
                    <a:p>
                      <a:r>
                        <a:rPr lang="en-GB" dirty="0"/>
                        <a:t>S</a:t>
                      </a:r>
                    </a:p>
                  </a:txBody>
                  <a:tcPr/>
                </a:tc>
                <a:tc>
                  <a:txBody>
                    <a:bodyPr/>
                    <a:lstStyle/>
                    <a:p>
                      <a:r>
                        <a:rPr lang="en-GB" dirty="0"/>
                        <a:t>C</a:t>
                      </a:r>
                    </a:p>
                  </a:txBody>
                  <a:tcPr/>
                </a:tc>
                <a:tc>
                  <a:txBody>
                    <a:bodyPr/>
                    <a:lstStyle/>
                    <a:p>
                      <a:endParaRPr lang="en-GB" dirty="0"/>
                    </a:p>
                  </a:txBody>
                  <a:tcPr/>
                </a:tc>
                <a:extLst>
                  <a:ext uri="{0D108BD9-81ED-4DB2-BD59-A6C34878D82A}">
                    <a16:rowId xmlns:a16="http://schemas.microsoft.com/office/drawing/2014/main" val="10002"/>
                  </a:ext>
                </a:extLst>
              </a:tr>
              <a:tr h="591056">
                <a:tc>
                  <a:txBody>
                    <a:bodyPr/>
                    <a:lstStyle/>
                    <a:p>
                      <a:endParaRPr lang="en-GB"/>
                    </a:p>
                  </a:txBody>
                  <a:tcPr/>
                </a:tc>
                <a:tc>
                  <a:txBody>
                    <a:bodyPr/>
                    <a:lstStyle/>
                    <a:p>
                      <a:r>
                        <a:rPr lang="en-GB" dirty="0"/>
                        <a:t>W</a:t>
                      </a:r>
                    </a:p>
                  </a:txBody>
                  <a:tcPr/>
                </a:tc>
                <a:tc>
                  <a:txBody>
                    <a:bodyPr/>
                    <a:lstStyle/>
                    <a:p>
                      <a:r>
                        <a:rPr lang="en-GB" dirty="0"/>
                        <a:t>M</a:t>
                      </a:r>
                    </a:p>
                  </a:txBody>
                  <a:tcPr/>
                </a:tc>
                <a:tc>
                  <a:txBody>
                    <a:bodyPr/>
                    <a:lstStyle/>
                    <a:p>
                      <a:r>
                        <a:rPr lang="en-GB" dirty="0"/>
                        <a:t>S</a:t>
                      </a:r>
                    </a:p>
                  </a:txBody>
                  <a:tcPr/>
                </a:tc>
                <a:extLst>
                  <a:ext uri="{0D108BD9-81ED-4DB2-BD59-A6C34878D82A}">
                    <a16:rowId xmlns:a16="http://schemas.microsoft.com/office/drawing/2014/main" val="10003"/>
                  </a:ext>
                </a:extLst>
              </a:tr>
              <a:tr h="561072">
                <a:tc>
                  <a:txBody>
                    <a:bodyPr/>
                    <a:lstStyle/>
                    <a:p>
                      <a:endParaRPr lang="en-GB" dirty="0"/>
                    </a:p>
                  </a:txBody>
                  <a:tcPr/>
                </a:tc>
                <a:tc>
                  <a:txBody>
                    <a:bodyPr/>
                    <a:lstStyle/>
                    <a:p>
                      <a:r>
                        <a:rPr lang="en-GB" dirty="0"/>
                        <a:t>R</a:t>
                      </a:r>
                    </a:p>
                  </a:txBody>
                  <a:tcPr/>
                </a:tc>
                <a:tc>
                  <a:txBody>
                    <a:bodyPr/>
                    <a:lstStyle/>
                    <a:p>
                      <a:r>
                        <a:rPr lang="en-GB" dirty="0"/>
                        <a:t>U</a:t>
                      </a:r>
                    </a:p>
                  </a:txBody>
                  <a:tcPr/>
                </a:tc>
                <a:tc>
                  <a:txBody>
                    <a:bodyPr/>
                    <a:lstStyle/>
                    <a:p>
                      <a:r>
                        <a:rPr lang="en-GB" dirty="0"/>
                        <a:t>P</a:t>
                      </a:r>
                    </a:p>
                  </a:txBody>
                  <a:tcPr/>
                </a:tc>
                <a:extLst>
                  <a:ext uri="{0D108BD9-81ED-4DB2-BD59-A6C34878D82A}">
                    <a16:rowId xmlns:a16="http://schemas.microsoft.com/office/drawing/2014/main" val="10004"/>
                  </a:ext>
                </a:extLst>
              </a:tr>
            </a:tbl>
          </a:graphicData>
        </a:graphic>
      </p:graphicFrame>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5229200"/>
            <a:ext cx="2657475" cy="1508001"/>
          </a:xfrm>
          <a:prstGeom prst="rect">
            <a:avLst/>
          </a:prstGeom>
        </p:spPr>
      </p:pic>
      <p:sp>
        <p:nvSpPr>
          <p:cNvPr id="3" name="TextBox 2"/>
          <p:cNvSpPr txBox="1"/>
          <p:nvPr/>
        </p:nvSpPr>
        <p:spPr>
          <a:xfrm>
            <a:off x="3563888" y="5445224"/>
            <a:ext cx="4392521" cy="707886"/>
          </a:xfrm>
          <a:prstGeom prst="rect">
            <a:avLst/>
          </a:prstGeom>
          <a:noFill/>
        </p:spPr>
        <p:txBody>
          <a:bodyPr wrap="square" rtlCol="0">
            <a:spAutoFit/>
          </a:bodyPr>
          <a:lstStyle/>
          <a:p>
            <a:r>
              <a:rPr lang="en-GB" sz="2000" dirty="0"/>
              <a:t>Scoffing chips will make someone rather understandably pleased</a:t>
            </a:r>
          </a:p>
        </p:txBody>
      </p:sp>
    </p:spTree>
    <p:extLst>
      <p:ext uri="{BB962C8B-B14F-4D97-AF65-F5344CB8AC3E}">
        <p14:creationId xmlns:p14="http://schemas.microsoft.com/office/powerpoint/2010/main" val="394480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004718"/>
              </p:ext>
            </p:extLst>
          </p:nvPr>
        </p:nvGraphicFramePr>
        <p:xfrm>
          <a:off x="755576" y="1844824"/>
          <a:ext cx="7344727" cy="2520281"/>
        </p:xfrm>
        <a:graphic>
          <a:graphicData uri="http://schemas.openxmlformats.org/drawingml/2006/table">
            <a:tbl>
              <a:tblPr firstRow="1" firstCol="1" bandRow="1">
                <a:tableStyleId>{5C22544A-7EE6-4342-B048-85BDC9FD1C3A}</a:tableStyleId>
              </a:tblPr>
              <a:tblGrid>
                <a:gridCol w="1927693">
                  <a:extLst>
                    <a:ext uri="{9D8B030D-6E8A-4147-A177-3AD203B41FA5}">
                      <a16:colId xmlns:a16="http://schemas.microsoft.com/office/drawing/2014/main" val="3104115616"/>
                    </a:ext>
                  </a:extLst>
                </a:gridCol>
                <a:gridCol w="1927693">
                  <a:extLst>
                    <a:ext uri="{9D8B030D-6E8A-4147-A177-3AD203B41FA5}">
                      <a16:colId xmlns:a16="http://schemas.microsoft.com/office/drawing/2014/main" val="1123521233"/>
                    </a:ext>
                  </a:extLst>
                </a:gridCol>
                <a:gridCol w="1749363">
                  <a:extLst>
                    <a:ext uri="{9D8B030D-6E8A-4147-A177-3AD203B41FA5}">
                      <a16:colId xmlns:a16="http://schemas.microsoft.com/office/drawing/2014/main" val="524003233"/>
                    </a:ext>
                  </a:extLst>
                </a:gridCol>
                <a:gridCol w="1739978">
                  <a:extLst>
                    <a:ext uri="{9D8B030D-6E8A-4147-A177-3AD203B41FA5}">
                      <a16:colId xmlns:a16="http://schemas.microsoft.com/office/drawing/2014/main" val="1283333105"/>
                    </a:ext>
                  </a:extLst>
                </a:gridCol>
              </a:tblGrid>
              <a:tr h="360039">
                <a:tc>
                  <a:txBody>
                    <a:bodyPr/>
                    <a:lstStyle/>
                    <a:p>
                      <a:pPr hangingPunct="0">
                        <a:lnSpc>
                          <a:spcPct val="115000"/>
                        </a:lnSpc>
                        <a:spcAft>
                          <a:spcPts val="0"/>
                        </a:spcAft>
                      </a:pPr>
                      <a:r>
                        <a:rPr lang="en-GB" sz="1200" kern="14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hangingPunct="0">
                        <a:lnSpc>
                          <a:spcPct val="115000"/>
                        </a:lnSpc>
                        <a:spcAft>
                          <a:spcPts val="0"/>
                        </a:spcAft>
                      </a:pPr>
                      <a:r>
                        <a:rPr lang="en-GB" sz="1400" kern="1400">
                          <a:effectLst/>
                        </a:rPr>
                        <a:t>Difference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algn="ctr" hangingPunct="0">
                        <a:lnSpc>
                          <a:spcPct val="115000"/>
                        </a:lnSpc>
                        <a:spcAft>
                          <a:spcPts val="0"/>
                        </a:spcAft>
                      </a:pPr>
                      <a:r>
                        <a:rPr lang="en-GB" sz="1400" kern="1400">
                          <a:effectLst/>
                        </a:rPr>
                        <a:t>Correlation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3059661"/>
                  </a:ext>
                </a:extLst>
              </a:tr>
              <a:tr h="925817">
                <a:tc>
                  <a:txBody>
                    <a:bodyPr/>
                    <a:lstStyle/>
                    <a:p>
                      <a:pPr hangingPunct="0">
                        <a:lnSpc>
                          <a:spcPct val="115000"/>
                        </a:lnSpc>
                        <a:spcAft>
                          <a:spcPts val="0"/>
                        </a:spcAft>
                      </a:pPr>
                      <a:r>
                        <a:rPr lang="en-GB" sz="1200" kern="14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dirty="0">
                          <a:solidFill>
                            <a:srgbClr val="0070C0"/>
                          </a:solidFill>
                          <a:effectLst/>
                        </a:rPr>
                        <a:t>Related data (Repeated measures, matched pairs)</a:t>
                      </a:r>
                      <a:endParaRPr lang="en-GB"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dirty="0">
                          <a:solidFill>
                            <a:srgbClr val="0070C0"/>
                          </a:solidFill>
                          <a:effectLst/>
                        </a:rPr>
                        <a:t>Independent data (independent groups design)</a:t>
                      </a:r>
                      <a:endParaRPr lang="en-GB"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800" kern="1400" dirty="0">
                          <a:solidFill>
                            <a:srgbClr val="0070C0"/>
                          </a:solidFill>
                          <a:effectLst/>
                        </a:rPr>
                        <a:t>Related data</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3473376"/>
                  </a:ext>
                </a:extLst>
              </a:tr>
              <a:tr h="411475">
                <a:tc>
                  <a:txBody>
                    <a:bodyPr/>
                    <a:lstStyle/>
                    <a:p>
                      <a:pPr hangingPunct="0">
                        <a:lnSpc>
                          <a:spcPct val="115000"/>
                        </a:lnSpc>
                        <a:spcAft>
                          <a:spcPts val="0"/>
                        </a:spcAft>
                      </a:pPr>
                      <a:r>
                        <a:rPr lang="en-GB" sz="1200" kern="1400">
                          <a:effectLst/>
                        </a:rPr>
                        <a:t>Nominal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Sign test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Chi squared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7005877"/>
                  </a:ext>
                </a:extLst>
              </a:tr>
              <a:tr h="411475">
                <a:tc>
                  <a:txBody>
                    <a:bodyPr/>
                    <a:lstStyle/>
                    <a:p>
                      <a:pPr hangingPunct="0">
                        <a:lnSpc>
                          <a:spcPct val="115000"/>
                        </a:lnSpc>
                        <a:spcAft>
                          <a:spcPts val="0"/>
                        </a:spcAft>
                      </a:pPr>
                      <a:r>
                        <a:rPr lang="en-GB" sz="1200" kern="1400">
                          <a:effectLst/>
                        </a:rPr>
                        <a:t>Ordinal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Wilcoxon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Mann-Whitney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Spearman’s rho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1342693"/>
                  </a:ext>
                </a:extLst>
              </a:tr>
              <a:tr h="411475">
                <a:tc>
                  <a:txBody>
                    <a:bodyPr/>
                    <a:lstStyle/>
                    <a:p>
                      <a:pPr hangingPunct="0">
                        <a:lnSpc>
                          <a:spcPct val="115000"/>
                        </a:lnSpc>
                        <a:spcAft>
                          <a:spcPts val="0"/>
                        </a:spcAft>
                      </a:pPr>
                      <a:r>
                        <a:rPr lang="en-GB" sz="1200" kern="1400">
                          <a:effectLst/>
                        </a:rPr>
                        <a:t>Interval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related t-test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a:effectLst/>
                        </a:rPr>
                        <a:t>Unrelated t-test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hangingPunct="0">
                        <a:lnSpc>
                          <a:spcPct val="115000"/>
                        </a:lnSpc>
                        <a:spcAft>
                          <a:spcPts val="0"/>
                        </a:spcAft>
                      </a:pPr>
                      <a:r>
                        <a:rPr lang="en-GB" sz="1600" kern="1400" dirty="0">
                          <a:effectLst/>
                        </a:rPr>
                        <a:t>Pearson’s 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2608725"/>
                  </a:ext>
                </a:extLst>
              </a:tr>
            </a:tbl>
          </a:graphicData>
        </a:graphic>
      </p:graphicFrame>
      <p:cxnSp>
        <p:nvCxnSpPr>
          <p:cNvPr id="5" name="Curved Connector 4"/>
          <p:cNvCxnSpPr/>
          <p:nvPr/>
        </p:nvCxnSpPr>
        <p:spPr>
          <a:xfrm flipH="1">
            <a:off x="2276475" y="7178675"/>
            <a:ext cx="1138238" cy="849313"/>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en-GB" dirty="0"/>
              <a:t>Did you get it right </a:t>
            </a:r>
          </a:p>
        </p:txBody>
      </p:sp>
      <p:sp>
        <p:nvSpPr>
          <p:cNvPr id="7" name="TextBox 6"/>
          <p:cNvSpPr txBox="1"/>
          <p:nvPr/>
        </p:nvSpPr>
        <p:spPr>
          <a:xfrm>
            <a:off x="405880" y="4941168"/>
            <a:ext cx="8280920" cy="461665"/>
          </a:xfrm>
          <a:prstGeom prst="rect">
            <a:avLst/>
          </a:prstGeom>
          <a:noFill/>
        </p:spPr>
        <p:txBody>
          <a:bodyPr wrap="square" rtlCol="0">
            <a:spAutoFit/>
          </a:bodyPr>
          <a:lstStyle/>
          <a:p>
            <a:r>
              <a:rPr lang="en-GB" sz="2400" b="1" i="1" dirty="0"/>
              <a:t>You will be tested on this next lesson, so you will need to learn it</a:t>
            </a:r>
          </a:p>
        </p:txBody>
      </p:sp>
    </p:spTree>
    <p:extLst>
      <p:ext uri="{BB962C8B-B14F-4D97-AF65-F5344CB8AC3E}">
        <p14:creationId xmlns:p14="http://schemas.microsoft.com/office/powerpoint/2010/main" val="76952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r>
              <a:rPr lang="en-GB" dirty="0"/>
              <a:t>Feeding back on the homework questions</a:t>
            </a:r>
          </a:p>
        </p:txBody>
      </p:sp>
      <p:sp>
        <p:nvSpPr>
          <p:cNvPr id="3" name="Content Placeholder 2"/>
          <p:cNvSpPr>
            <a:spLocks noGrp="1"/>
          </p:cNvSpPr>
          <p:nvPr>
            <p:ph idx="1"/>
          </p:nvPr>
        </p:nvSpPr>
        <p:spPr>
          <a:xfrm>
            <a:off x="457200" y="1844824"/>
            <a:ext cx="8229600" cy="4525963"/>
          </a:xfrm>
        </p:spPr>
        <p:txBody>
          <a:bodyPr>
            <a:normAutofit fontScale="70000" lnSpcReduction="20000"/>
          </a:bodyPr>
          <a:lstStyle/>
          <a:p>
            <a:pPr marL="0" indent="0">
              <a:buNone/>
            </a:pPr>
            <a:r>
              <a:rPr lang="en-GB" b="1" i="1" dirty="0"/>
              <a:t>You should have completed questions on choosing a test as part of the preparation work. These should have been self-marked</a:t>
            </a:r>
          </a:p>
          <a:p>
            <a:pPr marL="0" indent="0">
              <a:buNone/>
            </a:pPr>
            <a:endParaRPr lang="en-GB" dirty="0"/>
          </a:p>
          <a:p>
            <a:r>
              <a:rPr lang="en-GB" dirty="0"/>
              <a:t>Write down any queries or questions you have about the homework. Discuss these as a group before you write them down</a:t>
            </a:r>
          </a:p>
          <a:p>
            <a:endParaRPr lang="en-GB" dirty="0"/>
          </a:p>
          <a:p>
            <a:pPr marL="0" indent="0">
              <a:buNone/>
            </a:pPr>
            <a:r>
              <a:rPr lang="en-GB" dirty="0"/>
              <a:t>	</a:t>
            </a:r>
            <a:r>
              <a:rPr lang="en-GB" sz="4000" b="1" i="1" dirty="0">
                <a:solidFill>
                  <a:srgbClr val="FF0000"/>
                </a:solidFill>
              </a:rPr>
              <a:t>What are your questions?</a:t>
            </a:r>
          </a:p>
          <a:p>
            <a:pPr marL="0" indent="0">
              <a:buNone/>
            </a:pPr>
            <a:endParaRPr lang="en-GB" dirty="0"/>
          </a:p>
          <a:p>
            <a:r>
              <a:rPr lang="en-GB" dirty="0"/>
              <a:t>Remember, when you are answering these types of questions, you must try to link your answers to the information in the stimulus as much as you can.  Have a quick look at your answers to see if you have done this </a:t>
            </a:r>
          </a:p>
        </p:txBody>
      </p:sp>
      <p:sp>
        <p:nvSpPr>
          <p:cNvPr id="6" name="AutoShape 6" descr="Image result for question mark">
            <a:hlinkClick r:id="rId2"/>
          </p:cNvPr>
          <p:cNvSpPr>
            <a:spLocks noChangeAspect="1" noChangeArrowheads="1"/>
          </p:cNvSpPr>
          <p:nvPr/>
        </p:nvSpPr>
        <p:spPr bwMode="auto">
          <a:xfrm>
            <a:off x="6084168" y="-623888"/>
            <a:ext cx="3476625" cy="3476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0608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Autofit/>
          </a:bodyPr>
          <a:lstStyle/>
          <a:p>
            <a:r>
              <a:rPr lang="en-GB" sz="3600" dirty="0">
                <a:solidFill>
                  <a:schemeClr val="bg1"/>
                </a:solidFill>
              </a:rPr>
              <a:t>Struggling with the distinction between a test of difference and a correlation?</a:t>
            </a:r>
          </a:p>
        </p:txBody>
      </p:sp>
      <p:sp>
        <p:nvSpPr>
          <p:cNvPr id="3" name="Content Placeholder 2"/>
          <p:cNvSpPr>
            <a:spLocks noGrp="1"/>
          </p:cNvSpPr>
          <p:nvPr>
            <p:ph idx="1"/>
          </p:nvPr>
        </p:nvSpPr>
        <p:spPr>
          <a:xfrm>
            <a:off x="457200" y="1700808"/>
            <a:ext cx="8229600" cy="4525963"/>
          </a:xfrm>
        </p:spPr>
        <p:txBody>
          <a:bodyPr>
            <a:normAutofit/>
          </a:bodyPr>
          <a:lstStyle/>
          <a:p>
            <a:r>
              <a:rPr lang="en-GB" dirty="0"/>
              <a:t>The exam question will use the word ‘relationship’ to let you know that the study is a correlation</a:t>
            </a:r>
          </a:p>
          <a:p>
            <a:endParaRPr lang="en-GB" dirty="0"/>
          </a:p>
          <a:p>
            <a:r>
              <a:rPr lang="en-GB" dirty="0"/>
              <a:t>Still not sure? If there is a hypothesis in the exam question, does it start with “There will be a difference..” or does it start with “There will be a relationship…”? That is also a clue</a:t>
            </a:r>
          </a:p>
        </p:txBody>
      </p:sp>
    </p:spTree>
    <p:extLst>
      <p:ext uri="{BB962C8B-B14F-4D97-AF65-F5344CB8AC3E}">
        <p14:creationId xmlns:p14="http://schemas.microsoft.com/office/powerpoint/2010/main" val="145525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Autofit/>
          </a:bodyPr>
          <a:lstStyle/>
          <a:p>
            <a:r>
              <a:rPr lang="en-GB" sz="3600" b="1" dirty="0">
                <a:solidFill>
                  <a:schemeClr val="bg1"/>
                </a:solidFill>
              </a:rPr>
              <a:t>Let’s apply this to our piece of research on time of day and reaction times </a:t>
            </a:r>
          </a:p>
        </p:txBody>
      </p:sp>
      <p:sp>
        <p:nvSpPr>
          <p:cNvPr id="3" name="Content Placeholder 2"/>
          <p:cNvSpPr>
            <a:spLocks noGrp="1"/>
          </p:cNvSpPr>
          <p:nvPr>
            <p:ph idx="1"/>
          </p:nvPr>
        </p:nvSpPr>
        <p:spPr>
          <a:xfrm>
            <a:off x="457200" y="1844824"/>
            <a:ext cx="8229600" cy="4525963"/>
          </a:xfrm>
        </p:spPr>
        <p:txBody>
          <a:bodyPr>
            <a:normAutofit lnSpcReduction="10000"/>
          </a:bodyPr>
          <a:lstStyle/>
          <a:p>
            <a:r>
              <a:rPr lang="en-GB" dirty="0"/>
              <a:t>On MWBs, what statistical test should we use for our test and why? Fully justify your answer, making reference to the precise details of the study</a:t>
            </a:r>
          </a:p>
          <a:p>
            <a:pPr marL="0" indent="0">
              <a:buNone/>
            </a:pPr>
            <a:endParaRPr lang="en-GB" dirty="0"/>
          </a:p>
          <a:p>
            <a:r>
              <a:rPr lang="en-GB" dirty="0"/>
              <a:t>Remember, when you are answering these types of questions, try to link your answers to the information in the stimulus as much as you can </a:t>
            </a:r>
          </a:p>
          <a:p>
            <a:pPr marL="0" indent="0">
              <a:buNone/>
            </a:pPr>
            <a:endParaRPr lang="en-GB" dirty="0"/>
          </a:p>
        </p:txBody>
      </p:sp>
    </p:spTree>
    <p:extLst>
      <p:ext uri="{BB962C8B-B14F-4D97-AF65-F5344CB8AC3E}">
        <p14:creationId xmlns:p14="http://schemas.microsoft.com/office/powerpoint/2010/main" val="317745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29600" cy="4824536"/>
          </a:xfrm>
        </p:spPr>
        <p:txBody>
          <a:bodyPr>
            <a:normAutofit fontScale="55000" lnSpcReduction="20000"/>
          </a:bodyPr>
          <a:lstStyle/>
          <a:p>
            <a:r>
              <a:rPr lang="en-GB" dirty="0"/>
              <a:t>Were we looking for a difference or a correlation? </a:t>
            </a:r>
          </a:p>
          <a:p>
            <a:pPr marL="0" indent="0">
              <a:buNone/>
            </a:pPr>
            <a:r>
              <a:rPr lang="en-GB" b="1" dirty="0">
                <a:solidFill>
                  <a:srgbClr val="FF0000"/>
                </a:solidFill>
              </a:rPr>
              <a:t>	</a:t>
            </a:r>
            <a:r>
              <a:rPr lang="en-GB" dirty="0"/>
              <a:t> A </a:t>
            </a:r>
            <a:r>
              <a:rPr lang="en-GB" b="1" dirty="0">
                <a:solidFill>
                  <a:srgbClr val="FF0000"/>
                </a:solidFill>
              </a:rPr>
              <a:t>difference </a:t>
            </a:r>
            <a:r>
              <a:rPr lang="en-GB" dirty="0"/>
              <a:t>between scores in the morning and evening</a:t>
            </a:r>
          </a:p>
          <a:p>
            <a:pPr marL="0" indent="0">
              <a:buNone/>
            </a:pPr>
            <a:endParaRPr lang="en-GB" dirty="0"/>
          </a:p>
          <a:p>
            <a:r>
              <a:rPr lang="en-GB" dirty="0"/>
              <a:t>What level of measurement was used?</a:t>
            </a:r>
          </a:p>
          <a:p>
            <a:pPr marL="0" indent="0">
              <a:buNone/>
            </a:pPr>
            <a:r>
              <a:rPr lang="en-GB" b="1" dirty="0">
                <a:solidFill>
                  <a:srgbClr val="FF0000"/>
                </a:solidFill>
              </a:rPr>
              <a:t>	Interval</a:t>
            </a:r>
            <a:r>
              <a:rPr lang="en-GB" dirty="0"/>
              <a:t> as the data is </a:t>
            </a:r>
            <a:r>
              <a:rPr lang="en-GB" b="1" i="1" dirty="0"/>
              <a:t>time in seconds, </a:t>
            </a:r>
            <a:r>
              <a:rPr lang="en-GB" dirty="0"/>
              <a:t>so we are using a standardised scale 	with equal intervals between points on the scale</a:t>
            </a:r>
          </a:p>
          <a:p>
            <a:endParaRPr lang="en-GB" dirty="0"/>
          </a:p>
          <a:p>
            <a:r>
              <a:rPr lang="en-GB" dirty="0"/>
              <a:t>Is the data related or unrelated?</a:t>
            </a:r>
          </a:p>
          <a:p>
            <a:pPr marL="0" indent="0">
              <a:buNone/>
            </a:pPr>
            <a:r>
              <a:rPr lang="en-GB" b="1" dirty="0">
                <a:solidFill>
                  <a:srgbClr val="FF0000"/>
                </a:solidFill>
              </a:rPr>
              <a:t>	Related data, </a:t>
            </a:r>
            <a:r>
              <a:rPr lang="en-GB" dirty="0"/>
              <a:t>this is because we used a repeated measures design</a:t>
            </a:r>
          </a:p>
          <a:p>
            <a:endParaRPr lang="en-GB" dirty="0"/>
          </a:p>
          <a:p>
            <a:r>
              <a:rPr lang="en-GB" dirty="0"/>
              <a:t>Therefore, which stats test should be used?</a:t>
            </a:r>
          </a:p>
          <a:p>
            <a:pPr marL="0" indent="0">
              <a:buNone/>
            </a:pPr>
            <a:r>
              <a:rPr lang="en-GB" b="1" dirty="0">
                <a:solidFill>
                  <a:srgbClr val="FF0000"/>
                </a:solidFill>
              </a:rPr>
              <a:t>	Related t-test</a:t>
            </a:r>
          </a:p>
          <a:p>
            <a:pPr marL="0" indent="0">
              <a:buNone/>
            </a:pPr>
            <a:endParaRPr lang="en-GB" sz="4000" b="1" dirty="0"/>
          </a:p>
          <a:p>
            <a:pPr marL="0" indent="0">
              <a:buNone/>
            </a:pPr>
            <a:r>
              <a:rPr lang="en-GB" sz="4000" b="1" dirty="0">
                <a:solidFill>
                  <a:schemeClr val="accent2">
                    <a:lumMod val="75000"/>
                  </a:schemeClr>
                </a:solidFill>
              </a:rPr>
              <a:t>Now write this up on page 29 of the prep pack, </a:t>
            </a:r>
            <a:r>
              <a:rPr lang="en-GB" sz="4000" dirty="0">
                <a:solidFill>
                  <a:schemeClr val="accent2">
                    <a:lumMod val="75000"/>
                  </a:schemeClr>
                </a:solidFill>
              </a:rPr>
              <a:t>(sections A &amp; B) and then have a go at completing section C independently. We can assume that we are using our usual level of significance</a:t>
            </a:r>
          </a:p>
        </p:txBody>
      </p:sp>
      <p:sp>
        <p:nvSpPr>
          <p:cNvPr id="4" name="Title 1"/>
          <p:cNvSpPr>
            <a:spLocks noGrp="1"/>
          </p:cNvSpPr>
          <p:nvPr>
            <p:ph type="title"/>
          </p:nvPr>
        </p:nvSpPr>
        <p:spPr>
          <a:xfrm>
            <a:off x="457200" y="274638"/>
            <a:ext cx="8229600" cy="1209675"/>
          </a:xfrm>
        </p:spPr>
        <p:style>
          <a:lnRef idx="0">
            <a:schemeClr val="accent6"/>
          </a:lnRef>
          <a:fillRef idx="3">
            <a:schemeClr val="accent6"/>
          </a:fillRef>
          <a:effectRef idx="3">
            <a:schemeClr val="accent6"/>
          </a:effectRef>
          <a:fontRef idx="minor">
            <a:schemeClr val="lt1"/>
          </a:fontRef>
        </p:style>
        <p:txBody>
          <a:bodyPr>
            <a:noAutofit/>
          </a:bodyPr>
          <a:lstStyle/>
          <a:p>
            <a:r>
              <a:rPr lang="en-GB" sz="3600" b="1" dirty="0">
                <a:solidFill>
                  <a:schemeClr val="bg1"/>
                </a:solidFill>
              </a:rPr>
              <a:t>Did you come up with the right answer? </a:t>
            </a:r>
          </a:p>
        </p:txBody>
      </p:sp>
    </p:spTree>
    <p:extLst>
      <p:ext uri="{BB962C8B-B14F-4D97-AF65-F5344CB8AC3E}">
        <p14:creationId xmlns:p14="http://schemas.microsoft.com/office/powerpoint/2010/main" val="926296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1307</Words>
  <Application>Microsoft Office PowerPoint</Application>
  <PresentationFormat>On-screen Show (4:3)</PresentationFormat>
  <Paragraphs>119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Choosing stats tests</vt:lpstr>
      <vt:lpstr>Starter (complete individually)</vt:lpstr>
      <vt:lpstr>On big white boards</vt:lpstr>
      <vt:lpstr>Now on your big boards, draw and fill in the following for choosing a stats test</vt:lpstr>
      <vt:lpstr>Did you get it right </vt:lpstr>
      <vt:lpstr>Feeding back on the homework questions</vt:lpstr>
      <vt:lpstr>Struggling with the distinction between a test of difference and a correlation?</vt:lpstr>
      <vt:lpstr>Let’s apply this to our piece of research on time of day and reaction times </vt:lpstr>
      <vt:lpstr>Did you come up with the right answer? </vt:lpstr>
      <vt:lpstr>It should look something like this:</vt:lpstr>
      <vt:lpstr>How confident do you feel? </vt:lpstr>
      <vt:lpstr>Go to page 30 of the prep pack</vt:lpstr>
      <vt:lpstr>Answers</vt:lpstr>
      <vt:lpstr>Answers:  Extension Questions</vt:lpstr>
      <vt:lpstr>Answers:  Extension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stats tests</dc:title>
  <dc:creator>a.fantis</dc:creator>
  <cp:lastModifiedBy>Stacey Marks</cp:lastModifiedBy>
  <cp:revision>81</cp:revision>
  <dcterms:created xsi:type="dcterms:W3CDTF">2016-09-09T11:19:13Z</dcterms:created>
  <dcterms:modified xsi:type="dcterms:W3CDTF">2020-11-05T13:30:33Z</dcterms:modified>
</cp:coreProperties>
</file>