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9" r:id="rId10"/>
    <p:sldId id="265" r:id="rId11"/>
    <p:sldId id="268"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8" autoAdjust="0"/>
    <p:restoredTop sz="94660"/>
  </p:normalViewPr>
  <p:slideViewPr>
    <p:cSldViewPr>
      <p:cViewPr varScale="1">
        <p:scale>
          <a:sx n="110" d="100"/>
          <a:sy n="110" d="100"/>
        </p:scale>
        <p:origin x="168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55D899A-BCBF-4179-8435-6C46CBEF5D9E}" type="datetimeFigureOut">
              <a:rPr lang="en-GB" smtClean="0"/>
              <a:t>08/10/2020</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1EAACB6-37F5-4FAE-8E56-ACC6E4297D97}" type="slidenum">
              <a:rPr lang="en-GB" smtClean="0"/>
              <a:t>‹#›</a:t>
            </a:fld>
            <a:endParaRPr lang="en-GB"/>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D899A-BCBF-4179-8435-6C46CBEF5D9E}"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EAACB6-37F5-4FAE-8E56-ACC6E4297D97}" type="slidenum">
              <a:rPr lang="en-GB" smtClean="0"/>
              <a:t>‹#›</a:t>
            </a:fld>
            <a:endParaRPr lang="en-GB"/>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D899A-BCBF-4179-8435-6C46CBEF5D9E}"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EAACB6-37F5-4FAE-8E56-ACC6E4297D97}" type="slidenum">
              <a:rPr lang="en-GB" smtClean="0"/>
              <a:t>‹#›</a:t>
            </a:fld>
            <a:endParaRPr lang="en-GB"/>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D899A-BCBF-4179-8435-6C46CBEF5D9E}"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EAACB6-37F5-4FAE-8E56-ACC6E4297D97}" type="slidenum">
              <a:rPr lang="en-GB" smtClean="0"/>
              <a:t>‹#›</a:t>
            </a:fld>
            <a:endParaRPr lang="en-GB"/>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5D899A-BCBF-4179-8435-6C46CBEF5D9E}"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EAACB6-37F5-4FAE-8E56-ACC6E4297D9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55D899A-BCBF-4179-8435-6C46CBEF5D9E}"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EAACB6-37F5-4FAE-8E56-ACC6E4297D97}" type="slidenum">
              <a:rPr lang="en-GB" smtClean="0"/>
              <a:t>‹#›</a:t>
            </a:fld>
            <a:endParaRPr lang="en-GB"/>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5D899A-BCBF-4179-8435-6C46CBEF5D9E}" type="datetimeFigureOut">
              <a:rPr lang="en-GB" smtClean="0"/>
              <a:t>08/10/2020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EAACB6-37F5-4FAE-8E56-ACC6E4297D97}" type="slidenum">
              <a:rPr lang="en-GB" smtClean="0"/>
              <a:t>‹#›</a:t>
            </a:fld>
            <a:endParaRPr lang="en-GB"/>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5D899A-BCBF-4179-8435-6C46CBEF5D9E}" type="datetimeFigureOut">
              <a:rPr lang="en-GB" smtClean="0"/>
              <a:t>08/10/2020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EAACB6-37F5-4FAE-8E56-ACC6E4297D97}" type="slidenum">
              <a:rPr lang="en-GB" smtClean="0"/>
              <a:t>‹#›</a:t>
            </a:fld>
            <a:endParaRPr lang="en-GB"/>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D899A-BCBF-4179-8435-6C46CBEF5D9E}" type="datetimeFigureOut">
              <a:rPr lang="en-GB" smtClean="0"/>
              <a:t>08/10/2020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EAACB6-37F5-4FAE-8E56-ACC6E4297D9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5D899A-BCBF-4179-8435-6C46CBEF5D9E}"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EAACB6-37F5-4FAE-8E56-ACC6E4297D9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5D899A-BCBF-4179-8435-6C46CBEF5D9E}"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EAACB6-37F5-4FAE-8E56-ACC6E4297D9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55D899A-BCBF-4179-8435-6C46CBEF5D9E}" type="datetimeFigureOut">
              <a:rPr lang="en-GB" smtClean="0"/>
              <a:t>08/10/2020</a:t>
            </a:fld>
            <a:endParaRPr lang="en-GB"/>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1EAACB6-37F5-4FAE-8E56-ACC6E4297D9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play.kahoot.it/#/k/5c44e207-738f-4a4b-aded-197c48779bcb"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Conformity to Social Roles</a:t>
            </a:r>
          </a:p>
        </p:txBody>
      </p:sp>
      <p:sp>
        <p:nvSpPr>
          <p:cNvPr id="3" name="Subtitle 2"/>
          <p:cNvSpPr>
            <a:spLocks noGrp="1"/>
          </p:cNvSpPr>
          <p:nvPr>
            <p:ph type="subTitle" idx="1"/>
          </p:nvPr>
        </p:nvSpPr>
        <p:spPr/>
        <p:txBody>
          <a:bodyPr/>
          <a:lstStyle/>
          <a:p>
            <a:r>
              <a:rPr lang="en-GB" dirty="0"/>
              <a:t>Zimbardo’s Stanford Prison Study</a:t>
            </a:r>
          </a:p>
        </p:txBody>
      </p:sp>
    </p:spTree>
    <p:extLst>
      <p:ext uri="{BB962C8B-B14F-4D97-AF65-F5344CB8AC3E}">
        <p14:creationId xmlns:p14="http://schemas.microsoft.com/office/powerpoint/2010/main" val="1649120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0" indent="0">
              <a:buNone/>
            </a:pPr>
            <a:r>
              <a:rPr lang="en-GB" i="1" dirty="0"/>
              <a:t>Answer the following questions individually without notes.  You have 10 minutes to do so</a:t>
            </a:r>
          </a:p>
          <a:p>
            <a:pPr marL="0" indent="0">
              <a:buNone/>
            </a:pPr>
            <a:endParaRPr lang="en-GB" i="1" dirty="0"/>
          </a:p>
          <a:p>
            <a:pPr marL="0" indent="0">
              <a:buNone/>
            </a:pPr>
            <a:r>
              <a:rPr lang="en-GB" dirty="0"/>
              <a:t>1. </a:t>
            </a:r>
            <a:r>
              <a:rPr lang="en-US" dirty="0"/>
              <a:t>Outline the procedures and findings of Zimbardo's research into conformity to social roles.  (4 marks)</a:t>
            </a:r>
            <a:endParaRPr lang="en-GB" dirty="0"/>
          </a:p>
          <a:p>
            <a:pPr marL="0" indent="0">
              <a:buNone/>
            </a:pPr>
            <a:endParaRPr lang="en-GB" dirty="0"/>
          </a:p>
          <a:p>
            <a:pPr marL="0" indent="0">
              <a:buNone/>
            </a:pPr>
            <a:r>
              <a:rPr lang="en-US" dirty="0"/>
              <a:t>2. Many people have </a:t>
            </a:r>
            <a:r>
              <a:rPr lang="en-US" dirty="0" err="1"/>
              <a:t>criticised</a:t>
            </a:r>
            <a:r>
              <a:rPr lang="en-US" dirty="0"/>
              <a:t> Zimbardo’s prison study.</a:t>
            </a:r>
          </a:p>
          <a:p>
            <a:pPr marL="0" indent="0">
              <a:buNone/>
            </a:pPr>
            <a:r>
              <a:rPr lang="en-US" dirty="0"/>
              <a:t>Identify and briefly discuss two reasons why people have </a:t>
            </a:r>
            <a:r>
              <a:rPr lang="en-US" dirty="0" err="1"/>
              <a:t>criticised</a:t>
            </a:r>
            <a:r>
              <a:rPr lang="en-US" dirty="0"/>
              <a:t> Zimbardo’s prison study.  (6 marks)</a:t>
            </a:r>
          </a:p>
          <a:p>
            <a:pPr marL="0" indent="0">
              <a:buNone/>
            </a:pPr>
            <a:endParaRPr lang="en-US" b="1" dirty="0"/>
          </a:p>
          <a:p>
            <a:pPr marL="0" indent="0">
              <a:buNone/>
            </a:pPr>
            <a:r>
              <a:rPr lang="en-US" b="1" dirty="0"/>
              <a:t>Now swap over with someone in your group and give their answers a mark according to the mark scheme on the next slides</a:t>
            </a:r>
          </a:p>
          <a:p>
            <a:pPr marL="0" indent="0">
              <a:buNone/>
            </a:pPr>
            <a:endParaRPr lang="en-GB" dirty="0"/>
          </a:p>
        </p:txBody>
      </p:sp>
      <p:sp>
        <p:nvSpPr>
          <p:cNvPr id="3" name="Title 2"/>
          <p:cNvSpPr>
            <a:spLocks noGrp="1"/>
          </p:cNvSpPr>
          <p:nvPr>
            <p:ph type="title"/>
          </p:nvPr>
        </p:nvSpPr>
        <p:spPr/>
        <p:txBody>
          <a:bodyPr/>
          <a:lstStyle/>
          <a:p>
            <a:r>
              <a:rPr lang="en-GB" dirty="0"/>
              <a:t>Exam Practice</a:t>
            </a:r>
          </a:p>
        </p:txBody>
      </p:sp>
    </p:spTree>
    <p:extLst>
      <p:ext uri="{BB962C8B-B14F-4D97-AF65-F5344CB8AC3E}">
        <p14:creationId xmlns:p14="http://schemas.microsoft.com/office/powerpoint/2010/main" val="140872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fade">
                                      <p:cBhvr>
                                        <p:cTn id="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000" dirty="0"/>
              <a:t>Outline the procedures and findings of Zimbardo's research into conformity to social roles.  (4 marks)</a:t>
            </a:r>
            <a:r>
              <a:rPr lang="en-GB" sz="2000" dirty="0"/>
              <a:t/>
            </a:r>
            <a:br>
              <a:rPr lang="en-GB" sz="2000" dirty="0"/>
            </a:br>
            <a:endParaRPr lang="en-GB" sz="2000" dirty="0"/>
          </a:p>
        </p:txBody>
      </p:sp>
      <p:sp>
        <p:nvSpPr>
          <p:cNvPr id="7" name="Rectangle 6"/>
          <p:cNvSpPr/>
          <p:nvPr/>
        </p:nvSpPr>
        <p:spPr>
          <a:xfrm>
            <a:off x="683568" y="1988840"/>
            <a:ext cx="8136904" cy="3416320"/>
          </a:xfrm>
          <a:prstGeom prst="rect">
            <a:avLst/>
          </a:prstGeom>
        </p:spPr>
        <p:txBody>
          <a:bodyPr wrap="square">
            <a:spAutoFit/>
          </a:bodyPr>
          <a:lstStyle/>
          <a:p>
            <a:r>
              <a:rPr lang="en-US" b="1" dirty="0"/>
              <a:t>Possible content:</a:t>
            </a:r>
          </a:p>
          <a:p>
            <a:endParaRPr lang="en-US" b="1" dirty="0"/>
          </a:p>
          <a:p>
            <a:r>
              <a:rPr lang="en-US" b="1" dirty="0"/>
              <a:t>•       </a:t>
            </a:r>
            <a:r>
              <a:rPr lang="en-US" dirty="0"/>
              <a:t> Procedure: details of the sample, the basic set-up, how participants were recruited, processes used to </a:t>
            </a:r>
            <a:r>
              <a:rPr lang="en-US" dirty="0" err="1"/>
              <a:t>deindividuate</a:t>
            </a:r>
            <a:r>
              <a:rPr lang="en-US" dirty="0"/>
              <a:t>/establish roles, etc. (1 mark for a brief point, an extra mark for elaboration, or another point)</a:t>
            </a:r>
          </a:p>
          <a:p>
            <a:endParaRPr lang="en-US" dirty="0"/>
          </a:p>
          <a:p>
            <a:r>
              <a:rPr lang="en-US" dirty="0"/>
              <a:t>•        Findings: increased passivity of the 'prisoners' in the face of increased brutality of the 'guards'; study abandoned </a:t>
            </a:r>
            <a:r>
              <a:rPr lang="en-US"/>
              <a:t>after 6 </a:t>
            </a:r>
            <a:r>
              <a:rPr lang="en-US" dirty="0"/>
              <a:t>days; pathological reactions of the prisoners, etc.  (1 mark for a brief statement on the findings, an extra mark for elaboration or another point)</a:t>
            </a:r>
          </a:p>
          <a:p>
            <a:endParaRPr lang="en-US" dirty="0"/>
          </a:p>
          <a:p>
            <a:r>
              <a:rPr lang="en-US" dirty="0"/>
              <a:t>Credit other relevant information.</a:t>
            </a:r>
            <a:endParaRPr lang="en-US" dirty="0">
              <a:effectLst/>
            </a:endParaRPr>
          </a:p>
        </p:txBody>
      </p:sp>
    </p:spTree>
    <p:extLst>
      <p:ext uri="{BB962C8B-B14F-4D97-AF65-F5344CB8AC3E}">
        <p14:creationId xmlns:p14="http://schemas.microsoft.com/office/powerpoint/2010/main" val="3250974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marL="0" indent="0"/>
            <a:r>
              <a:rPr lang="en-US" sz="2000" dirty="0"/>
              <a:t>Many people have </a:t>
            </a:r>
            <a:r>
              <a:rPr lang="en-US" sz="2000" dirty="0" err="1"/>
              <a:t>criticised</a:t>
            </a:r>
            <a:r>
              <a:rPr lang="en-US" sz="2000" dirty="0"/>
              <a:t> Zimbardo’s prison study.</a:t>
            </a:r>
            <a:br>
              <a:rPr lang="en-US" sz="2000" dirty="0"/>
            </a:br>
            <a:r>
              <a:rPr lang="en-US" sz="2000" dirty="0"/>
              <a:t>Identify and briefly discuss </a:t>
            </a:r>
            <a:r>
              <a:rPr lang="en-US" sz="2000" b="1" dirty="0"/>
              <a:t>two</a:t>
            </a:r>
            <a:r>
              <a:rPr lang="en-US" sz="2000" dirty="0"/>
              <a:t> reasons why people have </a:t>
            </a:r>
            <a:r>
              <a:rPr lang="en-US" sz="2000" dirty="0" err="1"/>
              <a:t>criticised</a:t>
            </a:r>
            <a:r>
              <a:rPr lang="en-US" sz="2000" dirty="0"/>
              <a:t> Zimbardo’s prison study.  (6 marks)</a:t>
            </a:r>
            <a:br>
              <a:rPr lang="en-US" sz="2000" dirty="0"/>
            </a:br>
            <a:endParaRPr lang="en-GB" sz="2000" dirty="0"/>
          </a:p>
        </p:txBody>
      </p:sp>
      <p:sp>
        <p:nvSpPr>
          <p:cNvPr id="6" name="Rectangle 5"/>
          <p:cNvSpPr/>
          <p:nvPr/>
        </p:nvSpPr>
        <p:spPr>
          <a:xfrm>
            <a:off x="683568" y="2132856"/>
            <a:ext cx="8208912" cy="4770537"/>
          </a:xfrm>
          <a:prstGeom prst="rect">
            <a:avLst/>
          </a:prstGeom>
        </p:spPr>
        <p:txBody>
          <a:bodyPr wrap="square">
            <a:spAutoFit/>
          </a:bodyPr>
          <a:lstStyle/>
          <a:p>
            <a:r>
              <a:rPr lang="en-US" sz="1600" b="1" dirty="0"/>
              <a:t>Possible criticisms:</a:t>
            </a:r>
          </a:p>
          <a:p>
            <a:r>
              <a:rPr lang="en-US" sz="1600" b="1" dirty="0"/>
              <a:t>•        Ethics – psychological harm – participants soon became distressed.</a:t>
            </a:r>
          </a:p>
          <a:p>
            <a:r>
              <a:rPr lang="en-US" sz="1600" b="1" dirty="0"/>
              <a:t>•        Zimbardo himself took part in the action / was a participant observer.</a:t>
            </a:r>
          </a:p>
          <a:p>
            <a:r>
              <a:rPr lang="en-US" sz="1600" b="1" dirty="0"/>
              <a:t>Possible discussion points:</a:t>
            </a:r>
          </a:p>
          <a:p>
            <a:r>
              <a:rPr lang="en-US" sz="1600" b="1" dirty="0"/>
              <a:t>•        Whether or not the distress should have been anticipated.</a:t>
            </a:r>
          </a:p>
          <a:p>
            <a:r>
              <a:rPr lang="en-US" sz="1600" b="1" dirty="0"/>
              <a:t>•        Whether or not the consent gained was sufficiently informed.</a:t>
            </a:r>
          </a:p>
          <a:p>
            <a:r>
              <a:rPr lang="en-US" sz="1600" b="1" dirty="0"/>
              <a:t>•        Zimbardo’s own </a:t>
            </a:r>
            <a:r>
              <a:rPr lang="en-US" sz="1600" b="1" dirty="0" err="1"/>
              <a:t>behaviour</a:t>
            </a:r>
            <a:r>
              <a:rPr lang="en-US" sz="1600" b="1" dirty="0"/>
              <a:t> affected the way in which events unfolded, thus the validity of the findings could be questioned.</a:t>
            </a:r>
          </a:p>
          <a:p>
            <a:r>
              <a:rPr lang="en-US" sz="1600" b="1" dirty="0"/>
              <a:t>•        Use of examples from the study to support argument and elaborate on the criticisms given.</a:t>
            </a:r>
          </a:p>
          <a:p>
            <a:endParaRPr lang="en-US" sz="1600" b="1" dirty="0"/>
          </a:p>
          <a:p>
            <a:r>
              <a:rPr lang="en-US" sz="1600" b="1" dirty="0"/>
              <a:t>1 mark each for identifying two correct issues.  Two further marks for elaboration.  </a:t>
            </a:r>
          </a:p>
          <a:p>
            <a:r>
              <a:rPr lang="en-US" sz="1600" b="1" dirty="0"/>
              <a:t>For example:</a:t>
            </a:r>
          </a:p>
          <a:p>
            <a:endParaRPr lang="en-US" sz="1600" b="1" dirty="0"/>
          </a:p>
          <a:p>
            <a:r>
              <a:rPr lang="en-US" sz="1600" dirty="0"/>
              <a:t>Zimbardo’s study was unethical due to the distress caused to the participants (1 mark).  Some participants showed signs of severe psychological distress, e.g. going on hunger strike, shouting and screaming (1 mark).  This suggests that Zimbardo failed to protect his participants from harm, possibly because he had taken on the role of prison supervisor, rather than overseeing the procedure as </a:t>
            </a:r>
            <a:r>
              <a:rPr lang="en-US" sz="1600"/>
              <a:t>a psychologist (1 mark)</a:t>
            </a:r>
            <a:endParaRPr lang="en-US" sz="1600" dirty="0"/>
          </a:p>
        </p:txBody>
      </p:sp>
    </p:spTree>
    <p:extLst>
      <p:ext uri="{BB962C8B-B14F-4D97-AF65-F5344CB8AC3E}">
        <p14:creationId xmlns:p14="http://schemas.microsoft.com/office/powerpoint/2010/main" val="415433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Make a list of all the different social roles you play in a day, e.g. son/daughter, passenger on a bus, student, friend </a:t>
            </a:r>
            <a:r>
              <a:rPr lang="en-GB" dirty="0" err="1"/>
              <a:t>etc</a:t>
            </a:r>
            <a:r>
              <a:rPr lang="en-GB" dirty="0"/>
              <a:t>  </a:t>
            </a:r>
          </a:p>
          <a:p>
            <a:r>
              <a:rPr lang="en-GB" dirty="0"/>
              <a:t>Now write down next to each one how your behaviour changes in that particular role</a:t>
            </a:r>
          </a:p>
          <a:p>
            <a:r>
              <a:rPr lang="en-GB" dirty="0"/>
              <a:t>Are you consciously aware of changing your behaviour in each situation?</a:t>
            </a:r>
          </a:p>
          <a:p>
            <a:r>
              <a:rPr lang="en-GB" dirty="0"/>
              <a:t>Can social roles lead to undesirable behaviour?  Give an example</a:t>
            </a:r>
          </a:p>
          <a:p>
            <a:pPr marL="0" indent="0">
              <a:buNone/>
            </a:pPr>
            <a:endParaRPr lang="en-GB" dirty="0"/>
          </a:p>
          <a:p>
            <a:pPr marL="0" indent="0">
              <a:buNone/>
            </a:pPr>
            <a:endParaRPr lang="en-GB" dirty="0"/>
          </a:p>
        </p:txBody>
      </p:sp>
      <p:sp>
        <p:nvSpPr>
          <p:cNvPr id="3" name="Title 2"/>
          <p:cNvSpPr>
            <a:spLocks noGrp="1"/>
          </p:cNvSpPr>
          <p:nvPr>
            <p:ph type="title"/>
          </p:nvPr>
        </p:nvSpPr>
        <p:spPr/>
        <p:txBody>
          <a:bodyPr/>
          <a:lstStyle/>
          <a:p>
            <a:r>
              <a:rPr lang="en-GB" sz="4800" dirty="0"/>
              <a:t>Starter:  What social roles do you play?</a:t>
            </a:r>
          </a:p>
        </p:txBody>
      </p:sp>
    </p:spTree>
    <p:extLst>
      <p:ext uri="{BB962C8B-B14F-4D97-AF65-F5344CB8AC3E}">
        <p14:creationId xmlns:p14="http://schemas.microsoft.com/office/powerpoint/2010/main" val="115894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GB"/>
              <a:t>Without </a:t>
            </a:r>
            <a:r>
              <a:rPr lang="en-GB" dirty="0"/>
              <a:t>any notes, write down as much as you can remember about Zimbardo’s Stanford Prison study.  Write under the following headings:</a:t>
            </a:r>
          </a:p>
          <a:p>
            <a:pPr marL="0" indent="0">
              <a:buNone/>
            </a:pPr>
            <a:endParaRPr lang="en-GB" dirty="0"/>
          </a:p>
          <a:p>
            <a:r>
              <a:rPr lang="en-GB" dirty="0"/>
              <a:t>Aims</a:t>
            </a:r>
          </a:p>
          <a:p>
            <a:endParaRPr lang="en-GB" dirty="0"/>
          </a:p>
          <a:p>
            <a:r>
              <a:rPr lang="en-GB" dirty="0"/>
              <a:t>Procedures</a:t>
            </a:r>
          </a:p>
          <a:p>
            <a:endParaRPr lang="en-GB" dirty="0"/>
          </a:p>
          <a:p>
            <a:r>
              <a:rPr lang="en-GB" dirty="0"/>
              <a:t>Findings</a:t>
            </a:r>
          </a:p>
          <a:p>
            <a:endParaRPr lang="en-GB" dirty="0"/>
          </a:p>
          <a:p>
            <a:r>
              <a:rPr lang="en-GB" dirty="0"/>
              <a:t>Conclusions</a:t>
            </a:r>
          </a:p>
        </p:txBody>
      </p:sp>
      <p:sp>
        <p:nvSpPr>
          <p:cNvPr id="3" name="Title 2"/>
          <p:cNvSpPr>
            <a:spLocks noGrp="1"/>
          </p:cNvSpPr>
          <p:nvPr>
            <p:ph type="title"/>
          </p:nvPr>
        </p:nvSpPr>
        <p:spPr/>
        <p:txBody>
          <a:bodyPr/>
          <a:lstStyle/>
          <a:p>
            <a:r>
              <a:rPr lang="en-GB" dirty="0"/>
              <a:t>Zimbardo’s Stanford Prison Study</a:t>
            </a:r>
          </a:p>
        </p:txBody>
      </p:sp>
    </p:spTree>
    <p:extLst>
      <p:ext uri="{BB962C8B-B14F-4D97-AF65-F5344CB8AC3E}">
        <p14:creationId xmlns:p14="http://schemas.microsoft.com/office/powerpoint/2010/main" val="347351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Now check against </a:t>
            </a:r>
            <a:r>
              <a:rPr lang="en-GB"/>
              <a:t>your preparation </a:t>
            </a:r>
            <a:r>
              <a:rPr lang="en-GB" dirty="0"/>
              <a:t>homework notes and in another colour write in anything you missed out, or anything you got wrong</a:t>
            </a:r>
          </a:p>
        </p:txBody>
      </p:sp>
      <p:sp>
        <p:nvSpPr>
          <p:cNvPr id="4" name="Title 2"/>
          <p:cNvSpPr>
            <a:spLocks noGrp="1"/>
          </p:cNvSpPr>
          <p:nvPr>
            <p:ph type="title"/>
          </p:nvPr>
        </p:nvSpPr>
        <p:spPr/>
        <p:txBody>
          <a:bodyPr/>
          <a:lstStyle/>
          <a:p>
            <a:r>
              <a:rPr lang="en-GB" dirty="0"/>
              <a:t>Zimbardo’s Stanford Prison Study</a:t>
            </a:r>
          </a:p>
        </p:txBody>
      </p:sp>
    </p:spTree>
    <p:extLst>
      <p:ext uri="{BB962C8B-B14F-4D97-AF65-F5344CB8AC3E}">
        <p14:creationId xmlns:p14="http://schemas.microsoft.com/office/powerpoint/2010/main" val="3785660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25686" y="2247900"/>
            <a:ext cx="6492627" cy="3878263"/>
          </a:xfrm>
        </p:spPr>
      </p:pic>
      <p:sp>
        <p:nvSpPr>
          <p:cNvPr id="3" name="Title 2"/>
          <p:cNvSpPr>
            <a:spLocks noGrp="1"/>
          </p:cNvSpPr>
          <p:nvPr>
            <p:ph type="title"/>
          </p:nvPr>
        </p:nvSpPr>
        <p:spPr/>
        <p:txBody>
          <a:bodyPr/>
          <a:lstStyle/>
          <a:p>
            <a:r>
              <a:rPr lang="en-GB" sz="4400" dirty="0"/>
              <a:t>Now let’s try the </a:t>
            </a:r>
            <a:r>
              <a:rPr lang="en-GB" sz="4400" dirty="0" err="1"/>
              <a:t>Kahoot</a:t>
            </a:r>
            <a:r>
              <a:rPr lang="en-GB" sz="4400" dirty="0"/>
              <a:t> quiz</a:t>
            </a:r>
          </a:p>
        </p:txBody>
      </p:sp>
    </p:spTree>
    <p:extLst>
      <p:ext uri="{BB962C8B-B14F-4D97-AF65-F5344CB8AC3E}">
        <p14:creationId xmlns:p14="http://schemas.microsoft.com/office/powerpoint/2010/main" val="3598352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t>Answer the following questions on mini-whiteboards</a:t>
            </a:r>
          </a:p>
          <a:p>
            <a:pPr marL="0" indent="0">
              <a:buNone/>
            </a:pPr>
            <a:endParaRPr lang="en-GB" dirty="0"/>
          </a:p>
          <a:p>
            <a:r>
              <a:rPr lang="en-GB" dirty="0"/>
              <a:t>Did all the guards behave in the same way during the experiment?</a:t>
            </a:r>
          </a:p>
          <a:p>
            <a:endParaRPr lang="en-GB" dirty="0"/>
          </a:p>
          <a:p>
            <a:r>
              <a:rPr lang="en-GB" dirty="0"/>
              <a:t>How can the answer to the question above be used as a criticism of the conclusions drawn from Zimbardo’s research? </a:t>
            </a:r>
          </a:p>
        </p:txBody>
      </p:sp>
      <p:sp>
        <p:nvSpPr>
          <p:cNvPr id="3" name="Title 2"/>
          <p:cNvSpPr>
            <a:spLocks noGrp="1"/>
          </p:cNvSpPr>
          <p:nvPr>
            <p:ph type="title"/>
          </p:nvPr>
        </p:nvSpPr>
        <p:spPr>
          <a:xfrm>
            <a:off x="755576" y="620688"/>
            <a:ext cx="7756263" cy="1054250"/>
          </a:xfrm>
        </p:spPr>
        <p:txBody>
          <a:bodyPr/>
          <a:lstStyle/>
          <a:p>
            <a:r>
              <a:rPr lang="en-GB" sz="4400" dirty="0"/>
              <a:t>Evaluation of Zimbardo’s research</a:t>
            </a:r>
          </a:p>
        </p:txBody>
      </p:sp>
    </p:spTree>
    <p:extLst>
      <p:ext uri="{BB962C8B-B14F-4D97-AF65-F5344CB8AC3E}">
        <p14:creationId xmlns:p14="http://schemas.microsoft.com/office/powerpoint/2010/main" val="160838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421013"/>
          </a:xfrm>
        </p:spPr>
        <p:txBody>
          <a:bodyPr>
            <a:normAutofit fontScale="70000" lnSpcReduction="20000"/>
          </a:bodyPr>
          <a:lstStyle/>
          <a:p>
            <a:pPr marL="0" indent="0">
              <a:buNone/>
            </a:pPr>
            <a:r>
              <a:rPr lang="en-GB" b="1" i="1" dirty="0" err="1"/>
              <a:t>Reicher</a:t>
            </a:r>
            <a:r>
              <a:rPr lang="en-GB" b="1" i="1" dirty="0"/>
              <a:t> and Haslam’s (2002) replicated Zimbardo’s study for the BBC. </a:t>
            </a:r>
            <a:r>
              <a:rPr lang="en-GB" dirty="0"/>
              <a:t>The findings were very different to Zimbardo’s.  The guards were unwilling to impose authority over the prisoners, who rapidly took charge of the prison.  Following the breakdown of authority in the prison, both groups attempted to establish a fair and equal social system.  When this failed, a small group of prisoners took control and the study was called off. </a:t>
            </a:r>
          </a:p>
          <a:p>
            <a:pPr marL="0" indent="0">
              <a:buNone/>
            </a:pPr>
            <a:r>
              <a:rPr lang="en-GB" b="1" i="1" dirty="0"/>
              <a:t>On mini-whiteboards, answer the following questions:</a:t>
            </a:r>
          </a:p>
          <a:p>
            <a:pPr marL="0" indent="0">
              <a:buNone/>
            </a:pPr>
            <a:endParaRPr lang="en-GB" dirty="0"/>
          </a:p>
          <a:p>
            <a:pPr marL="0" indent="0">
              <a:buNone/>
            </a:pPr>
            <a:endParaRPr lang="en-GB" dirty="0"/>
          </a:p>
          <a:p>
            <a:r>
              <a:rPr lang="en-GB" dirty="0"/>
              <a:t>What might account for these differences?  Give at least two suggestions that link to types of external validity</a:t>
            </a:r>
          </a:p>
          <a:p>
            <a:endParaRPr lang="en-GB" dirty="0"/>
          </a:p>
          <a:p>
            <a:r>
              <a:rPr lang="en-GB" dirty="0"/>
              <a:t>Write a statement about the reliability of Zimbardo’s research, taking account of your answers to the other questions</a:t>
            </a:r>
          </a:p>
          <a:p>
            <a:endParaRPr lang="en-GB" dirty="0"/>
          </a:p>
          <a:p>
            <a:r>
              <a:rPr lang="en-GB" dirty="0"/>
              <a:t>Why may it be difficult to predict how someone might behave in a particular social role?</a:t>
            </a:r>
          </a:p>
        </p:txBody>
      </p:sp>
      <p:sp>
        <p:nvSpPr>
          <p:cNvPr id="3" name="Title 2"/>
          <p:cNvSpPr>
            <a:spLocks noGrp="1"/>
          </p:cNvSpPr>
          <p:nvPr>
            <p:ph type="title"/>
          </p:nvPr>
        </p:nvSpPr>
        <p:spPr/>
        <p:txBody>
          <a:bodyPr/>
          <a:lstStyle/>
          <a:p>
            <a:r>
              <a:rPr lang="en-GB" sz="4400" dirty="0"/>
              <a:t>Evaluation of Zimbardo’s research</a:t>
            </a:r>
          </a:p>
        </p:txBody>
      </p:sp>
    </p:spTree>
    <p:extLst>
      <p:ext uri="{BB962C8B-B14F-4D97-AF65-F5344CB8AC3E}">
        <p14:creationId xmlns:p14="http://schemas.microsoft.com/office/powerpoint/2010/main" val="204850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500"/>
                                        <p:tgtEl>
                                          <p:spTgt spid="2">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fade">
                                      <p:cBhvr>
                                        <p:cTn id="1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GB" dirty="0"/>
              <a:t>On mini-whiteboards:</a:t>
            </a:r>
          </a:p>
          <a:p>
            <a:pPr marL="0" indent="0">
              <a:buNone/>
            </a:pPr>
            <a:endParaRPr lang="en-GB" dirty="0"/>
          </a:p>
          <a:p>
            <a:r>
              <a:rPr lang="en-GB" dirty="0"/>
              <a:t>Identify </a:t>
            </a:r>
            <a:r>
              <a:rPr lang="en-GB" b="1" dirty="0"/>
              <a:t>two</a:t>
            </a:r>
            <a:r>
              <a:rPr lang="en-GB" dirty="0"/>
              <a:t> ethical issues that were a problem in Zimbardo’s study and state exactly how they were an issue</a:t>
            </a:r>
          </a:p>
          <a:p>
            <a:endParaRPr lang="en-GB" dirty="0"/>
          </a:p>
          <a:p>
            <a:pPr marL="0" indent="0">
              <a:buNone/>
            </a:pPr>
            <a:r>
              <a:rPr lang="en-GB" i="1" dirty="0"/>
              <a:t>N.B. bear in mind that the ethical guidelines were not in place when Zimbardo carried out this study. Therefore, when writing about the study, don’t make comments such as ‘Zimbardo broke the ethical guidelines’</a:t>
            </a:r>
            <a:endParaRPr lang="en-GB" dirty="0"/>
          </a:p>
        </p:txBody>
      </p:sp>
      <p:sp>
        <p:nvSpPr>
          <p:cNvPr id="3" name="Title 2"/>
          <p:cNvSpPr>
            <a:spLocks noGrp="1"/>
          </p:cNvSpPr>
          <p:nvPr>
            <p:ph type="title"/>
          </p:nvPr>
        </p:nvSpPr>
        <p:spPr/>
        <p:txBody>
          <a:bodyPr/>
          <a:lstStyle/>
          <a:p>
            <a:r>
              <a:rPr lang="en-GB" sz="4400" dirty="0"/>
              <a:t>Evaluation of Zimbardo’s research</a:t>
            </a:r>
          </a:p>
        </p:txBody>
      </p:sp>
    </p:spTree>
    <p:extLst>
      <p:ext uri="{BB962C8B-B14F-4D97-AF65-F5344CB8AC3E}">
        <p14:creationId xmlns:p14="http://schemas.microsoft.com/office/powerpoint/2010/main" val="383475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GB" b="1" dirty="0"/>
              <a:t>Now, in your groups, write a PEEL point for each of the evaluations we’ve discussed:</a:t>
            </a:r>
          </a:p>
          <a:p>
            <a:endParaRPr lang="en-GB" b="1" dirty="0"/>
          </a:p>
          <a:p>
            <a:r>
              <a:rPr lang="en-GB" dirty="0"/>
              <a:t>Fails to explain individual differences</a:t>
            </a:r>
          </a:p>
          <a:p>
            <a:r>
              <a:rPr lang="en-GB" dirty="0"/>
              <a:t>Lacks reliability</a:t>
            </a:r>
          </a:p>
          <a:p>
            <a:r>
              <a:rPr lang="en-GB" dirty="0"/>
              <a:t>Ethical issues</a:t>
            </a:r>
          </a:p>
          <a:p>
            <a:endParaRPr lang="en-GB" dirty="0"/>
          </a:p>
          <a:p>
            <a:pPr marL="0" indent="0">
              <a:buNone/>
            </a:pPr>
            <a:r>
              <a:rPr lang="en-GB" dirty="0"/>
              <a:t>Share the points out among the members of the group.  After 5 minutes you will be asked to </a:t>
            </a:r>
            <a:r>
              <a:rPr lang="en-GB"/>
              <a:t>feed back on your points</a:t>
            </a:r>
            <a:endParaRPr lang="en-GB" dirty="0"/>
          </a:p>
        </p:txBody>
      </p:sp>
      <p:sp>
        <p:nvSpPr>
          <p:cNvPr id="3" name="Title 2"/>
          <p:cNvSpPr>
            <a:spLocks noGrp="1"/>
          </p:cNvSpPr>
          <p:nvPr>
            <p:ph type="title"/>
          </p:nvPr>
        </p:nvSpPr>
        <p:spPr/>
        <p:txBody>
          <a:bodyPr/>
          <a:lstStyle/>
          <a:p>
            <a:r>
              <a:rPr lang="en-GB" dirty="0"/>
              <a:t>Evaluation of Zimbardo’s research</a:t>
            </a:r>
          </a:p>
        </p:txBody>
      </p:sp>
    </p:spTree>
    <p:extLst>
      <p:ext uri="{BB962C8B-B14F-4D97-AF65-F5344CB8AC3E}">
        <p14:creationId xmlns:p14="http://schemas.microsoft.com/office/powerpoint/2010/main" val="40770192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356</TotalTime>
  <Words>581</Words>
  <Application>Microsoft Office PowerPoint</Application>
  <PresentationFormat>On-screen Show (4:3)</PresentationFormat>
  <Paragraphs>81</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Book Antiqua</vt:lpstr>
      <vt:lpstr>Wingdings</vt:lpstr>
      <vt:lpstr>Hardcover</vt:lpstr>
      <vt:lpstr>Conformity to Social Roles</vt:lpstr>
      <vt:lpstr>Starter:  What social roles do you play?</vt:lpstr>
      <vt:lpstr>Zimbardo’s Stanford Prison Study</vt:lpstr>
      <vt:lpstr>Zimbardo’s Stanford Prison Study</vt:lpstr>
      <vt:lpstr>Now let’s try the Kahoot quiz</vt:lpstr>
      <vt:lpstr>Evaluation of Zimbardo’s research</vt:lpstr>
      <vt:lpstr>Evaluation of Zimbardo’s research</vt:lpstr>
      <vt:lpstr>Evaluation of Zimbardo’s research</vt:lpstr>
      <vt:lpstr>Evaluation of Zimbardo’s research</vt:lpstr>
      <vt:lpstr>Exam Practice</vt:lpstr>
      <vt:lpstr>Outline the procedures and findings of Zimbardo's research into conformity to social roles.  (4 marks) </vt:lpstr>
      <vt:lpstr>Many people have criticised Zimbardo’s prison study. Identify and briefly discuss two reasons why people have criticised Zimbardo’s prison study.  (6 marks)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Conformity to Social Roles</dc:title>
  <dc:creator>USER</dc:creator>
  <cp:lastModifiedBy>Stacey</cp:lastModifiedBy>
  <cp:revision>42</cp:revision>
  <dcterms:created xsi:type="dcterms:W3CDTF">2017-05-17T11:41:57Z</dcterms:created>
  <dcterms:modified xsi:type="dcterms:W3CDTF">2020-10-08T10:04:29Z</dcterms:modified>
</cp:coreProperties>
</file>