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2" r:id="rId16"/>
    <p:sldId id="277" r:id="rId17"/>
    <p:sldId id="273" r:id="rId18"/>
    <p:sldId id="274" r:id="rId19"/>
    <p:sldId id="275" r:id="rId20"/>
    <p:sldId id="27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34DC708-27C8-41C4-94C8-F10EB82A598D}"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419508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4DC708-27C8-41C4-94C8-F10EB82A598D}"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75895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4DC708-27C8-41C4-94C8-F10EB82A598D}"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3189829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34DC708-27C8-41C4-94C8-F10EB82A598D}"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14220449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34DC708-27C8-41C4-94C8-F10EB82A598D}" type="datetimeFigureOut">
              <a:rPr lang="en-GB" smtClean="0"/>
              <a:t>17/11/2020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37180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34DC708-27C8-41C4-94C8-F10EB82A598D}"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421106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34DC708-27C8-41C4-94C8-F10EB82A598D}" type="datetimeFigureOut">
              <a:rPr lang="en-GB" smtClean="0"/>
              <a:t>17/11/2020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2841768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34DC708-27C8-41C4-94C8-F10EB82A598D}" type="datetimeFigureOut">
              <a:rPr lang="en-GB" smtClean="0"/>
              <a:t>17/11/2020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1746963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4DC708-27C8-41C4-94C8-F10EB82A598D}" type="datetimeFigureOut">
              <a:rPr lang="en-GB" smtClean="0"/>
              <a:t>17/11/2020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30486426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4DC708-27C8-41C4-94C8-F10EB82A598D}"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38248921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34DC708-27C8-41C4-94C8-F10EB82A598D}" type="datetimeFigureOut">
              <a:rPr lang="en-GB" smtClean="0"/>
              <a:t>17/11/2020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02A93B-9171-4DAB-8D67-D1A63B844313}" type="slidenum">
              <a:rPr lang="en-GB" smtClean="0"/>
              <a:t>‹#›</a:t>
            </a:fld>
            <a:endParaRPr lang="en-GB"/>
          </a:p>
        </p:txBody>
      </p:sp>
    </p:spTree>
    <p:extLst>
      <p:ext uri="{BB962C8B-B14F-4D97-AF65-F5344CB8AC3E}">
        <p14:creationId xmlns:p14="http://schemas.microsoft.com/office/powerpoint/2010/main" val="764775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DC708-27C8-41C4-94C8-F10EB82A598D}" type="datetimeFigureOut">
              <a:rPr lang="en-GB" smtClean="0"/>
              <a:t>17/11/2020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02A93B-9171-4DAB-8D67-D1A63B844313}" type="slidenum">
              <a:rPr lang="en-GB" smtClean="0"/>
              <a:t>‹#›</a:t>
            </a:fld>
            <a:endParaRPr lang="en-GB"/>
          </a:p>
        </p:txBody>
      </p:sp>
    </p:spTree>
    <p:extLst>
      <p:ext uri="{BB962C8B-B14F-4D97-AF65-F5344CB8AC3E}">
        <p14:creationId xmlns:p14="http://schemas.microsoft.com/office/powerpoint/2010/main" val="2666195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4"/>
          </a:lnRef>
          <a:fillRef idx="2">
            <a:schemeClr val="accent4"/>
          </a:fillRef>
          <a:effectRef idx="1">
            <a:schemeClr val="accent4"/>
          </a:effectRef>
          <a:fontRef idx="minor">
            <a:schemeClr val="dk1"/>
          </a:fontRef>
        </p:style>
        <p:txBody>
          <a:bodyPr/>
          <a:lstStyle/>
          <a:p>
            <a:r>
              <a:rPr lang="en-GB" dirty="0">
                <a:solidFill>
                  <a:schemeClr val="accent2">
                    <a:lumMod val="50000"/>
                  </a:schemeClr>
                </a:solidFill>
              </a:rPr>
              <a:t>Designing a Study</a:t>
            </a:r>
          </a:p>
        </p:txBody>
      </p:sp>
      <p:sp>
        <p:nvSpPr>
          <p:cNvPr id="3" name="Subtitle 2"/>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040139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“Do you find that heavily drinking or taking drugs the night before your revision effects how well you revise?”</a:t>
            </a:r>
          </a:p>
          <a:p>
            <a:pPr marL="0" indent="0">
              <a:buNone/>
            </a:pPr>
            <a:r>
              <a:rPr lang="en-GB" b="1" dirty="0">
                <a:solidFill>
                  <a:schemeClr val="accent4">
                    <a:lumMod val="75000"/>
                  </a:schemeClr>
                </a:solidFill>
              </a:rPr>
              <a:t>“ It’s harder for boys to revise so do you think Boy should get extra time?”</a:t>
            </a:r>
          </a:p>
          <a:p>
            <a:pPr marL="0" indent="0">
              <a:buNone/>
            </a:pPr>
            <a:endParaRPr lang="en-GB" b="1" dirty="0"/>
          </a:p>
          <a:p>
            <a:pPr marL="0" indent="0">
              <a:buNone/>
            </a:pPr>
            <a:r>
              <a:rPr lang="en-GB" b="1" dirty="0"/>
              <a:t>Are these ethically sound questions? Are they leading? Will you get honest answers? Will they give qualitative data? </a:t>
            </a:r>
          </a:p>
          <a:p>
            <a:pPr marL="0" indent="0">
              <a:buNone/>
            </a:pPr>
            <a:endParaRPr lang="en-GB" b="1" dirty="0">
              <a:solidFill>
                <a:schemeClr val="accent4">
                  <a:lumMod val="75000"/>
                </a:schemeClr>
              </a:solidFill>
            </a:endParaRPr>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65297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fade">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“Do you listen to music whilst you revise? Yes or no?”</a:t>
            </a:r>
          </a:p>
          <a:p>
            <a:pPr marL="0" indent="0">
              <a:buNone/>
            </a:pPr>
            <a:endParaRPr lang="en-GB" b="1" dirty="0"/>
          </a:p>
          <a:p>
            <a:pPr marL="0" indent="0">
              <a:buNone/>
            </a:pPr>
            <a:r>
              <a:rPr lang="en-GB" b="1" dirty="0"/>
              <a:t>This is not a question that will give qualitative data</a:t>
            </a:r>
          </a:p>
          <a:p>
            <a:pPr marL="0" indent="0">
              <a:buNone/>
            </a:pPr>
            <a:endParaRPr lang="en-GB" b="1" dirty="0">
              <a:solidFill>
                <a:schemeClr val="accent4">
                  <a:lumMod val="75000"/>
                </a:schemeClr>
              </a:solidFill>
            </a:endParaRPr>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3642226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What is missing from this answer?</a:t>
            </a:r>
          </a:p>
          <a:p>
            <a:pPr marL="0" indent="0">
              <a:buNone/>
            </a:pPr>
            <a:endParaRPr lang="en-GB" b="1" dirty="0"/>
          </a:p>
          <a:p>
            <a:pPr marL="0" indent="0">
              <a:buNone/>
            </a:pPr>
            <a:r>
              <a:rPr lang="en-GB" b="1" dirty="0"/>
              <a:t>The last bullet point is missing. They’ve missed out ethics, so they lose 3 marks instantly</a:t>
            </a:r>
          </a:p>
          <a:p>
            <a:pPr marL="0" indent="0">
              <a:buNone/>
            </a:pPr>
            <a:endParaRPr lang="en-GB" b="1" dirty="0">
              <a:solidFill>
                <a:schemeClr val="accent4">
                  <a:lumMod val="75000"/>
                </a:schemeClr>
              </a:solidFill>
            </a:endParaRPr>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1588312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lstStyle/>
          <a:p>
            <a:r>
              <a:rPr lang="en-GB" dirty="0"/>
              <a:t>Now it’s your turn…</a:t>
            </a:r>
          </a:p>
        </p:txBody>
      </p:sp>
      <p:sp>
        <p:nvSpPr>
          <p:cNvPr id="3" name="Content Placeholder 2"/>
          <p:cNvSpPr>
            <a:spLocks noGrp="1"/>
          </p:cNvSpPr>
          <p:nvPr>
            <p:ph idx="1"/>
          </p:nvPr>
        </p:nvSpPr>
        <p:spPr>
          <a:xfrm>
            <a:off x="908538" y="1705082"/>
            <a:ext cx="10445262" cy="838444"/>
          </a:xfrm>
          <a:solidFill>
            <a:schemeClr val="accent4">
              <a:lumMod val="60000"/>
              <a:lumOff val="40000"/>
            </a:schemeClr>
          </a:solidFill>
        </p:spPr>
        <p:txBody>
          <a:bodyPr>
            <a:normAutofit lnSpcReduction="10000"/>
          </a:bodyPr>
          <a:lstStyle/>
          <a:p>
            <a:pPr marL="0" indent="0">
              <a:buNone/>
            </a:pPr>
            <a:r>
              <a:rPr lang="en-GB" b="1" i="1" dirty="0">
                <a:solidFill>
                  <a:schemeClr val="accent6">
                    <a:lumMod val="75000"/>
                  </a:schemeClr>
                </a:solidFill>
              </a:rPr>
              <a:t>Now in pairs, see if you can write an answer to the following question:</a:t>
            </a:r>
          </a:p>
        </p:txBody>
      </p:sp>
      <p:sp>
        <p:nvSpPr>
          <p:cNvPr id="4" name="TextBox 3"/>
          <p:cNvSpPr txBox="1"/>
          <p:nvPr/>
        </p:nvSpPr>
        <p:spPr>
          <a:xfrm>
            <a:off x="908539" y="2557920"/>
            <a:ext cx="10445261" cy="3785652"/>
          </a:xfrm>
          <a:prstGeom prst="rect">
            <a:avLst/>
          </a:prstGeom>
          <a:solidFill>
            <a:schemeClr val="accent4">
              <a:lumMod val="20000"/>
              <a:lumOff val="80000"/>
            </a:schemeClr>
          </a:solidFill>
        </p:spPr>
        <p:txBody>
          <a:bodyPr wrap="square" rtlCol="0">
            <a:spAutoFit/>
          </a:bodyPr>
          <a:lstStyle/>
          <a:p>
            <a:r>
              <a:rPr lang="en-GB" sz="2000" dirty="0">
                <a:solidFill>
                  <a:schemeClr val="tx1"/>
                </a:solidFill>
              </a:rPr>
              <a:t>Design an interview to investigate how A-level students revise. </a:t>
            </a:r>
          </a:p>
          <a:p>
            <a:r>
              <a:rPr lang="en-GB" sz="2000" dirty="0">
                <a:solidFill>
                  <a:schemeClr val="tx1"/>
                </a:solidFill>
              </a:rPr>
              <a:t>In your answer you will be awarded credit for providing appropriate details of:</a:t>
            </a:r>
          </a:p>
          <a:p>
            <a:endParaRPr lang="en-GB" sz="2000" dirty="0">
              <a:solidFill>
                <a:schemeClr val="tx1"/>
              </a:solidFill>
            </a:endParaRPr>
          </a:p>
          <a:p>
            <a:pPr marL="285750" lvl="0" indent="-285750">
              <a:buFont typeface="Arial" panose="020B0604020202020204" pitchFamily="34" charset="0"/>
              <a:buChar char="•"/>
            </a:pPr>
            <a:r>
              <a:rPr lang="en-GB" sz="2000" dirty="0">
                <a:solidFill>
                  <a:schemeClr val="tx1"/>
                </a:solidFill>
              </a:rPr>
              <a:t>Sampling </a:t>
            </a:r>
          </a:p>
          <a:p>
            <a:pPr lvl="0"/>
            <a:endParaRPr lang="en-GB" sz="2000" dirty="0">
              <a:solidFill>
                <a:schemeClr val="tx1"/>
              </a:solidFill>
            </a:endParaRPr>
          </a:p>
          <a:p>
            <a:pPr marL="285750" lvl="0" indent="-285750">
              <a:buFont typeface="Arial" panose="020B0604020202020204" pitchFamily="34" charset="0"/>
              <a:buChar char="•"/>
            </a:pPr>
            <a:r>
              <a:rPr lang="en-GB" sz="2000" dirty="0">
                <a:solidFill>
                  <a:schemeClr val="tx1"/>
                </a:solidFill>
              </a:rPr>
              <a:t>Type of interview used with justification</a:t>
            </a:r>
          </a:p>
          <a:p>
            <a:pPr lvl="0"/>
            <a:endParaRPr lang="en-GB" sz="2000" dirty="0">
              <a:solidFill>
                <a:schemeClr val="tx1"/>
              </a:solidFill>
            </a:endParaRPr>
          </a:p>
          <a:p>
            <a:pPr marL="285750" lvl="0" indent="-285750">
              <a:buFont typeface="Arial" panose="020B0604020202020204" pitchFamily="34" charset="0"/>
              <a:buChar char="•"/>
            </a:pPr>
            <a:r>
              <a:rPr lang="en-GB" sz="2000" dirty="0">
                <a:solidFill>
                  <a:schemeClr val="tx1"/>
                </a:solidFill>
              </a:rPr>
              <a:t>Examples of questions that you could use in the interview that produce qualitative data</a:t>
            </a:r>
          </a:p>
          <a:p>
            <a:pPr lvl="0"/>
            <a:endParaRPr lang="en-GB" sz="2000" dirty="0">
              <a:solidFill>
                <a:schemeClr val="tx1"/>
              </a:solidFill>
            </a:endParaRPr>
          </a:p>
          <a:p>
            <a:pPr marL="285750" lvl="0" indent="-285750">
              <a:buFont typeface="Arial" panose="020B0604020202020204" pitchFamily="34" charset="0"/>
              <a:buChar char="•"/>
            </a:pPr>
            <a:r>
              <a:rPr lang="en-GB" sz="2000" dirty="0">
                <a:solidFill>
                  <a:schemeClr val="tx1"/>
                </a:solidFill>
              </a:rPr>
              <a:t>Ethical considerations</a:t>
            </a:r>
          </a:p>
          <a:p>
            <a:pPr lvl="0"/>
            <a:endParaRPr lang="en-GB" sz="2000" dirty="0">
              <a:solidFill>
                <a:schemeClr val="tx1"/>
              </a:solidFill>
            </a:endParaRPr>
          </a:p>
          <a:p>
            <a:r>
              <a:rPr lang="en-GB" sz="2000" i="1" dirty="0">
                <a:solidFill>
                  <a:schemeClr val="accent2">
                    <a:lumMod val="75000"/>
                  </a:schemeClr>
                </a:solidFill>
              </a:rPr>
              <a:t>(12 marks) Presume 3 marks are available for each bullet point</a:t>
            </a:r>
          </a:p>
        </p:txBody>
      </p:sp>
    </p:spTree>
    <p:extLst>
      <p:ext uri="{BB962C8B-B14F-4D97-AF65-F5344CB8AC3E}">
        <p14:creationId xmlns:p14="http://schemas.microsoft.com/office/powerpoint/2010/main" val="2994522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5"/>
          </a:lnRef>
          <a:fillRef idx="3">
            <a:schemeClr val="accent5"/>
          </a:fillRef>
          <a:effectRef idx="2">
            <a:schemeClr val="accent5"/>
          </a:effectRef>
          <a:fontRef idx="minor">
            <a:schemeClr val="lt1"/>
          </a:fontRef>
        </p:style>
        <p:txBody>
          <a:bodyPr/>
          <a:lstStyle/>
          <a:p>
            <a:r>
              <a:rPr lang="en-GB" dirty="0"/>
              <a:t>How did you do?</a:t>
            </a:r>
          </a:p>
        </p:txBody>
      </p:sp>
      <p:sp>
        <p:nvSpPr>
          <p:cNvPr id="3" name="Content Placeholder 2"/>
          <p:cNvSpPr>
            <a:spLocks noGrp="1"/>
          </p:cNvSpPr>
          <p:nvPr>
            <p:ph idx="1"/>
          </p:nvPr>
        </p:nvSpPr>
        <p:spPr>
          <a:xfrm>
            <a:off x="838200" y="2521685"/>
            <a:ext cx="10515600" cy="4062046"/>
          </a:xfrm>
        </p:spPr>
        <p:txBody>
          <a:bodyPr>
            <a:normAutofit fontScale="92500" lnSpcReduction="10000"/>
          </a:bodyPr>
          <a:lstStyle/>
          <a:p>
            <a:pPr marL="0" indent="0">
              <a:buNone/>
            </a:pPr>
            <a:r>
              <a:rPr lang="en-GB" b="1" i="1" dirty="0">
                <a:solidFill>
                  <a:schemeClr val="accent1">
                    <a:lumMod val="50000"/>
                  </a:schemeClr>
                </a:solidFill>
              </a:rPr>
              <a:t>Things to look out for:</a:t>
            </a:r>
          </a:p>
          <a:p>
            <a:r>
              <a:rPr lang="en-GB" dirty="0"/>
              <a:t>Did you include all four bullet points?</a:t>
            </a:r>
          </a:p>
          <a:p>
            <a:r>
              <a:rPr lang="en-GB" dirty="0"/>
              <a:t>Did you choose a practical method of sampling (e.g. systematic, opportunity) and explain exactly how you would obtain the sample?</a:t>
            </a:r>
          </a:p>
          <a:p>
            <a:r>
              <a:rPr lang="en-GB" dirty="0"/>
              <a:t>Did you choose a valid method of interviewing and name it correctly?  Did you correctly justify why that would be an appropriate method?</a:t>
            </a:r>
          </a:p>
          <a:p>
            <a:r>
              <a:rPr lang="en-GB" dirty="0"/>
              <a:t>Are the sample questions appropriate?  Do they produce proper qualitative data? (If they don’t then they score 0)</a:t>
            </a:r>
          </a:p>
          <a:p>
            <a:r>
              <a:rPr lang="en-GB" dirty="0"/>
              <a:t>Are the ethical issues presented relevant to the study?  Have you linked the ethical issues directly to why they are a potential problem in this study?</a:t>
            </a:r>
          </a:p>
          <a:p>
            <a:endParaRPr lang="en-GB" dirty="0"/>
          </a:p>
          <a:p>
            <a:endParaRPr lang="en-GB" dirty="0"/>
          </a:p>
          <a:p>
            <a:endParaRPr lang="en-GB" dirty="0"/>
          </a:p>
          <a:p>
            <a:endParaRPr lang="en-GB" dirty="0">
              <a:solidFill>
                <a:schemeClr val="accent1">
                  <a:lumMod val="50000"/>
                </a:schemeClr>
              </a:solidFill>
            </a:endParaRPr>
          </a:p>
        </p:txBody>
      </p:sp>
      <p:sp>
        <p:nvSpPr>
          <p:cNvPr id="5" name="TextBox 4"/>
          <p:cNvSpPr txBox="1"/>
          <p:nvPr/>
        </p:nvSpPr>
        <p:spPr>
          <a:xfrm>
            <a:off x="838200" y="1690688"/>
            <a:ext cx="10515600" cy="830997"/>
          </a:xfrm>
          <a:prstGeom prst="rect">
            <a:avLst/>
          </a:prstGeom>
          <a:solidFill>
            <a:schemeClr val="accent4">
              <a:lumMod val="40000"/>
              <a:lumOff val="60000"/>
            </a:schemeClr>
          </a:solidFill>
        </p:spPr>
        <p:txBody>
          <a:bodyPr wrap="square" rtlCol="0">
            <a:spAutoFit/>
          </a:bodyPr>
          <a:lstStyle/>
          <a:p>
            <a:r>
              <a:rPr lang="en-GB" sz="2400" b="1" dirty="0">
                <a:solidFill>
                  <a:srgbClr val="002060"/>
                </a:solidFill>
              </a:rPr>
              <a:t>Look at the following guidance and award a mark out of 12 to your answer (three marks available for each bullet point)</a:t>
            </a:r>
          </a:p>
        </p:txBody>
      </p:sp>
    </p:spTree>
    <p:extLst>
      <p:ext uri="{BB962C8B-B14F-4D97-AF65-F5344CB8AC3E}">
        <p14:creationId xmlns:p14="http://schemas.microsoft.com/office/powerpoint/2010/main" val="2945410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lstStyle/>
          <a:p>
            <a:r>
              <a:rPr lang="en-GB" dirty="0"/>
              <a:t>Individual Practice</a:t>
            </a:r>
          </a:p>
        </p:txBody>
      </p:sp>
      <p:sp>
        <p:nvSpPr>
          <p:cNvPr id="3" name="Content Placeholder 2"/>
          <p:cNvSpPr>
            <a:spLocks noGrp="1"/>
          </p:cNvSpPr>
          <p:nvPr>
            <p:ph idx="1"/>
          </p:nvPr>
        </p:nvSpPr>
        <p:spPr>
          <a:xfrm>
            <a:off x="838200" y="1773195"/>
            <a:ext cx="10059185" cy="4853136"/>
          </a:xfrm>
        </p:spPr>
        <p:txBody>
          <a:bodyPr>
            <a:normAutofit/>
          </a:bodyPr>
          <a:lstStyle/>
          <a:p>
            <a:pPr marL="0" indent="0">
              <a:buNone/>
            </a:pPr>
            <a:r>
              <a:rPr lang="en-GB" dirty="0"/>
              <a:t>You are now going to have a go at answering a design a study question individually</a:t>
            </a:r>
          </a:p>
          <a:p>
            <a:pPr marL="0" indent="0">
              <a:buNone/>
            </a:pPr>
            <a:endParaRPr lang="en-GB" dirty="0"/>
          </a:p>
          <a:p>
            <a:pPr marL="0" indent="0">
              <a:buNone/>
            </a:pPr>
            <a:r>
              <a:rPr lang="en-GB" dirty="0"/>
              <a:t>You will get 12 minutes to complete the question on the next slide</a:t>
            </a:r>
          </a:p>
          <a:p>
            <a:pPr marL="0" indent="0">
              <a:buNone/>
            </a:pPr>
            <a:endParaRPr lang="en-GB" dirty="0"/>
          </a:p>
          <a:p>
            <a:pPr marL="0" indent="0">
              <a:buNone/>
            </a:pPr>
            <a:r>
              <a:rPr lang="en-GB" dirty="0"/>
              <a:t>You will then self-mark it</a:t>
            </a:r>
          </a:p>
        </p:txBody>
      </p:sp>
    </p:spTree>
    <p:extLst>
      <p:ext uri="{BB962C8B-B14F-4D97-AF65-F5344CB8AC3E}">
        <p14:creationId xmlns:p14="http://schemas.microsoft.com/office/powerpoint/2010/main" val="1603175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A96208CC-BED5-4EB2-8604-CF94C425503B}"/>
              </a:ext>
            </a:extLst>
          </p:cNvPr>
          <p:cNvSpPr/>
          <p:nvPr/>
        </p:nvSpPr>
        <p:spPr>
          <a:xfrm>
            <a:off x="1046375" y="612845"/>
            <a:ext cx="10058400" cy="5016758"/>
          </a:xfrm>
          <a:prstGeom prst="rect">
            <a:avLst/>
          </a:prstGeom>
        </p:spPr>
        <p:txBody>
          <a:bodyPr wrap="square">
            <a:spAutoFit/>
          </a:bodyPr>
          <a:lstStyle/>
          <a:p>
            <a:r>
              <a:rPr lang="en-GB" sz="2000" dirty="0"/>
              <a:t>A student teacher noticed that some students on her course commented that they were better able to recall information if they could read the information rather than listen to it in lectures.</a:t>
            </a:r>
          </a:p>
          <a:p>
            <a:r>
              <a:rPr lang="en-GB" sz="2000" dirty="0"/>
              <a:t>Design an experiment to test the following hypothesis:</a:t>
            </a:r>
          </a:p>
          <a:p>
            <a:r>
              <a:rPr lang="en-GB" sz="2000" dirty="0"/>
              <a:t> </a:t>
            </a:r>
          </a:p>
          <a:p>
            <a:r>
              <a:rPr lang="en-GB" sz="2000" i="1" dirty="0"/>
              <a:t>‘</a:t>
            </a:r>
            <a:r>
              <a:rPr lang="en-GB" sz="2000" b="1" i="1" dirty="0"/>
              <a:t>People who are given written information will recall more than people who hear information in spoken form.’</a:t>
            </a:r>
            <a:endParaRPr lang="en-GB" sz="2000" b="1" dirty="0"/>
          </a:p>
          <a:p>
            <a:endParaRPr lang="en-GB" sz="2000" dirty="0"/>
          </a:p>
          <a:p>
            <a:r>
              <a:rPr lang="en-GB" sz="2000" dirty="0"/>
              <a:t>In your answer, you should refer to the following and justify your design decisions: </a:t>
            </a:r>
          </a:p>
          <a:p>
            <a:endParaRPr lang="en-GB" sz="2000" dirty="0"/>
          </a:p>
          <a:p>
            <a:r>
              <a:rPr lang="en-GB" sz="2000" dirty="0"/>
              <a:t>• the operationalised variables</a:t>
            </a:r>
          </a:p>
          <a:p>
            <a:r>
              <a:rPr lang="en-GB" sz="2000" dirty="0"/>
              <a:t> </a:t>
            </a:r>
          </a:p>
          <a:p>
            <a:r>
              <a:rPr lang="en-GB" sz="2000" dirty="0"/>
              <a:t>• the experimental design to be used</a:t>
            </a:r>
          </a:p>
          <a:p>
            <a:r>
              <a:rPr lang="en-GB" sz="2000" dirty="0"/>
              <a:t> </a:t>
            </a:r>
          </a:p>
          <a:p>
            <a:r>
              <a:rPr lang="en-GB" sz="2000" dirty="0"/>
              <a:t>• the sample</a:t>
            </a:r>
          </a:p>
          <a:p>
            <a:r>
              <a:rPr lang="en-GB" sz="2000" dirty="0"/>
              <a:t> </a:t>
            </a:r>
          </a:p>
          <a:p>
            <a:r>
              <a:rPr lang="en-GB" sz="2000" dirty="0"/>
              <a:t>• an outline of the proposed procedure	</a:t>
            </a:r>
            <a:r>
              <a:rPr lang="en-GB" dirty="0"/>
              <a:t>		</a:t>
            </a:r>
            <a:r>
              <a:rPr lang="en-GB" b="1" i="1" dirty="0"/>
              <a:t>(12 marks)</a:t>
            </a:r>
          </a:p>
        </p:txBody>
      </p:sp>
    </p:spTree>
    <p:extLst>
      <p:ext uri="{BB962C8B-B14F-4D97-AF65-F5344CB8AC3E}">
        <p14:creationId xmlns:p14="http://schemas.microsoft.com/office/powerpoint/2010/main" val="1835481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br>
              <a:rPr lang="en-GB" b="1" dirty="0"/>
            </a:br>
            <a:r>
              <a:rPr lang="en-GB" b="1" dirty="0"/>
              <a:t>Mark Scheme:  </a:t>
            </a:r>
            <a:r>
              <a:rPr lang="en-GB" b="1" dirty="0">
                <a:solidFill>
                  <a:schemeClr val="accent6">
                    <a:lumMod val="40000"/>
                    <a:lumOff val="60000"/>
                  </a:schemeClr>
                </a:solidFill>
              </a:rPr>
              <a:t>The operationalised variables</a:t>
            </a:r>
            <a:br>
              <a:rPr lang="en-GB" b="1" dirty="0"/>
            </a:br>
            <a:endParaRPr lang="en-GB" b="1" dirty="0"/>
          </a:p>
        </p:txBody>
      </p:sp>
      <p:sp>
        <p:nvSpPr>
          <p:cNvPr id="3" name="Content Placeholder 2"/>
          <p:cNvSpPr>
            <a:spLocks noGrp="1"/>
          </p:cNvSpPr>
          <p:nvPr>
            <p:ph idx="1"/>
          </p:nvPr>
        </p:nvSpPr>
        <p:spPr/>
        <p:txBody>
          <a:bodyPr>
            <a:normAutofit/>
          </a:bodyPr>
          <a:lstStyle/>
          <a:p>
            <a:pPr marL="0" indent="0">
              <a:buNone/>
            </a:pPr>
            <a:r>
              <a:rPr lang="en-GB" b="1" dirty="0"/>
              <a:t>3 marks:  If both variables are fully operationalised.  2 marks if one variable is fully operationalised.  I mark if neither are operationalised</a:t>
            </a:r>
            <a:endParaRPr lang="en-GB" dirty="0"/>
          </a:p>
          <a:p>
            <a:pPr marL="0" indent="0">
              <a:buNone/>
            </a:pPr>
            <a:endParaRPr lang="en-GB" dirty="0"/>
          </a:p>
          <a:p>
            <a:pPr marL="0" indent="0">
              <a:buNone/>
            </a:pPr>
            <a:r>
              <a:rPr lang="en-GB" dirty="0"/>
              <a:t>e.g. The independent variable will be whether the participants are presented with one page of academic information on the solar system, presented on paper, or whether the same information will be recorded and played back to each participant. The dependent variable will be how many questions they can answer correctly out of 10, relating to the information that they have seen/heard.  </a:t>
            </a:r>
            <a:endParaRPr lang="en-GB" b="1" i="1" dirty="0">
              <a:solidFill>
                <a:srgbClr val="FF0000"/>
              </a:solidFill>
            </a:endParaRPr>
          </a:p>
        </p:txBody>
      </p:sp>
    </p:spTree>
    <p:extLst>
      <p:ext uri="{BB962C8B-B14F-4D97-AF65-F5344CB8AC3E}">
        <p14:creationId xmlns:p14="http://schemas.microsoft.com/office/powerpoint/2010/main" val="223396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br>
              <a:rPr lang="en-GB" b="1" dirty="0"/>
            </a:br>
            <a:r>
              <a:rPr lang="en-GB" b="1" dirty="0"/>
              <a:t>Mark Scheme:  </a:t>
            </a:r>
            <a:r>
              <a:rPr lang="en-GB" b="1" dirty="0">
                <a:solidFill>
                  <a:schemeClr val="accent6">
                    <a:lumMod val="40000"/>
                    <a:lumOff val="60000"/>
                  </a:schemeClr>
                </a:solidFill>
              </a:rPr>
              <a:t>The experimental design to be used</a:t>
            </a:r>
            <a:br>
              <a:rPr lang="en-GB" b="1" dirty="0"/>
            </a:br>
            <a:endParaRPr lang="en-GB" b="1" dirty="0"/>
          </a:p>
        </p:txBody>
      </p:sp>
      <p:sp>
        <p:nvSpPr>
          <p:cNvPr id="3" name="Content Placeholder 2"/>
          <p:cNvSpPr>
            <a:spLocks noGrp="1"/>
          </p:cNvSpPr>
          <p:nvPr>
            <p:ph idx="1"/>
          </p:nvPr>
        </p:nvSpPr>
        <p:spPr/>
        <p:txBody>
          <a:bodyPr/>
          <a:lstStyle/>
          <a:p>
            <a:pPr marL="0" indent="0">
              <a:buNone/>
            </a:pPr>
            <a:r>
              <a:rPr lang="en-GB" b="1" dirty="0"/>
              <a:t>2 marks:  1 mark for giving the correct name of a design.  1 mark for justifying its use</a:t>
            </a:r>
          </a:p>
          <a:p>
            <a:pPr marL="0" indent="0">
              <a:buNone/>
            </a:pPr>
            <a:endParaRPr lang="en-GB" dirty="0"/>
          </a:p>
          <a:p>
            <a:pPr marL="0" indent="0">
              <a:buNone/>
            </a:pPr>
            <a:r>
              <a:rPr lang="en-GB" dirty="0"/>
              <a:t>e.g. We will use an independent measures design.  This is so that we can use the same information in both conditions and know that performance in one condition will not affect performance in the other</a:t>
            </a:r>
          </a:p>
        </p:txBody>
      </p:sp>
    </p:spTree>
    <p:extLst>
      <p:ext uri="{BB962C8B-B14F-4D97-AF65-F5344CB8AC3E}">
        <p14:creationId xmlns:p14="http://schemas.microsoft.com/office/powerpoint/2010/main" val="881741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a:bodyPr>
          <a:lstStyle/>
          <a:p>
            <a:r>
              <a:rPr lang="en-GB" b="1" dirty="0"/>
              <a:t>Mark Scheme:  </a:t>
            </a:r>
            <a:r>
              <a:rPr lang="en-GB" b="1" dirty="0">
                <a:solidFill>
                  <a:schemeClr val="accent6">
                    <a:lumMod val="40000"/>
                    <a:lumOff val="60000"/>
                  </a:schemeClr>
                </a:solidFill>
              </a:rPr>
              <a:t>The sample</a:t>
            </a:r>
            <a:br>
              <a:rPr lang="en-GB" b="1" dirty="0">
                <a:solidFill>
                  <a:schemeClr val="accent6">
                    <a:lumMod val="40000"/>
                    <a:lumOff val="60000"/>
                  </a:schemeClr>
                </a:solidFill>
              </a:rPr>
            </a:br>
            <a:endParaRPr lang="en-GB" b="1" dirty="0">
              <a:solidFill>
                <a:schemeClr val="accent6">
                  <a:lumMod val="40000"/>
                  <a:lumOff val="60000"/>
                </a:schemeClr>
              </a:solidFill>
            </a:endParaRPr>
          </a:p>
        </p:txBody>
      </p:sp>
      <p:sp>
        <p:nvSpPr>
          <p:cNvPr id="3" name="Content Placeholder 2"/>
          <p:cNvSpPr>
            <a:spLocks noGrp="1"/>
          </p:cNvSpPr>
          <p:nvPr>
            <p:ph idx="1"/>
          </p:nvPr>
        </p:nvSpPr>
        <p:spPr/>
        <p:txBody>
          <a:bodyPr>
            <a:normAutofit/>
          </a:bodyPr>
          <a:lstStyle/>
          <a:p>
            <a:pPr marL="0" indent="0">
              <a:buNone/>
            </a:pPr>
            <a:r>
              <a:rPr lang="en-GB" b="1" dirty="0"/>
              <a:t>3 marks:  One mark for identifying an appropriate sampling method. One mark for saying how it would be implemented.  One mark for justifying your decision</a:t>
            </a:r>
          </a:p>
          <a:p>
            <a:pPr marL="0" indent="0">
              <a:buNone/>
            </a:pPr>
            <a:endParaRPr lang="en-GB" dirty="0"/>
          </a:p>
          <a:p>
            <a:pPr marL="0" indent="0">
              <a:buNone/>
            </a:pPr>
            <a:r>
              <a:rPr lang="en-GB" dirty="0"/>
              <a:t>e.g. We would use a volunteer sample and place posters up in the common areas of the school asking students to come forward to take part.  We would use this method because it is a quick and efficient method of gathering a sample </a:t>
            </a:r>
          </a:p>
        </p:txBody>
      </p:sp>
    </p:spTree>
    <p:extLst>
      <p:ext uri="{BB962C8B-B14F-4D97-AF65-F5344CB8AC3E}">
        <p14:creationId xmlns:p14="http://schemas.microsoft.com/office/powerpoint/2010/main" val="115822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a:t>Starter Questions</a:t>
            </a:r>
          </a:p>
        </p:txBody>
      </p:sp>
      <p:sp>
        <p:nvSpPr>
          <p:cNvPr id="3" name="Content Placeholder 2"/>
          <p:cNvSpPr>
            <a:spLocks noGrp="1"/>
          </p:cNvSpPr>
          <p:nvPr>
            <p:ph idx="1"/>
          </p:nvPr>
        </p:nvSpPr>
        <p:spPr>
          <a:xfrm>
            <a:off x="838200" y="1825625"/>
            <a:ext cx="5458097" cy="5106398"/>
          </a:xfrm>
        </p:spPr>
        <p:txBody>
          <a:bodyPr>
            <a:normAutofit fontScale="47500" lnSpcReduction="20000"/>
          </a:bodyPr>
          <a:lstStyle/>
          <a:p>
            <a:pPr marL="0" indent="0">
              <a:buNone/>
            </a:pPr>
            <a:r>
              <a:rPr lang="en-GB" sz="4000" b="1" i="1" dirty="0">
                <a:solidFill>
                  <a:srgbClr val="0070C0"/>
                </a:solidFill>
              </a:rPr>
              <a:t>Individually on a MWB or rough piece of paper have a go at these multi-choice questions</a:t>
            </a:r>
          </a:p>
          <a:p>
            <a:pPr marL="0" indent="0">
              <a:buNone/>
            </a:pPr>
            <a:endParaRPr lang="en-GB" b="1" i="1" dirty="0"/>
          </a:p>
          <a:p>
            <a:pPr marL="0" indent="0">
              <a:buNone/>
            </a:pPr>
            <a:r>
              <a:rPr lang="en-GB" b="1" dirty="0"/>
              <a:t>1.  Which of the following does NOT describe validity</a:t>
            </a:r>
          </a:p>
          <a:p>
            <a:pPr marL="0" indent="0">
              <a:buNone/>
            </a:pPr>
            <a:r>
              <a:rPr lang="en-GB" dirty="0"/>
              <a:t>(a) Whether a test is legitimate (b) Whether a test is genuine (c ) Whether a finding can be generalised (d) Whether a test is consistent</a:t>
            </a:r>
          </a:p>
          <a:p>
            <a:pPr marL="0" indent="0">
              <a:buNone/>
            </a:pPr>
            <a:endParaRPr lang="en-GB" dirty="0"/>
          </a:p>
          <a:p>
            <a:pPr marL="0" indent="0">
              <a:buNone/>
            </a:pPr>
            <a:r>
              <a:rPr lang="en-GB" dirty="0"/>
              <a:t>2. </a:t>
            </a:r>
            <a:r>
              <a:rPr lang="en-GB" b="1" dirty="0"/>
              <a:t>The extent to which a psychological measure relates to an existing measure is a definition of…</a:t>
            </a:r>
          </a:p>
          <a:p>
            <a:pPr marL="0" indent="0">
              <a:buNone/>
            </a:pPr>
            <a:r>
              <a:rPr lang="en-GB" dirty="0"/>
              <a:t>(a) Concurrent validity (b) Temporal validity (c ) Face validity (d) Internal validity</a:t>
            </a:r>
          </a:p>
          <a:p>
            <a:pPr marL="0" indent="0">
              <a:buNone/>
            </a:pPr>
            <a:endParaRPr lang="en-GB" dirty="0"/>
          </a:p>
          <a:p>
            <a:pPr marL="0" indent="0">
              <a:buNone/>
            </a:pPr>
            <a:r>
              <a:rPr lang="en-GB" dirty="0"/>
              <a:t>3. </a:t>
            </a:r>
            <a:r>
              <a:rPr lang="en-GB" b="1" dirty="0"/>
              <a:t>If a theory is proposed after observations but before a hypothesis is tested and research carried out this is an example of…</a:t>
            </a:r>
          </a:p>
          <a:p>
            <a:pPr marL="0" indent="0">
              <a:buNone/>
            </a:pPr>
            <a:r>
              <a:rPr lang="en-GB" dirty="0"/>
              <a:t>(a) The inductive method (b) the deductive method</a:t>
            </a:r>
          </a:p>
          <a:p>
            <a:pPr marL="0" indent="0">
              <a:buNone/>
            </a:pPr>
            <a:endParaRPr lang="en-GB" dirty="0"/>
          </a:p>
          <a:p>
            <a:pPr marL="0" indent="0">
              <a:buNone/>
            </a:pPr>
            <a:r>
              <a:rPr lang="en-GB" dirty="0"/>
              <a:t>4. </a:t>
            </a:r>
            <a:r>
              <a:rPr lang="en-GB" b="1" dirty="0"/>
              <a:t>A way of assessing validity that means you quickly </a:t>
            </a:r>
            <a:r>
              <a:rPr lang="en-GB" dirty="0"/>
              <a:t>look over</a:t>
            </a:r>
            <a:r>
              <a:rPr lang="en-GB" b="1" dirty="0"/>
              <a:t> the measuring instrument or pass it  to an expert to check is…</a:t>
            </a:r>
          </a:p>
          <a:p>
            <a:pPr marL="0" indent="0">
              <a:buNone/>
            </a:pPr>
            <a:r>
              <a:rPr lang="en-GB" dirty="0"/>
              <a:t>(a) Concurrent validity (b) Temporal validity (c ) Face validity (d) Internal validity</a:t>
            </a:r>
          </a:p>
          <a:p>
            <a:pPr marL="0" indent="0">
              <a:buNone/>
            </a:pPr>
            <a:endParaRPr lang="en-GB" dirty="0"/>
          </a:p>
          <a:p>
            <a:pPr marL="0" indent="0">
              <a:buNone/>
            </a:pPr>
            <a:endParaRPr lang="en-GB" dirty="0"/>
          </a:p>
        </p:txBody>
      </p:sp>
      <p:sp>
        <p:nvSpPr>
          <p:cNvPr id="4" name="TextBox 3"/>
          <p:cNvSpPr txBox="1"/>
          <p:nvPr/>
        </p:nvSpPr>
        <p:spPr>
          <a:xfrm>
            <a:off x="6505302" y="1898469"/>
            <a:ext cx="5146766" cy="3693319"/>
          </a:xfrm>
          <a:prstGeom prst="rect">
            <a:avLst/>
          </a:prstGeom>
          <a:noFill/>
        </p:spPr>
        <p:txBody>
          <a:bodyPr wrap="square" rtlCol="0">
            <a:spAutoFit/>
          </a:bodyPr>
          <a:lstStyle/>
          <a:p>
            <a:r>
              <a:rPr lang="en-GB" dirty="0"/>
              <a:t>5. </a:t>
            </a:r>
            <a:r>
              <a:rPr lang="en-GB" b="1" dirty="0"/>
              <a:t>Reliability is a measure of …..</a:t>
            </a:r>
          </a:p>
          <a:p>
            <a:r>
              <a:rPr lang="en-GB" dirty="0"/>
              <a:t>(a) Complexity (b) Conformity (c ) Consistency (d) Clarity</a:t>
            </a:r>
          </a:p>
          <a:p>
            <a:endParaRPr lang="en-GB" dirty="0"/>
          </a:p>
          <a:p>
            <a:r>
              <a:rPr lang="en-GB" dirty="0"/>
              <a:t>6. </a:t>
            </a:r>
            <a:r>
              <a:rPr lang="en-GB" b="1" dirty="0"/>
              <a:t>If participants are given the same questionnaire twice for test-re test reliability the correlation must exceed….</a:t>
            </a:r>
          </a:p>
          <a:p>
            <a:r>
              <a:rPr lang="en-GB" dirty="0"/>
              <a:t>(a) .70 (b) .80 (c ) .90 (d) 1</a:t>
            </a:r>
          </a:p>
          <a:p>
            <a:endParaRPr lang="en-GB" dirty="0"/>
          </a:p>
          <a:p>
            <a:r>
              <a:rPr lang="en-GB" dirty="0"/>
              <a:t>7. </a:t>
            </a:r>
            <a:r>
              <a:rPr lang="en-GB" b="1" dirty="0"/>
              <a:t>Reliability of a test can be assessed by using which of the following?</a:t>
            </a:r>
          </a:p>
          <a:p>
            <a:r>
              <a:rPr lang="en-GB" dirty="0"/>
              <a:t>(a) Structured (b) Split-half method (c) Concurrent method</a:t>
            </a:r>
          </a:p>
        </p:txBody>
      </p:sp>
    </p:spTree>
    <p:extLst>
      <p:ext uri="{BB962C8B-B14F-4D97-AF65-F5344CB8AC3E}">
        <p14:creationId xmlns:p14="http://schemas.microsoft.com/office/powerpoint/2010/main" val="2847028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0">
            <a:schemeClr val="accent2"/>
          </a:lnRef>
          <a:fillRef idx="3">
            <a:schemeClr val="accent2"/>
          </a:fillRef>
          <a:effectRef idx="3">
            <a:schemeClr val="accent2"/>
          </a:effectRef>
          <a:fontRef idx="minor">
            <a:schemeClr val="lt1"/>
          </a:fontRef>
        </p:style>
        <p:txBody>
          <a:bodyPr>
            <a:normAutofit fontScale="90000"/>
          </a:bodyPr>
          <a:lstStyle/>
          <a:p>
            <a:br>
              <a:rPr lang="en-GB" b="1" dirty="0"/>
            </a:br>
            <a:r>
              <a:rPr lang="en-GB" b="1" dirty="0"/>
              <a:t>Mark Scheme:  </a:t>
            </a:r>
            <a:r>
              <a:rPr lang="en-GB" b="1" dirty="0">
                <a:solidFill>
                  <a:schemeClr val="accent6">
                    <a:lumMod val="40000"/>
                    <a:lumOff val="60000"/>
                  </a:schemeClr>
                </a:solidFill>
              </a:rPr>
              <a:t>An outline of the proposed procedure</a:t>
            </a:r>
            <a:br>
              <a:rPr lang="en-GB" dirty="0"/>
            </a:br>
            <a:endParaRPr lang="en-GB" dirty="0"/>
          </a:p>
        </p:txBody>
      </p:sp>
      <p:sp>
        <p:nvSpPr>
          <p:cNvPr id="3" name="Content Placeholder 2"/>
          <p:cNvSpPr>
            <a:spLocks noGrp="1"/>
          </p:cNvSpPr>
          <p:nvPr>
            <p:ph idx="1"/>
          </p:nvPr>
        </p:nvSpPr>
        <p:spPr>
          <a:xfrm>
            <a:off x="1981200" y="1860848"/>
            <a:ext cx="8229600" cy="4997152"/>
          </a:xfrm>
        </p:spPr>
        <p:txBody>
          <a:bodyPr>
            <a:normAutofit fontScale="85000" lnSpcReduction="20000"/>
          </a:bodyPr>
          <a:lstStyle/>
          <a:p>
            <a:pPr marL="0" indent="0">
              <a:buNone/>
            </a:pPr>
            <a:r>
              <a:rPr lang="en-GB" b="1" dirty="0"/>
              <a:t>4 marks:  three marks for an outline of the procedure.  One mark for justifying at least one aspect of the procedure</a:t>
            </a:r>
          </a:p>
          <a:p>
            <a:pPr marL="0" indent="0">
              <a:buNone/>
            </a:pPr>
            <a:endParaRPr lang="en-GB" dirty="0"/>
          </a:p>
          <a:p>
            <a:pPr marL="0" indent="0">
              <a:buNone/>
            </a:pPr>
            <a:r>
              <a:rPr lang="en-GB" dirty="0"/>
              <a:t>30 participants would be randomly allocated to either condition one or condition two.  This will prevent any bias involved in the allocation process.  Participants and in condition one will be taken to a quiet room and will be read standardised instructions and then given an A4 sheet of paper with the academic information on, which they will be given 5 minutes to read.  Condition two will be taken to a different quiet room, read the standardised instruction and will then be played the recording of the academic information, which will take 5 minutes.  The rooms will be similarly quiet and participants will be exposed to the information for the same amount of time to prevent extraneous variables from having an impact on the results . Participants will then be debriefed and told they can leave.</a:t>
            </a:r>
          </a:p>
        </p:txBody>
      </p:sp>
    </p:spTree>
    <p:extLst>
      <p:ext uri="{BB962C8B-B14F-4D97-AF65-F5344CB8AC3E}">
        <p14:creationId xmlns:p14="http://schemas.microsoft.com/office/powerpoint/2010/main" val="821039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55000" lnSpcReduction="20000"/>
          </a:bodyPr>
          <a:lstStyle/>
          <a:p>
            <a:pPr marL="0" indent="0">
              <a:buNone/>
            </a:pPr>
            <a:r>
              <a:rPr lang="en-GB" b="1" dirty="0"/>
              <a:t>1.  Which of the following does NOT describe validity</a:t>
            </a:r>
          </a:p>
          <a:p>
            <a:pPr marL="0" indent="0">
              <a:buNone/>
            </a:pPr>
            <a:r>
              <a:rPr lang="en-GB" dirty="0">
                <a:solidFill>
                  <a:srgbClr val="FF0000"/>
                </a:solidFill>
              </a:rPr>
              <a:t>d)  Whether a test is consistent</a:t>
            </a:r>
            <a:endParaRPr lang="en-GB" b="1" dirty="0">
              <a:solidFill>
                <a:srgbClr val="FF0000"/>
              </a:solidFill>
            </a:endParaRPr>
          </a:p>
          <a:p>
            <a:pPr marL="0" indent="0">
              <a:buNone/>
            </a:pPr>
            <a:r>
              <a:rPr lang="en-GB" dirty="0"/>
              <a:t>2. </a:t>
            </a:r>
            <a:r>
              <a:rPr lang="en-GB" b="1" dirty="0"/>
              <a:t>The extent to which a psychological measure relates to an existing measure is a definition of…</a:t>
            </a:r>
          </a:p>
          <a:p>
            <a:pPr marL="0" indent="0">
              <a:buNone/>
            </a:pPr>
            <a:r>
              <a:rPr lang="en-GB" dirty="0">
                <a:solidFill>
                  <a:srgbClr val="FF0000"/>
                </a:solidFill>
              </a:rPr>
              <a:t>(a)  Concurrent validity </a:t>
            </a:r>
          </a:p>
          <a:p>
            <a:pPr marL="0" indent="0">
              <a:buNone/>
            </a:pPr>
            <a:r>
              <a:rPr lang="en-GB" dirty="0"/>
              <a:t>3. </a:t>
            </a:r>
            <a:r>
              <a:rPr lang="en-GB" b="1" dirty="0"/>
              <a:t>If a theory is proposed after observations but before a hypothesis is tested and research carried out this is an example of…</a:t>
            </a:r>
          </a:p>
          <a:p>
            <a:pPr marL="0" indent="0">
              <a:buNone/>
            </a:pPr>
            <a:r>
              <a:rPr lang="en-GB" dirty="0">
                <a:solidFill>
                  <a:srgbClr val="FF0000"/>
                </a:solidFill>
              </a:rPr>
              <a:t>(b) the deductive method</a:t>
            </a:r>
          </a:p>
          <a:p>
            <a:pPr marL="0" indent="0">
              <a:buNone/>
            </a:pPr>
            <a:r>
              <a:rPr lang="en-GB" dirty="0"/>
              <a:t>4. </a:t>
            </a:r>
            <a:r>
              <a:rPr lang="en-GB" b="1" dirty="0"/>
              <a:t>A way of assessing validity that means you quickly eyeball the measuring instrument or pass to an expert to check is…</a:t>
            </a:r>
          </a:p>
          <a:p>
            <a:pPr marL="0" indent="0">
              <a:buNone/>
            </a:pPr>
            <a:r>
              <a:rPr lang="en-GB" dirty="0">
                <a:solidFill>
                  <a:srgbClr val="FF0000"/>
                </a:solidFill>
              </a:rPr>
              <a:t>(c ) Face validity </a:t>
            </a:r>
          </a:p>
          <a:p>
            <a:pPr marL="0" indent="0">
              <a:buNone/>
            </a:pPr>
            <a:r>
              <a:rPr lang="en-GB" dirty="0"/>
              <a:t>5. </a:t>
            </a:r>
            <a:r>
              <a:rPr lang="en-GB" b="1" dirty="0"/>
              <a:t>Reliability is a measure of …..</a:t>
            </a:r>
          </a:p>
          <a:p>
            <a:pPr marL="0" indent="0">
              <a:buNone/>
            </a:pPr>
            <a:r>
              <a:rPr lang="en-GB" dirty="0">
                <a:solidFill>
                  <a:srgbClr val="FF0000"/>
                </a:solidFill>
              </a:rPr>
              <a:t>(c ) Consistency </a:t>
            </a:r>
          </a:p>
          <a:p>
            <a:pPr marL="0" indent="0">
              <a:buNone/>
            </a:pPr>
            <a:r>
              <a:rPr lang="en-GB" dirty="0"/>
              <a:t>6. </a:t>
            </a:r>
            <a:r>
              <a:rPr lang="en-GB" b="1" dirty="0"/>
              <a:t>If participants are given the same questionnaire twice for test-re test reliability the correlation must exceed….</a:t>
            </a:r>
          </a:p>
          <a:p>
            <a:pPr marL="0" indent="0">
              <a:buNone/>
            </a:pPr>
            <a:r>
              <a:rPr lang="en-GB" dirty="0">
                <a:solidFill>
                  <a:srgbClr val="FF0000"/>
                </a:solidFill>
              </a:rPr>
              <a:t>(b) .80 </a:t>
            </a:r>
          </a:p>
          <a:p>
            <a:pPr marL="0" indent="0">
              <a:buNone/>
            </a:pPr>
            <a:r>
              <a:rPr lang="en-GB" b="1" dirty="0"/>
              <a:t>7. Reliability of a test can be assessed by using which of the following?</a:t>
            </a:r>
          </a:p>
          <a:p>
            <a:pPr marL="0" indent="0">
              <a:buNone/>
            </a:pPr>
            <a:r>
              <a:rPr lang="en-GB" dirty="0">
                <a:solidFill>
                  <a:srgbClr val="FF0000"/>
                </a:solidFill>
              </a:rPr>
              <a:t>(b) split-half</a:t>
            </a:r>
          </a:p>
          <a:p>
            <a:pPr marL="0" indent="0">
              <a:buNone/>
            </a:pPr>
            <a:endParaRPr lang="en-GB" dirty="0"/>
          </a:p>
        </p:txBody>
      </p:sp>
      <p:sp>
        <p:nvSpPr>
          <p:cNvPr id="4" name="Title 1"/>
          <p:cNvSpPr>
            <a:spLocks noGrp="1"/>
          </p:cNvSpPr>
          <p:nvPr>
            <p:ph type="title"/>
          </p:nvPr>
        </p:nvSpPr>
        <p:spPr/>
        <p:style>
          <a:lnRef idx="1">
            <a:schemeClr val="accent1"/>
          </a:lnRef>
          <a:fillRef idx="3">
            <a:schemeClr val="accent1"/>
          </a:fillRef>
          <a:effectRef idx="2">
            <a:schemeClr val="accent1"/>
          </a:effectRef>
          <a:fontRef idx="minor">
            <a:schemeClr val="lt1"/>
          </a:fontRef>
        </p:style>
        <p:txBody>
          <a:bodyPr/>
          <a:lstStyle/>
          <a:p>
            <a:r>
              <a:rPr lang="en-GB" dirty="0"/>
              <a:t>Starter Questions:  </a:t>
            </a:r>
            <a:r>
              <a:rPr lang="en-GB" dirty="0">
                <a:solidFill>
                  <a:srgbClr val="FFFF00"/>
                </a:solidFill>
              </a:rPr>
              <a:t>Answers</a:t>
            </a:r>
          </a:p>
        </p:txBody>
      </p:sp>
    </p:spTree>
    <p:extLst>
      <p:ext uri="{BB962C8B-B14F-4D97-AF65-F5344CB8AC3E}">
        <p14:creationId xmlns:p14="http://schemas.microsoft.com/office/powerpoint/2010/main" val="3731967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animEffect transition="in" filter="fade">
                                      <p:cBhvr>
                                        <p:cTn id="27" dur="500"/>
                                        <p:tgtEl>
                                          <p:spTgt spid="3">
                                            <p:txEl>
                                              <p:pRg st="9" end="9"/>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1" end="11"/>
                                            </p:txEl>
                                          </p:spTgt>
                                        </p:tgtEl>
                                        <p:attrNameLst>
                                          <p:attrName>style.visibility</p:attrName>
                                        </p:attrNameLst>
                                      </p:cBhvr>
                                      <p:to>
                                        <p:strVal val="visible"/>
                                      </p:to>
                                    </p:set>
                                    <p:animEffect transition="in" filter="fade">
                                      <p:cBhvr>
                                        <p:cTn id="32" dur="500"/>
                                        <p:tgtEl>
                                          <p:spTgt spid="3">
                                            <p:txEl>
                                              <p:pRg st="11" end="11"/>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3" end="13"/>
                                            </p:txEl>
                                          </p:spTgt>
                                        </p:tgtEl>
                                        <p:attrNameLst>
                                          <p:attrName>style.visibility</p:attrName>
                                        </p:attrNameLst>
                                      </p:cBhvr>
                                      <p:to>
                                        <p:strVal val="visible"/>
                                      </p:to>
                                    </p:set>
                                    <p:animEffect transition="in" filter="fade">
                                      <p:cBhvr>
                                        <p:cTn id="3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GB" dirty="0"/>
              <a:t>The Design a Study Question…</a:t>
            </a:r>
          </a:p>
        </p:txBody>
      </p:sp>
      <p:sp>
        <p:nvSpPr>
          <p:cNvPr id="3" name="Content Placeholder 2"/>
          <p:cNvSpPr>
            <a:spLocks noGrp="1"/>
          </p:cNvSpPr>
          <p:nvPr>
            <p:ph idx="1"/>
          </p:nvPr>
        </p:nvSpPr>
        <p:spPr/>
        <p:txBody>
          <a:bodyPr/>
          <a:lstStyle/>
          <a:p>
            <a:r>
              <a:rPr lang="en-GB" dirty="0"/>
              <a:t>Remember, in paper 2 you could be asked to design parts of an experiment or observation or questionnaire etc.</a:t>
            </a:r>
          </a:p>
          <a:p>
            <a:endParaRPr lang="en-GB" dirty="0"/>
          </a:p>
          <a:p>
            <a:r>
              <a:rPr lang="en-GB" dirty="0"/>
              <a:t>This could be worth up to 12 marks, so it’s a significant chunk of the available marks for that section</a:t>
            </a:r>
          </a:p>
          <a:p>
            <a:endParaRPr lang="en-GB" dirty="0"/>
          </a:p>
          <a:p>
            <a:r>
              <a:rPr lang="en-GB" dirty="0"/>
              <a:t>Therefore, you need to practice this to perfect your technique</a:t>
            </a:r>
          </a:p>
          <a:p>
            <a:pPr marL="0" indent="0">
              <a:buNone/>
            </a:pPr>
            <a:endParaRPr lang="en-GB" dirty="0"/>
          </a:p>
        </p:txBody>
      </p:sp>
    </p:spTree>
    <p:extLst>
      <p:ext uri="{BB962C8B-B14F-4D97-AF65-F5344CB8AC3E}">
        <p14:creationId xmlns:p14="http://schemas.microsoft.com/office/powerpoint/2010/main" val="11649319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marL="0" indent="0">
              <a:buNone/>
            </a:pPr>
            <a:r>
              <a:rPr lang="en-GB" sz="3100" b="1" i="1" dirty="0">
                <a:solidFill>
                  <a:schemeClr val="accent6">
                    <a:lumMod val="50000"/>
                  </a:schemeClr>
                </a:solidFill>
              </a:rPr>
              <a:t>Some tips on answering the design a study question:</a:t>
            </a:r>
          </a:p>
          <a:p>
            <a:pPr marL="0" indent="0">
              <a:buNone/>
            </a:pPr>
            <a:endParaRPr lang="en-GB" dirty="0"/>
          </a:p>
          <a:p>
            <a:r>
              <a:rPr lang="en-GB" dirty="0"/>
              <a:t>Only give the information that is requested in the bullet points</a:t>
            </a:r>
          </a:p>
          <a:p>
            <a:r>
              <a:rPr lang="en-GB" dirty="0"/>
              <a:t>Suggestions must be practical – in other words, it must be possible to carry them out, so don’t suggest anything that is impossible or unethical (e.g. “I will gather a random sample of people who use Facebook on a regular basis)</a:t>
            </a:r>
          </a:p>
          <a:p>
            <a:r>
              <a:rPr lang="en-GB" dirty="0"/>
              <a:t>Justify all of your decisions.  The examiner wants to know that you are aware of why you would use certain procedures, and why some choices may be more appropriate than others.  (e.g. “I will use an independent groups design because for this study, it would be too easy for the participants to guess the aims of the study if they took part in both conditions)</a:t>
            </a:r>
          </a:p>
          <a:p>
            <a:r>
              <a:rPr lang="en-GB" dirty="0"/>
              <a:t>Your justifications should relate to your specific study and not be generic (e.g. “As we are testing the effects of trauma on OCD, we can only gather this information using a natural experiment as it would be impossible to manipulate the IV in this case)</a:t>
            </a:r>
          </a:p>
          <a:p>
            <a:endParaRPr lang="en-GB" dirty="0"/>
          </a:p>
        </p:txBody>
      </p:sp>
      <p:sp>
        <p:nvSpPr>
          <p:cNvPr id="4" name="Title 1"/>
          <p:cNvSpPr>
            <a:spLocks noGrp="1"/>
          </p:cNvSpPr>
          <p:nvPr>
            <p:ph type="title"/>
          </p:nvPr>
        </p:nvSpPr>
        <p:spPr/>
        <p:style>
          <a:lnRef idx="1">
            <a:schemeClr val="accent6"/>
          </a:lnRef>
          <a:fillRef idx="3">
            <a:schemeClr val="accent6"/>
          </a:fillRef>
          <a:effectRef idx="2">
            <a:schemeClr val="accent6"/>
          </a:effectRef>
          <a:fontRef idx="minor">
            <a:schemeClr val="lt1"/>
          </a:fontRef>
        </p:style>
        <p:txBody>
          <a:bodyPr/>
          <a:lstStyle/>
          <a:p>
            <a:r>
              <a:rPr lang="en-GB" dirty="0"/>
              <a:t>The Design a Study Question:  </a:t>
            </a:r>
            <a:r>
              <a:rPr lang="en-GB" dirty="0">
                <a:solidFill>
                  <a:schemeClr val="accent4">
                    <a:lumMod val="40000"/>
                    <a:lumOff val="60000"/>
                  </a:schemeClr>
                </a:solidFill>
              </a:rPr>
              <a:t>A reminder from last year</a:t>
            </a:r>
          </a:p>
        </p:txBody>
      </p:sp>
    </p:spTree>
    <p:extLst>
      <p:ext uri="{BB962C8B-B14F-4D97-AF65-F5344CB8AC3E}">
        <p14:creationId xmlns:p14="http://schemas.microsoft.com/office/powerpoint/2010/main" val="3839777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2951285" cy="4351338"/>
          </a:xfrm>
        </p:spPr>
        <p:txBody>
          <a:bodyPr/>
          <a:lstStyle/>
          <a:p>
            <a:pPr marL="0" indent="0">
              <a:buNone/>
            </a:pPr>
            <a:endParaRPr lang="en-GB" dirty="0"/>
          </a:p>
          <a:p>
            <a:pPr marL="0" indent="0">
              <a:buNone/>
            </a:pPr>
            <a:endParaRPr lang="en-GB" dirty="0"/>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normAutofit/>
          </a:bodyPr>
          <a:lstStyle/>
          <a:p>
            <a:r>
              <a:rPr lang="en-GB" sz="4800" dirty="0">
                <a:solidFill>
                  <a:schemeClr val="bg1"/>
                </a:solidFill>
              </a:rPr>
              <a:t>What is wrong with this answer?</a:t>
            </a:r>
          </a:p>
        </p:txBody>
      </p:sp>
      <p:sp>
        <p:nvSpPr>
          <p:cNvPr id="5" name="Rectangle 4"/>
          <p:cNvSpPr/>
          <p:nvPr/>
        </p:nvSpPr>
        <p:spPr>
          <a:xfrm>
            <a:off x="838200" y="1796073"/>
            <a:ext cx="2467707" cy="4801314"/>
          </a:xfrm>
          <a:prstGeom prst="rect">
            <a:avLst/>
          </a:prstGeom>
          <a:solidFill>
            <a:schemeClr val="accent1">
              <a:lumMod val="75000"/>
            </a:schemeClr>
          </a:solidFill>
        </p:spPr>
        <p:txBody>
          <a:bodyPr wrap="square">
            <a:spAutoFit/>
          </a:bodyPr>
          <a:lstStyle/>
          <a:p>
            <a:pPr lvl="0"/>
            <a:r>
              <a:rPr lang="en-GB" dirty="0">
                <a:solidFill>
                  <a:schemeClr val="accent4">
                    <a:lumMod val="40000"/>
                    <a:lumOff val="60000"/>
                  </a:schemeClr>
                </a:solidFill>
              </a:rPr>
              <a:t>Design an interview to investigate how A-level students revise (12 marks) Include in your answer:</a:t>
            </a:r>
          </a:p>
          <a:p>
            <a:pPr marL="285750" indent="-285750">
              <a:buFont typeface="Arial" panose="020B0604020202020204" pitchFamily="34" charset="0"/>
              <a:buChar char="•"/>
            </a:pPr>
            <a:r>
              <a:rPr lang="en-GB" dirty="0">
                <a:solidFill>
                  <a:schemeClr val="bg1"/>
                </a:solidFill>
              </a:rPr>
              <a:t>Sampling </a:t>
            </a:r>
          </a:p>
          <a:p>
            <a:pPr marL="285750" lvl="0" indent="-285750">
              <a:buFont typeface="Arial" panose="020B0604020202020204" pitchFamily="34" charset="0"/>
              <a:buChar char="•"/>
            </a:pPr>
            <a:r>
              <a:rPr lang="en-GB" dirty="0">
                <a:solidFill>
                  <a:schemeClr val="bg1"/>
                </a:solidFill>
              </a:rPr>
              <a:t>Type of interview used with justification</a:t>
            </a:r>
          </a:p>
          <a:p>
            <a:pPr marL="285750" lvl="0" indent="-285750">
              <a:buFont typeface="Arial" panose="020B0604020202020204" pitchFamily="34" charset="0"/>
              <a:buChar char="•"/>
            </a:pPr>
            <a:r>
              <a:rPr lang="en-GB" dirty="0">
                <a:solidFill>
                  <a:schemeClr val="bg1"/>
                </a:solidFill>
              </a:rPr>
              <a:t>Examples of questions that you could use in the interview that produce qualitative data</a:t>
            </a:r>
          </a:p>
          <a:p>
            <a:pPr marL="285750" lvl="0" indent="-285750">
              <a:buFont typeface="Arial" panose="020B0604020202020204" pitchFamily="34" charset="0"/>
              <a:buChar char="•"/>
            </a:pPr>
            <a:r>
              <a:rPr lang="en-GB" dirty="0">
                <a:solidFill>
                  <a:schemeClr val="bg1"/>
                </a:solidFill>
              </a:rPr>
              <a:t>Ethical considerations</a:t>
            </a:r>
          </a:p>
        </p:txBody>
      </p:sp>
      <p:sp>
        <p:nvSpPr>
          <p:cNvPr id="6" name="TextBox 5"/>
          <p:cNvSpPr txBox="1"/>
          <p:nvPr/>
        </p:nvSpPr>
        <p:spPr>
          <a:xfrm>
            <a:off x="3420208" y="2536304"/>
            <a:ext cx="8273561" cy="4321696"/>
          </a:xfrm>
          <a:prstGeom prst="rect">
            <a:avLst/>
          </a:prstGeom>
          <a:noFill/>
        </p:spPr>
        <p:txBody>
          <a:bodyPr wrap="square" rtlCol="0">
            <a:spAutoFit/>
          </a:bodyPr>
          <a:lstStyle/>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 would use random sampling where I would pick 200 students from my target population of all students in Brighton but getting all of their names putting in a hat and picking out 200. </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I would use an unstructured interview and ask questions I think are relevant at the time so I can get results which are valid and replicable so wouldn’t have any questions planned as could bias my data.</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Some of my questions I’d ask every participant are as follows:</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 you find that heavily drinking or taking drugs the night before your revision effects how well you revise?”</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 It’s harder for boys to revise so do you think boys should get extra time?”</a:t>
            </a:r>
            <a:endParaRPr lang="en-GB" dirty="0">
              <a:latin typeface="Times New Roman" panose="02020603050405020304" pitchFamily="18" charset="0"/>
              <a:ea typeface="Times New Roman" panose="02020603050405020304" pitchFamily="18" charset="0"/>
            </a:endParaRPr>
          </a:p>
          <a:p>
            <a:pPr>
              <a:spcBef>
                <a:spcPts val="650"/>
              </a:spcBef>
              <a:spcAft>
                <a:spcPts val="0"/>
              </a:spcAft>
            </a:pPr>
            <a:r>
              <a:rPr lang="en-GB" dirty="0">
                <a:solidFill>
                  <a:srgbClr val="000000"/>
                </a:solidFill>
                <a:latin typeface="Calibri" panose="020F0502020204030204" pitchFamily="34" charset="0"/>
                <a:ea typeface="Times New Roman" panose="02020603050405020304" pitchFamily="18" charset="0"/>
                <a:cs typeface="Times New Roman" panose="02020603050405020304" pitchFamily="18" charset="0"/>
              </a:rPr>
              <a:t>“Do you listen to music whilst you revise? Yes or no?”</a:t>
            </a:r>
            <a:endParaRPr lang="en-GB" dirty="0">
              <a:latin typeface="Times New Roman" panose="02020603050405020304" pitchFamily="18" charset="0"/>
              <a:ea typeface="Times New Roman" panose="02020603050405020304" pitchFamily="18" charset="0"/>
            </a:endParaRPr>
          </a:p>
        </p:txBody>
      </p:sp>
      <p:sp>
        <p:nvSpPr>
          <p:cNvPr id="7" name="TextBox 6"/>
          <p:cNvSpPr txBox="1"/>
          <p:nvPr/>
        </p:nvSpPr>
        <p:spPr>
          <a:xfrm>
            <a:off x="3420208" y="1765466"/>
            <a:ext cx="7933592" cy="461665"/>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r>
              <a:rPr lang="en-GB" sz="2400" dirty="0"/>
              <a:t>In your pairs, on MWBs list as many issues as you can</a:t>
            </a:r>
          </a:p>
        </p:txBody>
      </p:sp>
    </p:spTree>
    <p:extLst>
      <p:ext uri="{BB962C8B-B14F-4D97-AF65-F5344CB8AC3E}">
        <p14:creationId xmlns:p14="http://schemas.microsoft.com/office/powerpoint/2010/main" val="2997726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“I would use random sampling”</a:t>
            </a:r>
            <a:endParaRPr lang="en-GB" b="1" dirty="0">
              <a:solidFill>
                <a:srgbClr val="FF0000"/>
              </a:solidFill>
            </a:endParaRPr>
          </a:p>
          <a:p>
            <a:pPr marL="0" indent="0">
              <a:buNone/>
            </a:pPr>
            <a:endParaRPr lang="en-GB" b="1" dirty="0"/>
          </a:p>
          <a:p>
            <a:pPr marL="0" indent="0">
              <a:buNone/>
            </a:pPr>
            <a:r>
              <a:rPr lang="en-GB" b="1" dirty="0"/>
              <a:t>This is impractical, you just couldn’t do this, it would take too long, where would you get the data? Would they all agree to take part even if you did? </a:t>
            </a:r>
          </a:p>
          <a:p>
            <a:pPr marL="0" indent="0">
              <a:buNone/>
            </a:pPr>
            <a:r>
              <a:rPr lang="en-GB" b="1" dirty="0"/>
              <a:t>Also, no attempt has been made to justify this decision.  </a:t>
            </a:r>
            <a:r>
              <a:rPr lang="en-GB" b="1" i="1" dirty="0">
                <a:solidFill>
                  <a:schemeClr val="accent1">
                    <a:lumMod val="75000"/>
                  </a:schemeClr>
                </a:solidFill>
              </a:rPr>
              <a:t>Remember to justify everything!</a:t>
            </a:r>
          </a:p>
          <a:p>
            <a:pPr marL="0" indent="0">
              <a:buNone/>
            </a:pPr>
            <a:endParaRPr lang="en-GB" dirty="0"/>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419235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“I would use an unstructured interview and ask questions I think are relevant at the time so I can get results which are valid and replicable….unbiased”</a:t>
            </a:r>
          </a:p>
          <a:p>
            <a:pPr marL="0" indent="0">
              <a:buNone/>
            </a:pPr>
            <a:endParaRPr lang="en-GB" b="1" dirty="0"/>
          </a:p>
          <a:p>
            <a:pPr marL="0" indent="0">
              <a:buNone/>
            </a:pPr>
            <a:r>
              <a:rPr lang="en-GB" b="1" dirty="0"/>
              <a:t>Is this true? Would it make it more valid and replicable and less biased?</a:t>
            </a:r>
          </a:p>
          <a:p>
            <a:pPr marL="0" indent="0">
              <a:buNone/>
            </a:pPr>
            <a:r>
              <a:rPr lang="en-GB" b="1" dirty="0"/>
              <a:t>It would be foolish to say you’d do an unstructured interview in terms of gaining marks.  Look at the next bullet point to see why</a:t>
            </a:r>
          </a:p>
          <a:p>
            <a:pPr marL="0" indent="0">
              <a:buNone/>
            </a:pPr>
            <a:endParaRPr lang="en-GB" dirty="0"/>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36998264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5" end="5"/>
                                            </p:txEl>
                                          </p:spTgt>
                                        </p:tgtEl>
                                        <p:attrNameLst>
                                          <p:attrName>style.visibility</p:attrName>
                                        </p:attrNameLst>
                                      </p:cBhvr>
                                      <p:to>
                                        <p:strVal val="visible"/>
                                      </p:to>
                                    </p:set>
                                    <p:animEffect transition="in" filter="fade">
                                      <p:cBhvr>
                                        <p:cTn id="1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b="1" i="1" dirty="0">
                <a:solidFill>
                  <a:schemeClr val="bg2">
                    <a:lumMod val="50000"/>
                  </a:schemeClr>
                </a:solidFill>
              </a:rPr>
              <a:t>Did you get these points?</a:t>
            </a:r>
          </a:p>
          <a:p>
            <a:pPr marL="0" indent="0">
              <a:buNone/>
            </a:pPr>
            <a:endParaRPr lang="en-GB" b="1" dirty="0">
              <a:solidFill>
                <a:schemeClr val="accent4">
                  <a:lumMod val="75000"/>
                </a:schemeClr>
              </a:solidFill>
            </a:endParaRPr>
          </a:p>
          <a:p>
            <a:pPr marL="0" indent="0">
              <a:buNone/>
            </a:pPr>
            <a:r>
              <a:rPr lang="en-GB" b="1" dirty="0">
                <a:solidFill>
                  <a:schemeClr val="accent4">
                    <a:lumMod val="75000"/>
                  </a:schemeClr>
                </a:solidFill>
              </a:rPr>
              <a:t>“Some of my questions I’d ask every participant are as follows:”</a:t>
            </a:r>
          </a:p>
          <a:p>
            <a:pPr marL="0" indent="0">
              <a:buNone/>
            </a:pPr>
            <a:endParaRPr lang="en-GB" b="1" dirty="0"/>
          </a:p>
          <a:p>
            <a:pPr marL="0" indent="0">
              <a:buNone/>
            </a:pPr>
            <a:r>
              <a:rPr lang="en-GB" b="1" dirty="0"/>
              <a:t>They have stated that the interview is unstructured so you wouldn’t have pre-prepared questions. This shows the examiner that you are a bit clueless</a:t>
            </a:r>
          </a:p>
          <a:p>
            <a:pPr marL="0" indent="0">
              <a:buNone/>
            </a:pPr>
            <a:endParaRPr lang="en-GB" b="1" dirty="0">
              <a:solidFill>
                <a:schemeClr val="accent4">
                  <a:lumMod val="75000"/>
                </a:schemeClr>
              </a:solidFill>
            </a:endParaRPr>
          </a:p>
        </p:txBody>
      </p:sp>
      <p:sp>
        <p:nvSpPr>
          <p:cNvPr id="4" name="Title 1"/>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r>
              <a:rPr lang="en-GB" dirty="0"/>
              <a:t>Practice Question: </a:t>
            </a:r>
            <a:r>
              <a:rPr lang="en-GB" dirty="0">
                <a:solidFill>
                  <a:schemeClr val="accent4">
                    <a:lumMod val="40000"/>
                    <a:lumOff val="60000"/>
                  </a:schemeClr>
                </a:solidFill>
              </a:rPr>
              <a:t>What was wrong with the sample answer?</a:t>
            </a:r>
          </a:p>
        </p:txBody>
      </p:sp>
    </p:spTree>
    <p:extLst>
      <p:ext uri="{BB962C8B-B14F-4D97-AF65-F5344CB8AC3E}">
        <p14:creationId xmlns:p14="http://schemas.microsoft.com/office/powerpoint/2010/main" val="680421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TotalTime>
  <Words>2089</Words>
  <Application>Microsoft Office PowerPoint</Application>
  <PresentationFormat>Widescreen</PresentationFormat>
  <Paragraphs>165</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Calibri Light</vt:lpstr>
      <vt:lpstr>Times New Roman</vt:lpstr>
      <vt:lpstr>Office Theme</vt:lpstr>
      <vt:lpstr>Designing a Study</vt:lpstr>
      <vt:lpstr>Starter Questions</vt:lpstr>
      <vt:lpstr>Starter Questions:  Answers</vt:lpstr>
      <vt:lpstr>The Design a Study Question…</vt:lpstr>
      <vt:lpstr>The Design a Study Question:  A reminder from last year</vt:lpstr>
      <vt:lpstr>What is wrong with this answer?</vt:lpstr>
      <vt:lpstr>Practice Question: What was wrong with the sample answer?</vt:lpstr>
      <vt:lpstr>Practice Question: What was wrong with the sample answer?</vt:lpstr>
      <vt:lpstr>Practice Question: What was wrong with the sample answer?</vt:lpstr>
      <vt:lpstr>Practice Question: What was wrong with the sample answer?</vt:lpstr>
      <vt:lpstr>Practice Question: What was wrong with the sample answer?</vt:lpstr>
      <vt:lpstr>Practice Question: What was wrong with the sample answer?</vt:lpstr>
      <vt:lpstr>Now it’s your turn…</vt:lpstr>
      <vt:lpstr>How did you do?</vt:lpstr>
      <vt:lpstr>Individual Practice</vt:lpstr>
      <vt:lpstr>PowerPoint Presentation</vt:lpstr>
      <vt:lpstr> Mark Scheme:  The operationalised variables </vt:lpstr>
      <vt:lpstr> Mark Scheme:  The experimental design to be used </vt:lpstr>
      <vt:lpstr>Mark Scheme:  The sample </vt:lpstr>
      <vt:lpstr> Mark Scheme:  An outline of the proposed procedure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Designing a Study</dc:title>
  <dc:creator>Stacey Marks</dc:creator>
  <cp:lastModifiedBy>Stacey Marks</cp:lastModifiedBy>
  <cp:revision>52</cp:revision>
  <dcterms:created xsi:type="dcterms:W3CDTF">2019-10-22T10:03:53Z</dcterms:created>
  <dcterms:modified xsi:type="dcterms:W3CDTF">2020-11-17T10:57:05Z</dcterms:modified>
</cp:coreProperties>
</file>