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76" r:id="rId4"/>
    <p:sldId id="265" r:id="rId5"/>
    <p:sldId id="277" r:id="rId6"/>
    <p:sldId id="274" r:id="rId7"/>
    <p:sldId id="267" r:id="rId8"/>
    <p:sldId id="266" r:id="rId9"/>
    <p:sldId id="262" r:id="rId10"/>
    <p:sldId id="257" r:id="rId11"/>
    <p:sldId id="269" r:id="rId12"/>
    <p:sldId id="270" r:id="rId13"/>
    <p:sldId id="271" r:id="rId14"/>
    <p:sldId id="272" r:id="rId15"/>
    <p:sldId id="273"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A80E4BA-609D-4CF9-AA27-00645B190DCC}"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E8998E-FFDF-4635-9769-173E710F433B}" type="slidenum">
              <a:rPr lang="en-GB" smtClean="0"/>
              <a:t>‹#›</a:t>
            </a:fld>
            <a:endParaRPr lang="en-GB"/>
          </a:p>
        </p:txBody>
      </p:sp>
    </p:spTree>
    <p:extLst>
      <p:ext uri="{BB962C8B-B14F-4D97-AF65-F5344CB8AC3E}">
        <p14:creationId xmlns:p14="http://schemas.microsoft.com/office/powerpoint/2010/main" val="1055531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80E4BA-609D-4CF9-AA27-00645B190DCC}"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E8998E-FFDF-4635-9769-173E710F433B}" type="slidenum">
              <a:rPr lang="en-GB" smtClean="0"/>
              <a:t>‹#›</a:t>
            </a:fld>
            <a:endParaRPr lang="en-GB"/>
          </a:p>
        </p:txBody>
      </p:sp>
    </p:spTree>
    <p:extLst>
      <p:ext uri="{BB962C8B-B14F-4D97-AF65-F5344CB8AC3E}">
        <p14:creationId xmlns:p14="http://schemas.microsoft.com/office/powerpoint/2010/main" val="99550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80E4BA-609D-4CF9-AA27-00645B190DCC}"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E8998E-FFDF-4635-9769-173E710F433B}" type="slidenum">
              <a:rPr lang="en-GB" smtClean="0"/>
              <a:t>‹#›</a:t>
            </a:fld>
            <a:endParaRPr lang="en-GB"/>
          </a:p>
        </p:txBody>
      </p:sp>
    </p:spTree>
    <p:extLst>
      <p:ext uri="{BB962C8B-B14F-4D97-AF65-F5344CB8AC3E}">
        <p14:creationId xmlns:p14="http://schemas.microsoft.com/office/powerpoint/2010/main" val="1469829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80E4BA-609D-4CF9-AA27-00645B190DCC}"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E8998E-FFDF-4635-9769-173E710F433B}" type="slidenum">
              <a:rPr lang="en-GB" smtClean="0"/>
              <a:t>‹#›</a:t>
            </a:fld>
            <a:endParaRPr lang="en-GB"/>
          </a:p>
        </p:txBody>
      </p:sp>
    </p:spTree>
    <p:extLst>
      <p:ext uri="{BB962C8B-B14F-4D97-AF65-F5344CB8AC3E}">
        <p14:creationId xmlns:p14="http://schemas.microsoft.com/office/powerpoint/2010/main" val="2644556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80E4BA-609D-4CF9-AA27-00645B190DCC}"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E8998E-FFDF-4635-9769-173E710F433B}" type="slidenum">
              <a:rPr lang="en-GB" smtClean="0"/>
              <a:t>‹#›</a:t>
            </a:fld>
            <a:endParaRPr lang="en-GB"/>
          </a:p>
        </p:txBody>
      </p:sp>
    </p:spTree>
    <p:extLst>
      <p:ext uri="{BB962C8B-B14F-4D97-AF65-F5344CB8AC3E}">
        <p14:creationId xmlns:p14="http://schemas.microsoft.com/office/powerpoint/2010/main" val="2365054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A80E4BA-609D-4CF9-AA27-00645B190DCC}" type="datetimeFigureOut">
              <a:rPr lang="en-GB" smtClean="0"/>
              <a:t>26/11/2020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E8998E-FFDF-4635-9769-173E710F433B}" type="slidenum">
              <a:rPr lang="en-GB" smtClean="0"/>
              <a:t>‹#›</a:t>
            </a:fld>
            <a:endParaRPr lang="en-GB"/>
          </a:p>
        </p:txBody>
      </p:sp>
    </p:spTree>
    <p:extLst>
      <p:ext uri="{BB962C8B-B14F-4D97-AF65-F5344CB8AC3E}">
        <p14:creationId xmlns:p14="http://schemas.microsoft.com/office/powerpoint/2010/main" val="4051856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A80E4BA-609D-4CF9-AA27-00645B190DCC}" type="datetimeFigureOut">
              <a:rPr lang="en-GB" smtClean="0"/>
              <a:t>26/11/2020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E8998E-FFDF-4635-9769-173E710F433B}" type="slidenum">
              <a:rPr lang="en-GB" smtClean="0"/>
              <a:t>‹#›</a:t>
            </a:fld>
            <a:endParaRPr lang="en-GB"/>
          </a:p>
        </p:txBody>
      </p:sp>
    </p:spTree>
    <p:extLst>
      <p:ext uri="{BB962C8B-B14F-4D97-AF65-F5344CB8AC3E}">
        <p14:creationId xmlns:p14="http://schemas.microsoft.com/office/powerpoint/2010/main" val="1051183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A80E4BA-609D-4CF9-AA27-00645B190DCC}" type="datetimeFigureOut">
              <a:rPr lang="en-GB" smtClean="0"/>
              <a:t>26/11/2020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E8998E-FFDF-4635-9769-173E710F433B}" type="slidenum">
              <a:rPr lang="en-GB" smtClean="0"/>
              <a:t>‹#›</a:t>
            </a:fld>
            <a:endParaRPr lang="en-GB"/>
          </a:p>
        </p:txBody>
      </p:sp>
    </p:spTree>
    <p:extLst>
      <p:ext uri="{BB962C8B-B14F-4D97-AF65-F5344CB8AC3E}">
        <p14:creationId xmlns:p14="http://schemas.microsoft.com/office/powerpoint/2010/main" val="2496060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80E4BA-609D-4CF9-AA27-00645B190DCC}" type="datetimeFigureOut">
              <a:rPr lang="en-GB" smtClean="0"/>
              <a:t>26/11/2020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E8998E-FFDF-4635-9769-173E710F433B}" type="slidenum">
              <a:rPr lang="en-GB" smtClean="0"/>
              <a:t>‹#›</a:t>
            </a:fld>
            <a:endParaRPr lang="en-GB"/>
          </a:p>
        </p:txBody>
      </p:sp>
    </p:spTree>
    <p:extLst>
      <p:ext uri="{BB962C8B-B14F-4D97-AF65-F5344CB8AC3E}">
        <p14:creationId xmlns:p14="http://schemas.microsoft.com/office/powerpoint/2010/main" val="4191786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80E4BA-609D-4CF9-AA27-00645B190DCC}" type="datetimeFigureOut">
              <a:rPr lang="en-GB" smtClean="0"/>
              <a:t>26/11/2020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E8998E-FFDF-4635-9769-173E710F433B}" type="slidenum">
              <a:rPr lang="en-GB" smtClean="0"/>
              <a:t>‹#›</a:t>
            </a:fld>
            <a:endParaRPr lang="en-GB"/>
          </a:p>
        </p:txBody>
      </p:sp>
    </p:spTree>
    <p:extLst>
      <p:ext uri="{BB962C8B-B14F-4D97-AF65-F5344CB8AC3E}">
        <p14:creationId xmlns:p14="http://schemas.microsoft.com/office/powerpoint/2010/main" val="196081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80E4BA-609D-4CF9-AA27-00645B190DCC}" type="datetimeFigureOut">
              <a:rPr lang="en-GB" smtClean="0"/>
              <a:t>26/11/2020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E8998E-FFDF-4635-9769-173E710F433B}" type="slidenum">
              <a:rPr lang="en-GB" smtClean="0"/>
              <a:t>‹#›</a:t>
            </a:fld>
            <a:endParaRPr lang="en-GB"/>
          </a:p>
        </p:txBody>
      </p:sp>
    </p:spTree>
    <p:extLst>
      <p:ext uri="{BB962C8B-B14F-4D97-AF65-F5344CB8AC3E}">
        <p14:creationId xmlns:p14="http://schemas.microsoft.com/office/powerpoint/2010/main" val="3307490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80E4BA-609D-4CF9-AA27-00645B190DCC}" type="datetimeFigureOut">
              <a:rPr lang="en-GB" smtClean="0"/>
              <a:t>26/11/2020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E8998E-FFDF-4635-9769-173E710F433B}" type="slidenum">
              <a:rPr lang="en-GB" smtClean="0"/>
              <a:t>‹#›</a:t>
            </a:fld>
            <a:endParaRPr lang="en-GB"/>
          </a:p>
        </p:txBody>
      </p:sp>
    </p:spTree>
    <p:extLst>
      <p:ext uri="{BB962C8B-B14F-4D97-AF65-F5344CB8AC3E}">
        <p14:creationId xmlns:p14="http://schemas.microsoft.com/office/powerpoint/2010/main" val="1152076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play.kahoot.it/#/k/82295a93-47a2-4d8f-9f8a-0d554e3aab87" TargetMode="External"/><Relationship Id="rId2" Type="http://schemas.openxmlformats.org/officeDocument/2006/relationships/hyperlink" Target="https://www.google.co.uk/url?sa=i&amp;rct=j&amp;q=&amp;esrc=s&amp;source=images&amp;cd=&amp;cad=rja&amp;uact=8&amp;ved=2ahUKEwiF75OXhI7fAhUPyxoKHU07ACgQjRx6BAgBEAU&amp;url=https://nvdpl.ca/event/parkgate-discussion-lounge-3&amp;psig=AOvVaw3j8DshlrM6sCHPt67gNHCJ&amp;ust=1544282879956295"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file:///\\fuji\staff$\Psychology\stacey's%20video%20clips\steve%20titus.m4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vJG698U2Mv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quizlet.com/188699622/loftus-and-palmer-flash-cards/" TargetMode="External"/><Relationship Id="rId2" Type="http://schemas.openxmlformats.org/officeDocument/2006/relationships/hyperlink" Target="https://www.google.co.uk/url?sa=i&amp;rct=j&amp;q=&amp;esrc=s&amp;source=images&amp;cd=&amp;cad=rja&amp;uact=8&amp;ved=2ahUKEwi--uzhgo7fAhUIyRoKHZHSCwgQjRx6BAgBEAU&amp;url=https://philadelphia.cbslocal.com/2018/10/29/serious-car-crash-forces-all-lanes-closed-on-south-black-horse-pike-in-williamstown-officials/&amp;psig=AOvVaw3O7_5bqJXY5N1ms8KrLGzi&amp;ust=1544282497388751"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a:t>
            </a:r>
            <a:endParaRPr lang="en-GB" dirty="0"/>
          </a:p>
        </p:txBody>
      </p:sp>
      <p:sp>
        <p:nvSpPr>
          <p:cNvPr id="3" name="Subtitle 2"/>
          <p:cNvSpPr>
            <a:spLocks noGrp="1"/>
          </p:cNvSpPr>
          <p:nvPr>
            <p:ph type="subTitle" idx="1"/>
          </p:nvPr>
        </p:nvSpPr>
        <p:spPr>
          <a:noFill/>
        </p:spPr>
        <p:txBody>
          <a:bodyPr/>
          <a:lstStyle/>
          <a:p>
            <a:r>
              <a:rPr lang="en-GB" dirty="0" smtClean="0"/>
              <a:t>Misleading info and post event discussion team game!</a:t>
            </a:r>
            <a:endParaRPr lang="en-GB" dirty="0"/>
          </a:p>
        </p:txBody>
      </p:sp>
    </p:spTree>
    <p:extLst>
      <p:ext uri="{BB962C8B-B14F-4D97-AF65-F5344CB8AC3E}">
        <p14:creationId xmlns:p14="http://schemas.microsoft.com/office/powerpoint/2010/main" val="16777421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75000"/>
            </a:schemeClr>
          </a:solidFill>
        </p:spPr>
        <p:txBody>
          <a:bodyPr/>
          <a:lstStyle/>
          <a:p>
            <a:r>
              <a:rPr lang="en-GB" dirty="0">
                <a:solidFill>
                  <a:schemeClr val="bg1"/>
                </a:solidFill>
              </a:rPr>
              <a:t>R</a:t>
            </a:r>
            <a:r>
              <a:rPr lang="en-GB" dirty="0" smtClean="0">
                <a:solidFill>
                  <a:schemeClr val="bg1"/>
                </a:solidFill>
              </a:rPr>
              <a:t>ound </a:t>
            </a:r>
            <a:r>
              <a:rPr lang="en-GB" dirty="0">
                <a:solidFill>
                  <a:schemeClr val="bg1"/>
                </a:solidFill>
              </a:rPr>
              <a:t>2</a:t>
            </a:r>
            <a:r>
              <a:rPr lang="en-GB" dirty="0" smtClean="0">
                <a:solidFill>
                  <a:schemeClr val="bg1"/>
                </a:solidFill>
              </a:rPr>
              <a:t>:  Loftus evaluation quiz</a:t>
            </a:r>
            <a:endParaRPr lang="en-GB" dirty="0">
              <a:solidFill>
                <a:schemeClr val="bg1"/>
              </a:solidFill>
            </a:endParaRPr>
          </a:p>
        </p:txBody>
      </p:sp>
      <p:sp>
        <p:nvSpPr>
          <p:cNvPr id="3" name="Content Placeholder 2"/>
          <p:cNvSpPr>
            <a:spLocks noGrp="1"/>
          </p:cNvSpPr>
          <p:nvPr>
            <p:ph idx="1"/>
          </p:nvPr>
        </p:nvSpPr>
        <p:spPr>
          <a:xfrm>
            <a:off x="467544" y="1700808"/>
            <a:ext cx="8229600" cy="4713387"/>
          </a:xfrm>
          <a:solidFill>
            <a:schemeClr val="accent5">
              <a:lumMod val="40000"/>
              <a:lumOff val="60000"/>
            </a:schemeClr>
          </a:solidFill>
        </p:spPr>
        <p:txBody>
          <a:bodyPr/>
          <a:lstStyle/>
          <a:p>
            <a:pPr marL="0" indent="0">
              <a:buNone/>
            </a:pPr>
            <a:r>
              <a:rPr lang="en-GB" dirty="0" smtClean="0"/>
              <a:t>Now you know the study you should be able to evaluate it using the skills we have been practising in class</a:t>
            </a:r>
          </a:p>
          <a:p>
            <a:pPr marL="0" indent="0">
              <a:buNone/>
            </a:pPr>
            <a:endParaRPr lang="en-GB" dirty="0" smtClean="0"/>
          </a:p>
          <a:p>
            <a:r>
              <a:rPr lang="en-GB" dirty="0" smtClean="0"/>
              <a:t>Write your answers on MWB.  </a:t>
            </a:r>
          </a:p>
          <a:p>
            <a:r>
              <a:rPr lang="en-GB" dirty="0" smtClean="0"/>
              <a:t>You will mark each others</a:t>
            </a:r>
          </a:p>
          <a:p>
            <a:r>
              <a:rPr lang="en-GB" dirty="0" smtClean="0"/>
              <a:t>There are a total of </a:t>
            </a:r>
            <a:r>
              <a:rPr lang="en-GB" b="1" dirty="0" smtClean="0"/>
              <a:t>8 points </a:t>
            </a:r>
            <a:r>
              <a:rPr lang="en-GB" dirty="0" smtClean="0"/>
              <a:t>for this round</a:t>
            </a:r>
            <a:endParaRPr lang="en-GB" dirty="0"/>
          </a:p>
        </p:txBody>
      </p:sp>
    </p:spTree>
    <p:extLst>
      <p:ext uri="{BB962C8B-B14F-4D97-AF65-F5344CB8AC3E}">
        <p14:creationId xmlns:p14="http://schemas.microsoft.com/office/powerpoint/2010/main" val="775556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75000"/>
            </a:schemeClr>
          </a:solidFill>
        </p:spPr>
        <p:txBody>
          <a:bodyPr/>
          <a:lstStyle/>
          <a:p>
            <a:r>
              <a:rPr lang="en-GB" dirty="0" smtClean="0">
                <a:solidFill>
                  <a:schemeClr val="bg1"/>
                </a:solidFill>
              </a:rPr>
              <a:t>Loftus &amp; Palmer Evaluation Quiz</a:t>
            </a:r>
            <a:endParaRPr lang="en-GB" dirty="0">
              <a:solidFill>
                <a:schemeClr val="bg1"/>
              </a:solidFill>
            </a:endParaRPr>
          </a:p>
        </p:txBody>
      </p:sp>
      <p:sp>
        <p:nvSpPr>
          <p:cNvPr id="3" name="Content Placeholder 2"/>
          <p:cNvSpPr>
            <a:spLocks noGrp="1"/>
          </p:cNvSpPr>
          <p:nvPr>
            <p:ph idx="1"/>
          </p:nvPr>
        </p:nvSpPr>
        <p:spPr>
          <a:solidFill>
            <a:schemeClr val="accent4">
              <a:lumMod val="20000"/>
              <a:lumOff val="80000"/>
            </a:schemeClr>
          </a:solidFill>
        </p:spPr>
        <p:txBody>
          <a:bodyPr>
            <a:normAutofit fontScale="62500" lnSpcReduction="20000"/>
          </a:bodyPr>
          <a:lstStyle/>
          <a:p>
            <a:pPr marL="0" indent="0">
              <a:buNone/>
            </a:pPr>
            <a:r>
              <a:rPr lang="en-GB" dirty="0"/>
              <a:t>1. The research was a lab experiment and carefully controlled so low in extraneous variables. What type of validity does this make the research high in?</a:t>
            </a:r>
          </a:p>
          <a:p>
            <a:pPr marL="0" indent="0">
              <a:buNone/>
            </a:pPr>
            <a:endParaRPr lang="en-GB" b="1" dirty="0">
              <a:solidFill>
                <a:srgbClr val="FF0000"/>
              </a:solidFill>
            </a:endParaRPr>
          </a:p>
          <a:p>
            <a:pPr marL="0" indent="0">
              <a:buNone/>
            </a:pPr>
            <a:r>
              <a:rPr lang="en-GB" dirty="0"/>
              <a:t>2. </a:t>
            </a:r>
            <a:r>
              <a:rPr lang="en-GB" dirty="0" smtClean="0"/>
              <a:t>However, </a:t>
            </a:r>
            <a:r>
              <a:rPr lang="en-GB" dirty="0"/>
              <a:t>it is argued that there may have been demand characteristics. Why</a:t>
            </a:r>
            <a:r>
              <a:rPr lang="en-GB" dirty="0" smtClean="0"/>
              <a:t>?</a:t>
            </a:r>
          </a:p>
          <a:p>
            <a:pPr marL="0" indent="0">
              <a:buNone/>
            </a:pPr>
            <a:endParaRPr lang="en-GB" dirty="0"/>
          </a:p>
          <a:p>
            <a:pPr marL="0" indent="0">
              <a:buNone/>
            </a:pPr>
            <a:r>
              <a:rPr lang="en-GB" dirty="0"/>
              <a:t>3. It is argued that the research was not like real life as </a:t>
            </a:r>
            <a:r>
              <a:rPr lang="en-GB" dirty="0" smtClean="0"/>
              <a:t>it only </a:t>
            </a:r>
            <a:r>
              <a:rPr lang="en-GB" dirty="0"/>
              <a:t>used films of car crashes. So what type of validity is it low </a:t>
            </a:r>
            <a:r>
              <a:rPr lang="en-GB" dirty="0" smtClean="0"/>
              <a:t>in?</a:t>
            </a:r>
          </a:p>
          <a:p>
            <a:pPr marL="0" indent="0">
              <a:buNone/>
            </a:pPr>
            <a:endParaRPr lang="en-GB" dirty="0"/>
          </a:p>
          <a:p>
            <a:pPr marL="0" indent="0">
              <a:buNone/>
            </a:pPr>
            <a:r>
              <a:rPr lang="en-GB" dirty="0"/>
              <a:t>4. Why is </a:t>
            </a:r>
            <a:r>
              <a:rPr lang="en-GB" dirty="0" smtClean="0"/>
              <a:t>it </a:t>
            </a:r>
            <a:r>
              <a:rPr lang="en-GB" dirty="0"/>
              <a:t>an issue using </a:t>
            </a:r>
            <a:r>
              <a:rPr lang="en-GB" b="1" dirty="0"/>
              <a:t>films</a:t>
            </a:r>
            <a:r>
              <a:rPr lang="en-GB" dirty="0"/>
              <a:t> of a car </a:t>
            </a:r>
            <a:r>
              <a:rPr lang="en-GB" dirty="0" smtClean="0"/>
              <a:t>crash, </a:t>
            </a:r>
            <a:r>
              <a:rPr lang="en-GB" dirty="0"/>
              <a:t>rather than </a:t>
            </a:r>
            <a:r>
              <a:rPr lang="en-GB" dirty="0" smtClean="0"/>
              <a:t>witnessing the </a:t>
            </a:r>
            <a:r>
              <a:rPr lang="en-GB" dirty="0"/>
              <a:t>real thing</a:t>
            </a:r>
            <a:r>
              <a:rPr lang="en-GB" dirty="0" smtClean="0"/>
              <a:t>?</a:t>
            </a:r>
          </a:p>
          <a:p>
            <a:pPr marL="0" indent="0">
              <a:buNone/>
            </a:pPr>
            <a:endParaRPr lang="en-GB" dirty="0"/>
          </a:p>
          <a:p>
            <a:pPr marL="0" indent="0">
              <a:buNone/>
            </a:pPr>
            <a:r>
              <a:rPr lang="en-GB" dirty="0"/>
              <a:t>5. Most lab based research into leading questions find the same results as Loftus. This means this research is ……………………?</a:t>
            </a:r>
          </a:p>
          <a:p>
            <a:pPr marL="0" indent="0">
              <a:buNone/>
            </a:pPr>
            <a:endParaRPr lang="en-GB" dirty="0"/>
          </a:p>
        </p:txBody>
      </p:sp>
    </p:spTree>
    <p:extLst>
      <p:ext uri="{BB962C8B-B14F-4D97-AF65-F5344CB8AC3E}">
        <p14:creationId xmlns:p14="http://schemas.microsoft.com/office/powerpoint/2010/main" val="2802242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75000"/>
            </a:schemeClr>
          </a:solidFill>
        </p:spPr>
        <p:txBody>
          <a:bodyPr/>
          <a:lstStyle/>
          <a:p>
            <a:r>
              <a:rPr lang="en-GB" dirty="0" smtClean="0">
                <a:solidFill>
                  <a:schemeClr val="bg1"/>
                </a:solidFill>
              </a:rPr>
              <a:t>Loftus &amp; Palmer Evaluation Quiz</a:t>
            </a:r>
            <a:endParaRPr lang="en-GB" dirty="0">
              <a:solidFill>
                <a:schemeClr val="bg1"/>
              </a:solidFill>
            </a:endParaRPr>
          </a:p>
        </p:txBody>
      </p:sp>
      <p:sp>
        <p:nvSpPr>
          <p:cNvPr id="3" name="Content Placeholder 2"/>
          <p:cNvSpPr>
            <a:spLocks noGrp="1"/>
          </p:cNvSpPr>
          <p:nvPr>
            <p:ph idx="1"/>
          </p:nvPr>
        </p:nvSpPr>
        <p:spPr>
          <a:solidFill>
            <a:schemeClr val="accent4">
              <a:lumMod val="20000"/>
              <a:lumOff val="80000"/>
            </a:schemeClr>
          </a:solidFill>
        </p:spPr>
        <p:txBody>
          <a:bodyPr>
            <a:normAutofit fontScale="85000" lnSpcReduction="20000"/>
          </a:bodyPr>
          <a:lstStyle/>
          <a:p>
            <a:pPr marL="0" indent="0">
              <a:buNone/>
            </a:pPr>
            <a:r>
              <a:rPr lang="en-GB" dirty="0"/>
              <a:t>6. </a:t>
            </a:r>
            <a:r>
              <a:rPr lang="en-GB" dirty="0" smtClean="0"/>
              <a:t>In one study, </a:t>
            </a:r>
            <a:r>
              <a:rPr lang="en-GB" dirty="0"/>
              <a:t>Loftus showed participants slides of a red purse being stolen. 98% correctly remembered it was red. </a:t>
            </a:r>
            <a:r>
              <a:rPr lang="en-GB" dirty="0" smtClean="0"/>
              <a:t>Later, </a:t>
            </a:r>
            <a:r>
              <a:rPr lang="en-GB" dirty="0"/>
              <a:t>when given an account of the robbery by a professor who incorrectly said the purse was brown, only </a:t>
            </a:r>
            <a:r>
              <a:rPr lang="en-GB" dirty="0" smtClean="0"/>
              <a:t>two </a:t>
            </a:r>
            <a:r>
              <a:rPr lang="en-GB" dirty="0"/>
              <a:t>people </a:t>
            </a:r>
            <a:r>
              <a:rPr lang="en-GB" dirty="0" smtClean="0"/>
              <a:t>said they though </a:t>
            </a:r>
            <a:r>
              <a:rPr lang="en-GB" dirty="0"/>
              <a:t>the colour </a:t>
            </a:r>
            <a:r>
              <a:rPr lang="en-GB" dirty="0" smtClean="0"/>
              <a:t>was </a:t>
            </a:r>
            <a:r>
              <a:rPr lang="en-GB" dirty="0"/>
              <a:t>brown on a later test. </a:t>
            </a:r>
            <a:endParaRPr lang="en-GB" dirty="0" smtClean="0"/>
          </a:p>
          <a:p>
            <a:pPr marL="0" indent="0">
              <a:buNone/>
            </a:pPr>
            <a:r>
              <a:rPr lang="en-GB" b="1" i="1" dirty="0" smtClean="0"/>
              <a:t>Why </a:t>
            </a:r>
            <a:r>
              <a:rPr lang="en-GB" b="1" i="1" dirty="0"/>
              <a:t>in this case did misleading information not change eye witness testimony?</a:t>
            </a:r>
          </a:p>
          <a:p>
            <a:pPr marL="0" indent="0">
              <a:buNone/>
            </a:pPr>
            <a:endParaRPr lang="en-GB" dirty="0" smtClean="0"/>
          </a:p>
          <a:p>
            <a:pPr marL="0" indent="0">
              <a:buNone/>
            </a:pPr>
            <a:r>
              <a:rPr lang="en-GB" dirty="0" smtClean="0"/>
              <a:t>7</a:t>
            </a:r>
            <a:r>
              <a:rPr lang="en-GB" dirty="0"/>
              <a:t>. How can the findings of Loftus’s research be applied </a:t>
            </a:r>
            <a:r>
              <a:rPr lang="en-GB" dirty="0" smtClean="0"/>
              <a:t>to </a:t>
            </a:r>
            <a:r>
              <a:rPr lang="en-GB" dirty="0"/>
              <a:t>real life? (bonus point if you can name an actual technique it helped to develop)</a:t>
            </a:r>
          </a:p>
          <a:p>
            <a:pPr marL="0" indent="0">
              <a:buNone/>
            </a:pPr>
            <a:endParaRPr lang="en-GB" dirty="0"/>
          </a:p>
        </p:txBody>
      </p:sp>
    </p:spTree>
    <p:extLst>
      <p:ext uri="{BB962C8B-B14F-4D97-AF65-F5344CB8AC3E}">
        <p14:creationId xmlns:p14="http://schemas.microsoft.com/office/powerpoint/2010/main" val="2538314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75000"/>
            </a:schemeClr>
          </a:solidFill>
        </p:spPr>
        <p:txBody>
          <a:bodyPr>
            <a:normAutofit fontScale="90000"/>
          </a:bodyPr>
          <a:lstStyle/>
          <a:p>
            <a:r>
              <a:rPr lang="en-GB" dirty="0" smtClean="0">
                <a:solidFill>
                  <a:schemeClr val="bg1"/>
                </a:solidFill>
              </a:rPr>
              <a:t>Loftus &amp; Palmer Evaluation Quiz: Answers</a:t>
            </a:r>
            <a:endParaRPr lang="en-GB" dirty="0">
              <a:solidFill>
                <a:schemeClr val="bg1"/>
              </a:solidFill>
            </a:endParaRPr>
          </a:p>
        </p:txBody>
      </p:sp>
      <p:sp>
        <p:nvSpPr>
          <p:cNvPr id="3" name="Content Placeholder 2"/>
          <p:cNvSpPr>
            <a:spLocks noGrp="1"/>
          </p:cNvSpPr>
          <p:nvPr>
            <p:ph idx="1"/>
          </p:nvPr>
        </p:nvSpPr>
        <p:spPr>
          <a:xfrm>
            <a:off x="457200" y="1600200"/>
            <a:ext cx="8229600" cy="4925144"/>
          </a:xfrm>
          <a:solidFill>
            <a:schemeClr val="accent4">
              <a:lumMod val="20000"/>
              <a:lumOff val="80000"/>
            </a:schemeClr>
          </a:solidFill>
        </p:spPr>
        <p:txBody>
          <a:bodyPr>
            <a:normAutofit fontScale="47500" lnSpcReduction="20000"/>
          </a:bodyPr>
          <a:lstStyle/>
          <a:p>
            <a:pPr marL="0" indent="0">
              <a:buNone/>
            </a:pPr>
            <a:r>
              <a:rPr lang="en-GB" dirty="0"/>
              <a:t>1. The research was a lab experiment and carefully controlled so low in extraneous variables. What type of validity does this make the research high in?</a:t>
            </a:r>
          </a:p>
          <a:p>
            <a:pPr marL="0" indent="0">
              <a:buNone/>
            </a:pPr>
            <a:r>
              <a:rPr lang="en-GB" b="1" dirty="0">
                <a:solidFill>
                  <a:srgbClr val="FF0000"/>
                </a:solidFill>
              </a:rPr>
              <a:t>Internal</a:t>
            </a:r>
          </a:p>
          <a:p>
            <a:pPr marL="0" indent="0">
              <a:buNone/>
            </a:pPr>
            <a:endParaRPr lang="en-GB" b="1" dirty="0" smtClean="0">
              <a:solidFill>
                <a:srgbClr val="FF0000"/>
              </a:solidFill>
            </a:endParaRPr>
          </a:p>
          <a:p>
            <a:pPr marL="0" indent="0">
              <a:buNone/>
            </a:pPr>
            <a:endParaRPr lang="en-GB" b="1" dirty="0">
              <a:solidFill>
                <a:srgbClr val="FF0000"/>
              </a:solidFill>
            </a:endParaRPr>
          </a:p>
          <a:p>
            <a:pPr marL="0" indent="0">
              <a:buNone/>
            </a:pPr>
            <a:r>
              <a:rPr lang="en-GB" dirty="0"/>
              <a:t>2. </a:t>
            </a:r>
            <a:r>
              <a:rPr lang="en-GB" dirty="0" smtClean="0"/>
              <a:t>However, </a:t>
            </a:r>
            <a:r>
              <a:rPr lang="en-GB" dirty="0"/>
              <a:t>it is argued that there may have been demand characteristics. Why</a:t>
            </a:r>
            <a:r>
              <a:rPr lang="en-GB" dirty="0" smtClean="0"/>
              <a:t>?</a:t>
            </a:r>
          </a:p>
          <a:p>
            <a:pPr marL="0" indent="0">
              <a:buNone/>
            </a:pPr>
            <a:r>
              <a:rPr lang="en-GB" dirty="0" smtClean="0">
                <a:solidFill>
                  <a:srgbClr val="FF0000"/>
                </a:solidFill>
              </a:rPr>
              <a:t>The use of the word ‘smashed’ may have cued the participants to give a higher estimate of speed.  In other words, they were reacting to suggestion, rather than their memory </a:t>
            </a:r>
            <a:r>
              <a:rPr lang="en-GB" smtClean="0">
                <a:solidFill>
                  <a:srgbClr val="FF0000"/>
                </a:solidFill>
              </a:rPr>
              <a:t>being altered</a:t>
            </a:r>
            <a:endParaRPr lang="en-GB" dirty="0">
              <a:solidFill>
                <a:srgbClr val="FF0000"/>
              </a:solidFill>
            </a:endParaRPr>
          </a:p>
          <a:p>
            <a:pPr marL="0" indent="0">
              <a:buNone/>
            </a:pPr>
            <a:endParaRPr lang="en-GB" dirty="0" smtClean="0"/>
          </a:p>
          <a:p>
            <a:pPr marL="0" indent="0">
              <a:buNone/>
            </a:pPr>
            <a:endParaRPr lang="en-GB" dirty="0"/>
          </a:p>
          <a:p>
            <a:pPr marL="0" indent="0">
              <a:buNone/>
            </a:pPr>
            <a:r>
              <a:rPr lang="en-GB" dirty="0"/>
              <a:t>3. It is argued that the research was not like real life as </a:t>
            </a:r>
            <a:r>
              <a:rPr lang="en-GB" dirty="0" smtClean="0"/>
              <a:t>it only </a:t>
            </a:r>
            <a:r>
              <a:rPr lang="en-GB" dirty="0"/>
              <a:t>used films of car crashes. So what type of validity is it low </a:t>
            </a:r>
            <a:r>
              <a:rPr lang="en-GB" dirty="0" smtClean="0"/>
              <a:t>in?</a:t>
            </a:r>
          </a:p>
          <a:p>
            <a:pPr marL="0" indent="0">
              <a:buNone/>
            </a:pPr>
            <a:r>
              <a:rPr lang="en-GB" dirty="0">
                <a:solidFill>
                  <a:srgbClr val="FF0000"/>
                </a:solidFill>
              </a:rPr>
              <a:t>low in ecological validity</a:t>
            </a:r>
          </a:p>
          <a:p>
            <a:pPr marL="0" indent="0">
              <a:buNone/>
            </a:pPr>
            <a:endParaRPr lang="en-GB" dirty="0"/>
          </a:p>
          <a:p>
            <a:pPr marL="0" indent="0">
              <a:buNone/>
            </a:pPr>
            <a:r>
              <a:rPr lang="en-GB" dirty="0"/>
              <a:t>4. Why is </a:t>
            </a:r>
            <a:r>
              <a:rPr lang="en-GB" dirty="0" smtClean="0"/>
              <a:t>it </a:t>
            </a:r>
            <a:r>
              <a:rPr lang="en-GB" dirty="0"/>
              <a:t>an issue using </a:t>
            </a:r>
            <a:r>
              <a:rPr lang="en-GB" b="1" dirty="0"/>
              <a:t>films</a:t>
            </a:r>
            <a:r>
              <a:rPr lang="en-GB" dirty="0"/>
              <a:t> of a car </a:t>
            </a:r>
            <a:r>
              <a:rPr lang="en-GB" dirty="0" smtClean="0"/>
              <a:t>crash, </a:t>
            </a:r>
            <a:r>
              <a:rPr lang="en-GB" dirty="0"/>
              <a:t>rather than </a:t>
            </a:r>
            <a:r>
              <a:rPr lang="en-GB" dirty="0" smtClean="0"/>
              <a:t>witnessing the </a:t>
            </a:r>
            <a:r>
              <a:rPr lang="en-GB" dirty="0"/>
              <a:t>real thing</a:t>
            </a:r>
            <a:r>
              <a:rPr lang="en-GB" dirty="0" smtClean="0"/>
              <a:t>?</a:t>
            </a:r>
          </a:p>
          <a:p>
            <a:pPr marL="0" indent="0">
              <a:buNone/>
            </a:pPr>
            <a:r>
              <a:rPr lang="en-GB" dirty="0">
                <a:solidFill>
                  <a:srgbClr val="FF0000"/>
                </a:solidFill>
              </a:rPr>
              <a:t>Participants wouldn’t feel the actual emotion of seeing a car crash in real life which may change the results. Maybe you remember more accurately if in shock?</a:t>
            </a:r>
          </a:p>
          <a:p>
            <a:pPr marL="0" indent="0">
              <a:buNone/>
            </a:pPr>
            <a:endParaRPr lang="en-GB" dirty="0"/>
          </a:p>
          <a:p>
            <a:pPr marL="0" indent="0">
              <a:buNone/>
            </a:pPr>
            <a:r>
              <a:rPr lang="en-GB" dirty="0"/>
              <a:t>5. Most lab based research into leading questions find the same results as Loftus. This means this research is ……………………?</a:t>
            </a:r>
          </a:p>
          <a:p>
            <a:pPr marL="0" indent="0">
              <a:buNone/>
            </a:pPr>
            <a:r>
              <a:rPr lang="en-GB" dirty="0">
                <a:solidFill>
                  <a:srgbClr val="FF0000"/>
                </a:solidFill>
              </a:rPr>
              <a:t>Reliable</a:t>
            </a:r>
          </a:p>
          <a:p>
            <a:pPr marL="0" indent="0">
              <a:buNone/>
            </a:pPr>
            <a:endParaRPr lang="en-GB" dirty="0"/>
          </a:p>
        </p:txBody>
      </p:sp>
    </p:spTree>
    <p:extLst>
      <p:ext uri="{BB962C8B-B14F-4D97-AF65-F5344CB8AC3E}">
        <p14:creationId xmlns:p14="http://schemas.microsoft.com/office/powerpoint/2010/main" val="3269378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500"/>
                                        <p:tgtEl>
                                          <p:spTgt spid="3">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500"/>
                                        <p:tgtEl>
                                          <p:spTgt spid="3">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4" end="14"/>
                                            </p:txEl>
                                          </p:spTgt>
                                        </p:tgtEl>
                                        <p:attrNameLst>
                                          <p:attrName>style.visibility</p:attrName>
                                        </p:attrNameLst>
                                      </p:cBhvr>
                                      <p:to>
                                        <p:strVal val="visible"/>
                                      </p:to>
                                    </p:set>
                                    <p:animEffect transition="in" filter="fade">
                                      <p:cBhvr>
                                        <p:cTn id="52" dur="500"/>
                                        <p:tgtEl>
                                          <p:spTgt spid="3">
                                            <p:txEl>
                                              <p:pRg st="14" end="1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animEffect transition="in" filter="fade">
                                      <p:cBhvr>
                                        <p:cTn id="57"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75000"/>
            </a:schemeClr>
          </a:solidFill>
        </p:spPr>
        <p:txBody>
          <a:bodyPr>
            <a:normAutofit fontScale="90000"/>
          </a:bodyPr>
          <a:lstStyle/>
          <a:p>
            <a:r>
              <a:rPr lang="en-GB" dirty="0" smtClean="0">
                <a:solidFill>
                  <a:schemeClr val="bg1"/>
                </a:solidFill>
              </a:rPr>
              <a:t>Loftus &amp; Palmer Evaluation Quiz:  Answers</a:t>
            </a:r>
            <a:endParaRPr lang="en-GB" dirty="0">
              <a:solidFill>
                <a:schemeClr val="bg1"/>
              </a:solidFill>
            </a:endParaRPr>
          </a:p>
        </p:txBody>
      </p:sp>
      <p:sp>
        <p:nvSpPr>
          <p:cNvPr id="3" name="Content Placeholder 2"/>
          <p:cNvSpPr>
            <a:spLocks noGrp="1"/>
          </p:cNvSpPr>
          <p:nvPr>
            <p:ph idx="1"/>
          </p:nvPr>
        </p:nvSpPr>
        <p:spPr>
          <a:solidFill>
            <a:schemeClr val="accent4">
              <a:lumMod val="20000"/>
              <a:lumOff val="80000"/>
            </a:schemeClr>
          </a:solidFill>
        </p:spPr>
        <p:txBody>
          <a:bodyPr>
            <a:normAutofit fontScale="62500" lnSpcReduction="20000"/>
          </a:bodyPr>
          <a:lstStyle/>
          <a:p>
            <a:pPr marL="0" indent="0">
              <a:buNone/>
            </a:pPr>
            <a:r>
              <a:rPr lang="en-GB" dirty="0"/>
              <a:t>6. </a:t>
            </a:r>
            <a:r>
              <a:rPr lang="en-GB" dirty="0" smtClean="0"/>
              <a:t>In one study, </a:t>
            </a:r>
            <a:r>
              <a:rPr lang="en-GB" dirty="0"/>
              <a:t>Loftus showed participants slides of a red purse being stolen. 98% correctly remembered it was red. </a:t>
            </a:r>
            <a:r>
              <a:rPr lang="en-GB" dirty="0" smtClean="0"/>
              <a:t>Later, </a:t>
            </a:r>
            <a:r>
              <a:rPr lang="en-GB" dirty="0"/>
              <a:t>when given an account of the robbery by a professor who incorrectly said the purse was brown, only 2 people </a:t>
            </a:r>
            <a:r>
              <a:rPr lang="en-GB" dirty="0" smtClean="0"/>
              <a:t>said they though </a:t>
            </a:r>
            <a:r>
              <a:rPr lang="en-GB" dirty="0"/>
              <a:t>the colour </a:t>
            </a:r>
            <a:r>
              <a:rPr lang="en-GB" dirty="0" smtClean="0"/>
              <a:t>was </a:t>
            </a:r>
            <a:r>
              <a:rPr lang="en-GB" dirty="0"/>
              <a:t>brown on a later test. </a:t>
            </a:r>
            <a:endParaRPr lang="en-GB" dirty="0" smtClean="0"/>
          </a:p>
          <a:p>
            <a:pPr marL="0" indent="0">
              <a:buNone/>
            </a:pPr>
            <a:endParaRPr lang="en-GB" dirty="0" smtClean="0"/>
          </a:p>
          <a:p>
            <a:pPr marL="0" indent="0">
              <a:buNone/>
            </a:pPr>
            <a:r>
              <a:rPr lang="en-GB" dirty="0" smtClean="0"/>
              <a:t>Why </a:t>
            </a:r>
            <a:r>
              <a:rPr lang="en-GB" dirty="0"/>
              <a:t>in this case did misleading information not change eye witness testimony</a:t>
            </a:r>
            <a:r>
              <a:rPr lang="en-GB" dirty="0" smtClean="0"/>
              <a:t>?</a:t>
            </a:r>
          </a:p>
          <a:p>
            <a:pPr marL="0" indent="0">
              <a:buNone/>
            </a:pPr>
            <a:r>
              <a:rPr lang="en-GB" dirty="0">
                <a:solidFill>
                  <a:srgbClr val="FF0000"/>
                </a:solidFill>
              </a:rPr>
              <a:t>If the answer is obvious </a:t>
            </a:r>
            <a:r>
              <a:rPr lang="en-GB" dirty="0" smtClean="0">
                <a:solidFill>
                  <a:srgbClr val="FF0000"/>
                </a:solidFill>
              </a:rPr>
              <a:t>(central information) e.g</a:t>
            </a:r>
            <a:r>
              <a:rPr lang="en-GB" dirty="0">
                <a:solidFill>
                  <a:srgbClr val="FF0000"/>
                </a:solidFill>
              </a:rPr>
              <a:t>. colour of a </a:t>
            </a:r>
            <a:r>
              <a:rPr lang="en-GB" dirty="0" smtClean="0">
                <a:solidFill>
                  <a:srgbClr val="FF0000"/>
                </a:solidFill>
              </a:rPr>
              <a:t>purse, </a:t>
            </a:r>
            <a:r>
              <a:rPr lang="en-GB" dirty="0">
                <a:solidFill>
                  <a:srgbClr val="FF0000"/>
                </a:solidFill>
              </a:rPr>
              <a:t>then misleading info has little </a:t>
            </a:r>
            <a:r>
              <a:rPr lang="en-GB" dirty="0" smtClean="0">
                <a:solidFill>
                  <a:srgbClr val="FF0000"/>
                </a:solidFill>
              </a:rPr>
              <a:t>effect. It only seems to affect memory of minor details </a:t>
            </a:r>
            <a:r>
              <a:rPr lang="en-GB" dirty="0">
                <a:solidFill>
                  <a:srgbClr val="FF0000"/>
                </a:solidFill>
              </a:rPr>
              <a:t>(periphery information</a:t>
            </a:r>
            <a:r>
              <a:rPr lang="en-GB" dirty="0" smtClean="0">
                <a:solidFill>
                  <a:srgbClr val="FF0000"/>
                </a:solidFill>
              </a:rPr>
              <a:t>)</a:t>
            </a:r>
            <a:endParaRPr lang="en-GB" dirty="0"/>
          </a:p>
          <a:p>
            <a:pPr marL="0" indent="0">
              <a:buNone/>
            </a:pPr>
            <a:endParaRPr lang="en-GB" dirty="0" smtClean="0"/>
          </a:p>
          <a:p>
            <a:pPr marL="0" indent="0">
              <a:buNone/>
            </a:pPr>
            <a:r>
              <a:rPr lang="en-GB" dirty="0" smtClean="0"/>
              <a:t>7</a:t>
            </a:r>
            <a:r>
              <a:rPr lang="en-GB" dirty="0"/>
              <a:t>. How can the findings of Loftus’s research be applied </a:t>
            </a:r>
            <a:r>
              <a:rPr lang="en-GB" dirty="0" smtClean="0"/>
              <a:t>to </a:t>
            </a:r>
            <a:r>
              <a:rPr lang="en-GB" dirty="0"/>
              <a:t>real life? (bonus point if you can name an actual technique it helped to develop</a:t>
            </a:r>
            <a:r>
              <a:rPr lang="en-GB" dirty="0" smtClean="0"/>
              <a:t>)</a:t>
            </a:r>
          </a:p>
          <a:p>
            <a:pPr marL="0" indent="0">
              <a:buNone/>
            </a:pPr>
            <a:r>
              <a:rPr lang="en-GB" dirty="0">
                <a:solidFill>
                  <a:srgbClr val="FF0000"/>
                </a:solidFill>
              </a:rPr>
              <a:t>Need to train people not to use leading  questions when interviewing  witnesses</a:t>
            </a:r>
          </a:p>
          <a:p>
            <a:pPr marL="0" indent="0">
              <a:buNone/>
            </a:pPr>
            <a:r>
              <a:rPr lang="en-GB" dirty="0">
                <a:solidFill>
                  <a:srgbClr val="FF0000"/>
                </a:solidFill>
              </a:rPr>
              <a:t>BONUS POINT-led to the cognitive interview</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083803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75000"/>
            </a:schemeClr>
          </a:solidFill>
        </p:spPr>
        <p:txBody>
          <a:bodyPr>
            <a:normAutofit fontScale="90000"/>
          </a:bodyPr>
          <a:lstStyle/>
          <a:p>
            <a:r>
              <a:rPr lang="en-GB" dirty="0" smtClean="0">
                <a:solidFill>
                  <a:schemeClr val="bg1"/>
                </a:solidFill>
              </a:rPr>
              <a:t>Round 3:  Writing a PEEL` evaluation point on Loftus’s research</a:t>
            </a:r>
            <a:endParaRPr lang="en-GB" dirty="0">
              <a:solidFill>
                <a:schemeClr val="bg1"/>
              </a:solidFill>
            </a:endParaRPr>
          </a:p>
        </p:txBody>
      </p:sp>
      <p:sp>
        <p:nvSpPr>
          <p:cNvPr id="3" name="Content Placeholder 2"/>
          <p:cNvSpPr>
            <a:spLocks noGrp="1"/>
          </p:cNvSpPr>
          <p:nvPr>
            <p:ph idx="1"/>
          </p:nvPr>
        </p:nvSpPr>
        <p:spPr>
          <a:xfrm>
            <a:off x="467544" y="1772816"/>
            <a:ext cx="8229600" cy="4525963"/>
          </a:xfrm>
          <a:solidFill>
            <a:schemeClr val="accent5">
              <a:lumMod val="20000"/>
              <a:lumOff val="80000"/>
            </a:schemeClr>
          </a:solidFill>
        </p:spPr>
        <p:txBody>
          <a:bodyPr>
            <a:normAutofit fontScale="92500" lnSpcReduction="20000"/>
          </a:bodyPr>
          <a:lstStyle/>
          <a:p>
            <a:r>
              <a:rPr lang="en-GB" dirty="0" smtClean="0"/>
              <a:t>Using one of the points discussed in the last round, on </a:t>
            </a:r>
            <a:r>
              <a:rPr lang="en-GB" b="1" dirty="0" smtClean="0"/>
              <a:t>MWBs</a:t>
            </a:r>
            <a:r>
              <a:rPr lang="en-GB" dirty="0" smtClean="0"/>
              <a:t>, write </a:t>
            </a:r>
            <a:r>
              <a:rPr lang="en-GB" dirty="0"/>
              <a:t>a</a:t>
            </a:r>
            <a:r>
              <a:rPr lang="en-GB" b="1" dirty="0" smtClean="0"/>
              <a:t> </a:t>
            </a:r>
            <a:r>
              <a:rPr lang="en-GB" dirty="0" smtClean="0"/>
              <a:t>PEEL evaluation point on Loftus’s research (one per group)</a:t>
            </a:r>
          </a:p>
          <a:p>
            <a:pPr marL="0" indent="0">
              <a:buNone/>
            </a:pPr>
            <a:endParaRPr lang="en-GB" b="1" dirty="0"/>
          </a:p>
          <a:p>
            <a:r>
              <a:rPr lang="en-GB" dirty="0" smtClean="0"/>
              <a:t>You have 5 minutes to complete it</a:t>
            </a:r>
          </a:p>
          <a:p>
            <a:endParaRPr lang="en-GB" dirty="0"/>
          </a:p>
          <a:p>
            <a:r>
              <a:rPr lang="en-GB" dirty="0" smtClean="0"/>
              <a:t>At the end of the five minutes you will bring your board to the teacher’s desk and it will be given a mark out of three </a:t>
            </a:r>
            <a:r>
              <a:rPr lang="en-GB" b="1" i="1" dirty="0" smtClean="0"/>
              <a:t>(this will be done while you are working on the next round)</a:t>
            </a:r>
            <a:endParaRPr lang="en-GB" b="1" i="1" dirty="0"/>
          </a:p>
        </p:txBody>
      </p:sp>
    </p:spTree>
    <p:extLst>
      <p:ext uri="{BB962C8B-B14F-4D97-AF65-F5344CB8AC3E}">
        <p14:creationId xmlns:p14="http://schemas.microsoft.com/office/powerpoint/2010/main" val="1285784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txBody>
          <a:bodyPr>
            <a:normAutofit fontScale="90000"/>
          </a:bodyPr>
          <a:lstStyle/>
          <a:p>
            <a:r>
              <a:rPr lang="en-GB" b="1" dirty="0" smtClean="0">
                <a:solidFill>
                  <a:schemeClr val="bg1"/>
                </a:solidFill>
              </a:rPr>
              <a:t>Post-event discussion and </a:t>
            </a:r>
            <a:r>
              <a:rPr lang="en-GB" b="1" dirty="0" err="1" smtClean="0">
                <a:solidFill>
                  <a:schemeClr val="bg1"/>
                </a:solidFill>
              </a:rPr>
              <a:t>Gabbert’s</a:t>
            </a:r>
            <a:r>
              <a:rPr lang="en-GB" b="1" dirty="0" smtClean="0">
                <a:solidFill>
                  <a:schemeClr val="bg1"/>
                </a:solidFill>
              </a:rPr>
              <a:t> research</a:t>
            </a:r>
            <a:endParaRPr lang="en-GB" b="1" dirty="0">
              <a:solidFill>
                <a:schemeClr val="bg1"/>
              </a:solidFill>
            </a:endParaRPr>
          </a:p>
        </p:txBody>
      </p:sp>
      <p:sp>
        <p:nvSpPr>
          <p:cNvPr id="3" name="Content Placeholder 2"/>
          <p:cNvSpPr>
            <a:spLocks noGrp="1"/>
          </p:cNvSpPr>
          <p:nvPr>
            <p:ph idx="1"/>
          </p:nvPr>
        </p:nvSpPr>
        <p:spPr>
          <a:xfrm>
            <a:off x="541764" y="1808163"/>
            <a:ext cx="4114800" cy="4137323"/>
          </a:xfrm>
        </p:spPr>
        <p:txBody>
          <a:bodyPr>
            <a:normAutofit fontScale="62500" lnSpcReduction="20000"/>
          </a:bodyPr>
          <a:lstStyle/>
          <a:p>
            <a:pPr marL="0" indent="0">
              <a:buNone/>
            </a:pPr>
            <a:r>
              <a:rPr lang="en-GB" dirty="0" smtClean="0"/>
              <a:t>The final round is a </a:t>
            </a:r>
            <a:r>
              <a:rPr lang="en-GB" dirty="0" err="1" smtClean="0"/>
              <a:t>Kahoot</a:t>
            </a:r>
            <a:r>
              <a:rPr lang="en-GB" dirty="0" smtClean="0"/>
              <a:t> quiz on the details of </a:t>
            </a:r>
            <a:r>
              <a:rPr lang="en-GB" dirty="0" err="1" smtClean="0"/>
              <a:t>Gabbert’s</a:t>
            </a:r>
            <a:r>
              <a:rPr lang="en-GB" dirty="0" smtClean="0"/>
              <a:t> study and aspects of the evaluation</a:t>
            </a:r>
          </a:p>
          <a:p>
            <a:pPr marL="0" indent="0">
              <a:buNone/>
            </a:pPr>
            <a:endParaRPr lang="en-GB" dirty="0"/>
          </a:p>
          <a:p>
            <a:pPr marL="0" indent="0">
              <a:buNone/>
            </a:pPr>
            <a:r>
              <a:rPr lang="en-GB" dirty="0" smtClean="0"/>
              <a:t>You have 5 minutes to look at the information in your notes and in the pack</a:t>
            </a:r>
          </a:p>
          <a:p>
            <a:pPr marL="0" indent="0">
              <a:buNone/>
            </a:pPr>
            <a:endParaRPr lang="en-GB" dirty="0"/>
          </a:p>
          <a:p>
            <a:r>
              <a:rPr lang="en-GB" dirty="0" smtClean="0"/>
              <a:t>The team who wins the </a:t>
            </a:r>
            <a:r>
              <a:rPr lang="en-GB" dirty="0" err="1" smtClean="0"/>
              <a:t>Kahoot</a:t>
            </a:r>
            <a:r>
              <a:rPr lang="en-GB" dirty="0" smtClean="0"/>
              <a:t> will get </a:t>
            </a:r>
            <a:r>
              <a:rPr lang="en-GB" b="1" dirty="0" smtClean="0"/>
              <a:t>5 points</a:t>
            </a:r>
          </a:p>
          <a:p>
            <a:r>
              <a:rPr lang="en-GB" dirty="0" smtClean="0"/>
              <a:t>The team who come second will get </a:t>
            </a:r>
            <a:r>
              <a:rPr lang="en-GB" b="1" dirty="0" smtClean="0"/>
              <a:t>3 points</a:t>
            </a:r>
          </a:p>
          <a:p>
            <a:r>
              <a:rPr lang="en-GB" dirty="0" smtClean="0"/>
              <a:t>The team who come third will get </a:t>
            </a:r>
            <a:r>
              <a:rPr lang="en-GB" b="1" dirty="0" smtClean="0"/>
              <a:t>1 point</a:t>
            </a:r>
          </a:p>
          <a:p>
            <a:pPr marL="0" indent="0">
              <a:buNone/>
            </a:pPr>
            <a:endParaRPr lang="en-GB" b="1" dirty="0"/>
          </a:p>
          <a:p>
            <a:pPr marL="0" indent="0">
              <a:buNone/>
            </a:pPr>
            <a:endParaRPr lang="en-GB" b="1" dirty="0"/>
          </a:p>
        </p:txBody>
      </p:sp>
      <p:sp>
        <p:nvSpPr>
          <p:cNvPr id="4" name="AutoShape 2" descr="Image result for discussion">
            <a:hlinkClick r:id="rId2"/>
          </p:cNvPr>
          <p:cNvSpPr>
            <a:spLocks noChangeAspect="1" noChangeArrowheads="1"/>
          </p:cNvSpPr>
          <p:nvPr/>
        </p:nvSpPr>
        <p:spPr bwMode="auto">
          <a:xfrm>
            <a:off x="117475" y="-1668463"/>
            <a:ext cx="2481689" cy="34766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 name="Picture 4">
            <a:hlinkClick r:id="rId3"/>
          </p:cNvPr>
          <p:cNvPicPr>
            <a:picLocks noChangeAspect="1"/>
          </p:cNvPicPr>
          <p:nvPr/>
        </p:nvPicPr>
        <p:blipFill>
          <a:blip r:embed="rId4"/>
          <a:stretch>
            <a:fillRect/>
          </a:stretch>
        </p:blipFill>
        <p:spPr>
          <a:xfrm>
            <a:off x="5199757" y="1635848"/>
            <a:ext cx="3485882" cy="2611047"/>
          </a:xfrm>
          <a:prstGeom prst="rect">
            <a:avLst/>
          </a:prstGeom>
        </p:spPr>
      </p:pic>
      <p:sp>
        <p:nvSpPr>
          <p:cNvPr id="6" name="TextBox 5"/>
          <p:cNvSpPr txBox="1"/>
          <p:nvPr/>
        </p:nvSpPr>
        <p:spPr>
          <a:xfrm>
            <a:off x="5199757" y="4246895"/>
            <a:ext cx="3188667" cy="1200329"/>
          </a:xfrm>
          <a:prstGeom prst="rect">
            <a:avLst/>
          </a:prstGeom>
          <a:noFill/>
        </p:spPr>
        <p:txBody>
          <a:bodyPr wrap="square" rtlCol="0">
            <a:spAutoFit/>
          </a:bodyPr>
          <a:lstStyle/>
          <a:p>
            <a:r>
              <a:rPr lang="en-GB" sz="3600" b="1" i="1" dirty="0" smtClean="0">
                <a:solidFill>
                  <a:schemeClr val="accent2">
                    <a:lumMod val="75000"/>
                  </a:schemeClr>
                </a:solidFill>
              </a:rPr>
              <a:t>Who are the winners?</a:t>
            </a:r>
            <a:endParaRPr lang="en-GB" sz="3600" b="1" i="1" dirty="0">
              <a:solidFill>
                <a:schemeClr val="accent2">
                  <a:lumMod val="75000"/>
                </a:schemeClr>
              </a:solidFill>
            </a:endParaRPr>
          </a:p>
        </p:txBody>
      </p:sp>
    </p:spTree>
    <p:extLst>
      <p:ext uri="{BB962C8B-B14F-4D97-AF65-F5344CB8AC3E}">
        <p14:creationId xmlns:p14="http://schemas.microsoft.com/office/powerpoint/2010/main" val="97840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normAutofit/>
          </a:bodyPr>
          <a:lstStyle/>
          <a:p>
            <a:r>
              <a:rPr lang="en-GB" sz="3600" smtClean="0">
                <a:solidFill>
                  <a:schemeClr val="bg1"/>
                </a:solidFill>
              </a:rPr>
              <a:t>Starter:  Fill </a:t>
            </a:r>
            <a:r>
              <a:rPr lang="en-GB" sz="3600" dirty="0" smtClean="0">
                <a:solidFill>
                  <a:schemeClr val="bg1"/>
                </a:solidFill>
              </a:rPr>
              <a:t>in the gaps, in pairs, on MWBs</a:t>
            </a:r>
            <a:endParaRPr lang="en-GB" sz="3600" dirty="0">
              <a:solidFill>
                <a:schemeClr val="bg1"/>
              </a:solidFill>
            </a:endParaRPr>
          </a:p>
        </p:txBody>
      </p:sp>
      <p:sp>
        <p:nvSpPr>
          <p:cNvPr id="3" name="Content Placeholder 2"/>
          <p:cNvSpPr>
            <a:spLocks noGrp="1"/>
          </p:cNvSpPr>
          <p:nvPr>
            <p:ph idx="1"/>
          </p:nvPr>
        </p:nvSpPr>
        <p:spPr>
          <a:xfrm>
            <a:off x="467544" y="1556792"/>
            <a:ext cx="8229600" cy="5145435"/>
          </a:xfrm>
          <a:solidFill>
            <a:schemeClr val="accent2">
              <a:lumMod val="40000"/>
              <a:lumOff val="60000"/>
            </a:schemeClr>
          </a:solidFill>
        </p:spPr>
        <p:txBody>
          <a:bodyPr>
            <a:normAutofit fontScale="70000" lnSpcReduction="20000"/>
          </a:bodyPr>
          <a:lstStyle/>
          <a:p>
            <a:pPr marL="0" indent="0">
              <a:buNone/>
            </a:pPr>
            <a:r>
              <a:rPr lang="en-GB" sz="3400" b="1" dirty="0" smtClean="0"/>
              <a:t>Fill in the gaps: Paragraph 1 - answers</a:t>
            </a:r>
          </a:p>
          <a:p>
            <a:pPr marL="0" indent="0">
              <a:buNone/>
            </a:pPr>
            <a:r>
              <a:rPr lang="en-GB" sz="3400" dirty="0" smtClean="0"/>
              <a:t>One </a:t>
            </a:r>
            <a:r>
              <a:rPr lang="en-GB" sz="3400" dirty="0"/>
              <a:t>reason that people forget information is because there are insufficient </a:t>
            </a:r>
            <a:r>
              <a:rPr lang="en-GB" sz="3400" dirty="0" smtClean="0">
                <a:solidFill>
                  <a:srgbClr val="FF0000"/>
                </a:solidFill>
              </a:rPr>
              <a:t>_______</a:t>
            </a:r>
            <a:r>
              <a:rPr lang="en-GB" sz="3400" dirty="0" smtClean="0"/>
              <a:t> </a:t>
            </a:r>
            <a:r>
              <a:rPr lang="en-GB" sz="3400" dirty="0"/>
              <a:t>during recall. When information is placed in memory, their associated cues are stored at the </a:t>
            </a:r>
            <a:r>
              <a:rPr lang="en-GB" sz="3400" dirty="0" smtClean="0">
                <a:solidFill>
                  <a:srgbClr val="FF0000"/>
                </a:solidFill>
              </a:rPr>
              <a:t>____________</a:t>
            </a:r>
            <a:r>
              <a:rPr lang="en-GB" sz="3400" dirty="0" smtClean="0"/>
              <a:t>. </a:t>
            </a:r>
            <a:r>
              <a:rPr lang="en-GB" sz="3400" dirty="0"/>
              <a:t>If these cues are not </a:t>
            </a:r>
            <a:r>
              <a:rPr lang="en-GB" sz="3400" dirty="0" smtClean="0">
                <a:solidFill>
                  <a:srgbClr val="FF0000"/>
                </a:solidFill>
              </a:rPr>
              <a:t>_______________</a:t>
            </a:r>
            <a:r>
              <a:rPr lang="en-GB" sz="3400" dirty="0" smtClean="0"/>
              <a:t> </a:t>
            </a:r>
            <a:r>
              <a:rPr lang="en-GB" sz="3400" dirty="0"/>
              <a:t>at the time of recall, then there is an appearance that the information has been </a:t>
            </a:r>
            <a:r>
              <a:rPr lang="en-GB" sz="3400" dirty="0" smtClean="0">
                <a:solidFill>
                  <a:srgbClr val="FF0000"/>
                </a:solidFill>
              </a:rPr>
              <a:t>___________</a:t>
            </a:r>
            <a:r>
              <a:rPr lang="en-GB" sz="3400" dirty="0" smtClean="0"/>
              <a:t>. </a:t>
            </a:r>
            <a:r>
              <a:rPr lang="en-GB" sz="3400" dirty="0"/>
              <a:t>This theory suggests that the information is still available for recall, but it cannot be accessed until the correct cues are in place</a:t>
            </a:r>
            <a:r>
              <a:rPr lang="en-GB" sz="3400" dirty="0" smtClean="0"/>
              <a:t>.</a:t>
            </a:r>
            <a:r>
              <a:rPr lang="en-GB" sz="3400" dirty="0">
                <a:solidFill>
                  <a:srgbClr val="FF0000"/>
                </a:solidFill>
              </a:rPr>
              <a:t> </a:t>
            </a:r>
            <a:r>
              <a:rPr lang="en-GB" sz="3400" dirty="0" err="1"/>
              <a:t>Tulving</a:t>
            </a:r>
            <a:r>
              <a:rPr lang="en-GB" sz="3400" dirty="0"/>
              <a:t> (1983) referred to what he called the </a:t>
            </a:r>
            <a:r>
              <a:rPr lang="en-GB" sz="3400" dirty="0" smtClean="0">
                <a:solidFill>
                  <a:srgbClr val="FF0000"/>
                </a:solidFill>
              </a:rPr>
              <a:t>__________________________ </a:t>
            </a:r>
            <a:r>
              <a:rPr lang="en-GB" sz="3400" dirty="0"/>
              <a:t>(ESP). This states that a cue is going to help us remember information, it has to be </a:t>
            </a:r>
            <a:r>
              <a:rPr lang="en-GB" sz="3400" dirty="0" smtClean="0">
                <a:solidFill>
                  <a:srgbClr val="FF0000"/>
                </a:solidFill>
              </a:rPr>
              <a:t>_________ </a:t>
            </a:r>
            <a:r>
              <a:rPr lang="en-GB" sz="3400" dirty="0"/>
              <a:t>during encoding (when we learn the information) and at retrieval (recall). If the cues at encoding and retrieval are </a:t>
            </a:r>
            <a:r>
              <a:rPr lang="en-GB" sz="3400" dirty="0" smtClean="0">
                <a:solidFill>
                  <a:srgbClr val="FF0000"/>
                </a:solidFill>
              </a:rPr>
              <a:t>__________ </a:t>
            </a:r>
            <a:r>
              <a:rPr lang="en-GB" sz="3400" dirty="0"/>
              <a:t>then some forgetting will occur. For example, if you revise at college, you are more likely to retrieve the information than you are if you revise at home, as the college will act as a </a:t>
            </a:r>
            <a:r>
              <a:rPr lang="en-GB" sz="3400" dirty="0" smtClean="0">
                <a:solidFill>
                  <a:srgbClr val="FF0000"/>
                </a:solidFill>
              </a:rPr>
              <a:t>______</a:t>
            </a:r>
            <a:r>
              <a:rPr lang="en-GB" sz="3400" dirty="0" smtClean="0"/>
              <a:t> </a:t>
            </a:r>
            <a:r>
              <a:rPr lang="en-GB" sz="3400" dirty="0"/>
              <a:t>for retrieval because the surroundings were there during encoding.</a:t>
            </a:r>
          </a:p>
        </p:txBody>
      </p:sp>
    </p:spTree>
    <p:extLst>
      <p:ext uri="{BB962C8B-B14F-4D97-AF65-F5344CB8AC3E}">
        <p14:creationId xmlns:p14="http://schemas.microsoft.com/office/powerpoint/2010/main" val="2734449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normAutofit/>
          </a:bodyPr>
          <a:lstStyle/>
          <a:p>
            <a:r>
              <a:rPr lang="en-GB" sz="3600" dirty="0" smtClean="0">
                <a:solidFill>
                  <a:schemeClr val="bg1"/>
                </a:solidFill>
              </a:rPr>
              <a:t>Did you get it right?</a:t>
            </a:r>
            <a:endParaRPr lang="en-GB" sz="3600" dirty="0">
              <a:solidFill>
                <a:schemeClr val="bg1"/>
              </a:solidFill>
            </a:endParaRPr>
          </a:p>
        </p:txBody>
      </p:sp>
      <p:sp>
        <p:nvSpPr>
          <p:cNvPr id="3" name="Content Placeholder 2"/>
          <p:cNvSpPr>
            <a:spLocks noGrp="1"/>
          </p:cNvSpPr>
          <p:nvPr>
            <p:ph idx="1"/>
          </p:nvPr>
        </p:nvSpPr>
        <p:spPr>
          <a:xfrm>
            <a:off x="467544" y="1556792"/>
            <a:ext cx="8229600" cy="5145435"/>
          </a:xfrm>
          <a:solidFill>
            <a:schemeClr val="accent2">
              <a:lumMod val="40000"/>
              <a:lumOff val="60000"/>
            </a:schemeClr>
          </a:solidFill>
        </p:spPr>
        <p:txBody>
          <a:bodyPr>
            <a:normAutofit fontScale="70000" lnSpcReduction="20000"/>
          </a:bodyPr>
          <a:lstStyle/>
          <a:p>
            <a:pPr marL="0" indent="0">
              <a:buNone/>
            </a:pPr>
            <a:r>
              <a:rPr lang="en-GB" sz="3400" b="1" dirty="0" smtClean="0"/>
              <a:t>Fill in the gaps: Paragraph 1 - answers</a:t>
            </a:r>
          </a:p>
          <a:p>
            <a:pPr marL="0" indent="0">
              <a:buNone/>
            </a:pPr>
            <a:r>
              <a:rPr lang="en-GB" sz="3400" dirty="0" smtClean="0"/>
              <a:t>One </a:t>
            </a:r>
            <a:r>
              <a:rPr lang="en-GB" sz="3400" dirty="0"/>
              <a:t>reason that people forget information is because there are insufficient </a:t>
            </a:r>
            <a:r>
              <a:rPr lang="en-GB" sz="3400" dirty="0">
                <a:solidFill>
                  <a:srgbClr val="FF0000"/>
                </a:solidFill>
              </a:rPr>
              <a:t>cues</a:t>
            </a:r>
            <a:r>
              <a:rPr lang="en-GB" sz="3400" dirty="0"/>
              <a:t> during recall. When information is placed in memory, their associated cues are stored at the </a:t>
            </a:r>
            <a:r>
              <a:rPr lang="en-GB" sz="3400" dirty="0">
                <a:solidFill>
                  <a:srgbClr val="FF0000"/>
                </a:solidFill>
              </a:rPr>
              <a:t>same time</a:t>
            </a:r>
            <a:r>
              <a:rPr lang="en-GB" sz="3400" dirty="0"/>
              <a:t>. If these cues are not </a:t>
            </a:r>
            <a:r>
              <a:rPr lang="en-GB" sz="3400" dirty="0">
                <a:solidFill>
                  <a:srgbClr val="FF0000"/>
                </a:solidFill>
              </a:rPr>
              <a:t>available</a:t>
            </a:r>
            <a:r>
              <a:rPr lang="en-GB" sz="3400" dirty="0"/>
              <a:t> at the time of recall, then there is an appearance that the information has been </a:t>
            </a:r>
            <a:r>
              <a:rPr lang="en-GB" sz="3400" dirty="0">
                <a:solidFill>
                  <a:srgbClr val="FF0000"/>
                </a:solidFill>
              </a:rPr>
              <a:t>forgotten</a:t>
            </a:r>
            <a:r>
              <a:rPr lang="en-GB" sz="3400" dirty="0"/>
              <a:t>. This theory suggests that the information is still available for recall, but it cannot be accessed until the correct cues are in place</a:t>
            </a:r>
            <a:r>
              <a:rPr lang="en-GB" sz="3400" dirty="0" smtClean="0"/>
              <a:t>.</a:t>
            </a:r>
            <a:r>
              <a:rPr lang="en-GB" sz="3400" dirty="0">
                <a:solidFill>
                  <a:srgbClr val="FF0000"/>
                </a:solidFill>
              </a:rPr>
              <a:t> </a:t>
            </a:r>
            <a:r>
              <a:rPr lang="en-GB" sz="3400" dirty="0" err="1"/>
              <a:t>Tulving</a:t>
            </a:r>
            <a:r>
              <a:rPr lang="en-GB" sz="3400" dirty="0"/>
              <a:t> (1983) referred to what he called the </a:t>
            </a:r>
            <a:r>
              <a:rPr lang="en-GB" sz="3400" dirty="0">
                <a:solidFill>
                  <a:srgbClr val="FF0000"/>
                </a:solidFill>
              </a:rPr>
              <a:t>Encoding Specificity Principle </a:t>
            </a:r>
            <a:r>
              <a:rPr lang="en-GB" sz="3400" dirty="0"/>
              <a:t>(ESP). This states that a cue is going to help us remember information, it has to be </a:t>
            </a:r>
            <a:r>
              <a:rPr lang="en-GB" sz="3400" dirty="0">
                <a:solidFill>
                  <a:srgbClr val="FF0000"/>
                </a:solidFill>
              </a:rPr>
              <a:t>present </a:t>
            </a:r>
            <a:r>
              <a:rPr lang="en-GB" sz="3400" dirty="0"/>
              <a:t>during encoding (when we learn the information) and at retrieval (recall). If the cues at encoding and retrieval are </a:t>
            </a:r>
            <a:r>
              <a:rPr lang="en-GB" sz="3400" dirty="0">
                <a:solidFill>
                  <a:srgbClr val="FF0000"/>
                </a:solidFill>
              </a:rPr>
              <a:t>different </a:t>
            </a:r>
            <a:r>
              <a:rPr lang="en-GB" sz="3400" dirty="0"/>
              <a:t>then some forgetting will occur. For example, if you revise at college, you are more likely to retrieve the information than you are if you revise at home, as the college will act as a </a:t>
            </a:r>
            <a:r>
              <a:rPr lang="en-GB" sz="3400" dirty="0">
                <a:solidFill>
                  <a:srgbClr val="FF0000"/>
                </a:solidFill>
              </a:rPr>
              <a:t>cue</a:t>
            </a:r>
            <a:r>
              <a:rPr lang="en-GB" sz="3400" dirty="0"/>
              <a:t> for retrieval because the surroundings were there during encoding.</a:t>
            </a:r>
          </a:p>
        </p:txBody>
      </p:sp>
    </p:spTree>
    <p:extLst>
      <p:ext uri="{BB962C8B-B14F-4D97-AF65-F5344CB8AC3E}">
        <p14:creationId xmlns:p14="http://schemas.microsoft.com/office/powerpoint/2010/main" val="4188013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lstStyle/>
          <a:p>
            <a:r>
              <a:rPr lang="en-GB" dirty="0">
                <a:solidFill>
                  <a:schemeClr val="bg1"/>
                </a:solidFill>
              </a:rPr>
              <a:t>Fill in the gaps, in pairs, on MWBs</a:t>
            </a:r>
            <a:endParaRPr lang="en-GB" dirty="0"/>
          </a:p>
        </p:txBody>
      </p:sp>
      <p:sp>
        <p:nvSpPr>
          <p:cNvPr id="3" name="Content Placeholder 2"/>
          <p:cNvSpPr>
            <a:spLocks noGrp="1"/>
          </p:cNvSpPr>
          <p:nvPr>
            <p:ph idx="1"/>
          </p:nvPr>
        </p:nvSpPr>
        <p:spPr>
          <a:solidFill>
            <a:schemeClr val="accent2">
              <a:lumMod val="40000"/>
              <a:lumOff val="60000"/>
            </a:schemeClr>
          </a:solidFill>
        </p:spPr>
        <p:txBody>
          <a:bodyPr>
            <a:normAutofit fontScale="85000" lnSpcReduction="10000"/>
          </a:bodyPr>
          <a:lstStyle/>
          <a:p>
            <a:pPr marL="0" indent="0">
              <a:buNone/>
            </a:pPr>
            <a:r>
              <a:rPr lang="en-GB" dirty="0" smtClean="0"/>
              <a:t> </a:t>
            </a:r>
          </a:p>
          <a:p>
            <a:r>
              <a:rPr lang="en-GB" dirty="0" smtClean="0"/>
              <a:t>Cue-dependent forgetting can occur due to a lack of the same external or internal cues during recall. </a:t>
            </a:r>
            <a:r>
              <a:rPr lang="en-GB" dirty="0" smtClean="0">
                <a:solidFill>
                  <a:srgbClr val="FF0000"/>
                </a:solidFill>
              </a:rPr>
              <a:t>__________ </a:t>
            </a:r>
            <a:r>
              <a:rPr lang="en-GB" dirty="0" smtClean="0"/>
              <a:t>dependent forgetting refers to external cues that are different when encoding information and when </a:t>
            </a:r>
            <a:r>
              <a:rPr lang="en-GB" dirty="0" smtClean="0">
                <a:solidFill>
                  <a:srgbClr val="FF0000"/>
                </a:solidFill>
              </a:rPr>
              <a:t>___________ </a:t>
            </a:r>
            <a:r>
              <a:rPr lang="en-GB" dirty="0" smtClean="0"/>
              <a:t>it. </a:t>
            </a:r>
            <a:r>
              <a:rPr lang="en-GB" dirty="0" smtClean="0">
                <a:solidFill>
                  <a:srgbClr val="FF0000"/>
                </a:solidFill>
              </a:rPr>
              <a:t>_______</a:t>
            </a:r>
            <a:r>
              <a:rPr lang="en-GB" dirty="0" smtClean="0"/>
              <a:t>-dependent forgetting refers to internal cues (states of awareness) that are </a:t>
            </a:r>
            <a:r>
              <a:rPr lang="en-GB" dirty="0" smtClean="0">
                <a:solidFill>
                  <a:srgbClr val="FF0000"/>
                </a:solidFill>
              </a:rPr>
              <a:t>__________ </a:t>
            </a:r>
            <a:r>
              <a:rPr lang="en-GB" dirty="0" smtClean="0"/>
              <a:t>during encoding information and retrieving it. An example is encoding information while under the influence of </a:t>
            </a:r>
            <a:r>
              <a:rPr lang="en-GB" dirty="0" smtClean="0">
                <a:solidFill>
                  <a:srgbClr val="FF0000"/>
                </a:solidFill>
              </a:rPr>
              <a:t>_________</a:t>
            </a:r>
            <a:r>
              <a:rPr lang="en-GB" dirty="0" smtClean="0"/>
              <a:t>, only to forget it the next day.</a:t>
            </a:r>
          </a:p>
          <a:p>
            <a:endParaRPr lang="en-GB" dirty="0"/>
          </a:p>
        </p:txBody>
      </p:sp>
    </p:spTree>
    <p:extLst>
      <p:ext uri="{BB962C8B-B14F-4D97-AF65-F5344CB8AC3E}">
        <p14:creationId xmlns:p14="http://schemas.microsoft.com/office/powerpoint/2010/main" val="33801384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lstStyle/>
          <a:p>
            <a:r>
              <a:rPr lang="en-GB" sz="3200" dirty="0" smtClean="0">
                <a:solidFill>
                  <a:schemeClr val="bg1"/>
                </a:solidFill>
              </a:rPr>
              <a:t>Did you get </a:t>
            </a:r>
            <a:r>
              <a:rPr lang="en-GB" sz="3200" smtClean="0">
                <a:solidFill>
                  <a:schemeClr val="bg1"/>
                </a:solidFill>
              </a:rPr>
              <a:t>it right?</a:t>
            </a:r>
            <a:endParaRPr lang="en-GB" dirty="0"/>
          </a:p>
        </p:txBody>
      </p:sp>
      <p:sp>
        <p:nvSpPr>
          <p:cNvPr id="3" name="Content Placeholder 2"/>
          <p:cNvSpPr>
            <a:spLocks noGrp="1"/>
          </p:cNvSpPr>
          <p:nvPr>
            <p:ph idx="1"/>
          </p:nvPr>
        </p:nvSpPr>
        <p:spPr>
          <a:solidFill>
            <a:schemeClr val="accent2">
              <a:lumMod val="40000"/>
              <a:lumOff val="60000"/>
            </a:schemeClr>
          </a:solidFill>
        </p:spPr>
        <p:txBody>
          <a:bodyPr>
            <a:normAutofit fontScale="92500" lnSpcReduction="20000"/>
          </a:bodyPr>
          <a:lstStyle/>
          <a:p>
            <a:pPr marL="0" indent="0">
              <a:buNone/>
            </a:pPr>
            <a:r>
              <a:rPr lang="en-GB" dirty="0" smtClean="0"/>
              <a:t> </a:t>
            </a:r>
          </a:p>
          <a:p>
            <a:r>
              <a:rPr lang="en-GB" dirty="0" smtClean="0"/>
              <a:t>Cue-dependent forgetting can occur due to a lack of the same external or internal cues during recall. </a:t>
            </a:r>
            <a:r>
              <a:rPr lang="en-GB" dirty="0" smtClean="0">
                <a:solidFill>
                  <a:srgbClr val="FF0000"/>
                </a:solidFill>
              </a:rPr>
              <a:t>Context </a:t>
            </a:r>
            <a:r>
              <a:rPr lang="en-GB" dirty="0" smtClean="0"/>
              <a:t>dependent forgetting refers to external cues that are different when encoding information and when </a:t>
            </a:r>
            <a:r>
              <a:rPr lang="en-GB" dirty="0" smtClean="0">
                <a:solidFill>
                  <a:srgbClr val="FF0000"/>
                </a:solidFill>
              </a:rPr>
              <a:t>retrieving</a:t>
            </a:r>
            <a:r>
              <a:rPr lang="en-GB" dirty="0" smtClean="0"/>
              <a:t> it. </a:t>
            </a:r>
            <a:r>
              <a:rPr lang="en-GB" dirty="0" smtClean="0">
                <a:solidFill>
                  <a:srgbClr val="FF0000"/>
                </a:solidFill>
              </a:rPr>
              <a:t>State</a:t>
            </a:r>
            <a:r>
              <a:rPr lang="en-GB" dirty="0" smtClean="0"/>
              <a:t>-dependent forgetting refers to internal cues (states of awareness) that are </a:t>
            </a:r>
            <a:r>
              <a:rPr lang="en-GB" dirty="0" smtClean="0">
                <a:solidFill>
                  <a:srgbClr val="FF0000"/>
                </a:solidFill>
              </a:rPr>
              <a:t>different </a:t>
            </a:r>
            <a:r>
              <a:rPr lang="en-GB" dirty="0" smtClean="0"/>
              <a:t>during encoding information and retrieving it. An example is encoding information while under the influence of </a:t>
            </a:r>
            <a:r>
              <a:rPr lang="en-GB" dirty="0" smtClean="0">
                <a:solidFill>
                  <a:srgbClr val="FF0000"/>
                </a:solidFill>
              </a:rPr>
              <a:t>alcohol</a:t>
            </a:r>
            <a:r>
              <a:rPr lang="en-GB" dirty="0" smtClean="0"/>
              <a:t>, only to forget it the next day.</a:t>
            </a:r>
          </a:p>
          <a:p>
            <a:endParaRPr lang="en-GB" dirty="0"/>
          </a:p>
        </p:txBody>
      </p:sp>
    </p:spTree>
    <p:extLst>
      <p:ext uri="{BB962C8B-B14F-4D97-AF65-F5344CB8AC3E}">
        <p14:creationId xmlns:p14="http://schemas.microsoft.com/office/powerpoint/2010/main" val="1341125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50000"/>
            </a:schemeClr>
          </a:solidFill>
        </p:spPr>
        <p:txBody>
          <a:bodyPr/>
          <a:lstStyle/>
          <a:p>
            <a:r>
              <a:rPr lang="en-GB" dirty="0" smtClean="0">
                <a:solidFill>
                  <a:schemeClr val="bg1"/>
                </a:solidFill>
              </a:rPr>
              <a:t>The case of Steve Titus</a:t>
            </a:r>
            <a:endParaRPr lang="en-GB" dirty="0">
              <a:solidFill>
                <a:schemeClr val="bg1"/>
              </a:solidFill>
            </a:endParaRPr>
          </a:p>
        </p:txBody>
      </p:sp>
      <p:sp>
        <p:nvSpPr>
          <p:cNvPr id="3" name="Content Placeholder 2"/>
          <p:cNvSpPr>
            <a:spLocks noGrp="1"/>
          </p:cNvSpPr>
          <p:nvPr>
            <p:ph idx="1"/>
          </p:nvPr>
        </p:nvSpPr>
        <p:spPr>
          <a:xfrm>
            <a:off x="474382" y="1609163"/>
            <a:ext cx="8229600" cy="4525963"/>
          </a:xfrm>
          <a:solidFill>
            <a:schemeClr val="accent3">
              <a:lumMod val="40000"/>
              <a:lumOff val="60000"/>
            </a:schemeClr>
          </a:solidFill>
        </p:spPr>
        <p:txBody>
          <a:bodyPr/>
          <a:lstStyle/>
          <a:p>
            <a:pPr marL="0" indent="0">
              <a:buNone/>
            </a:pPr>
            <a:r>
              <a:rPr lang="en-GB" dirty="0" smtClean="0"/>
              <a:t>Watch the clip of Steve Titus and note down on mini-whiteboards why Titus was convicted of a crime he did not commit</a:t>
            </a:r>
          </a:p>
          <a:p>
            <a:pPr marL="0" indent="0">
              <a:buNone/>
            </a:pPr>
            <a:endParaRPr lang="en-GB" dirty="0"/>
          </a:p>
          <a:p>
            <a:pPr marL="0" indent="0">
              <a:buNone/>
            </a:pPr>
            <a:endParaRPr lang="en-GB" dirty="0"/>
          </a:p>
        </p:txBody>
      </p:sp>
      <p:pic>
        <p:nvPicPr>
          <p:cNvPr id="1026"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2978" y="3212976"/>
            <a:ext cx="3672408" cy="2879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700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a:solidFill>
            <a:schemeClr val="tx2">
              <a:lumMod val="60000"/>
              <a:lumOff val="40000"/>
            </a:schemeClr>
          </a:solidFill>
        </p:spPr>
        <p:txBody>
          <a:bodyPr>
            <a:noAutofit/>
          </a:bodyPr>
          <a:lstStyle/>
          <a:p>
            <a:r>
              <a:rPr lang="en-GB" sz="3600" dirty="0" smtClean="0">
                <a:solidFill>
                  <a:schemeClr val="bg1"/>
                </a:solidFill>
              </a:rPr>
              <a:t>Watch this clip-How many times do the players in white pass the basketball? </a:t>
            </a:r>
            <a:endParaRPr lang="en-GB" sz="3600" dirty="0">
              <a:solidFill>
                <a:schemeClr val="bg1"/>
              </a:solidFill>
            </a:endParaRPr>
          </a:p>
        </p:txBody>
      </p:sp>
      <p:sp>
        <p:nvSpPr>
          <p:cNvPr id="3" name="Content Placeholder 2"/>
          <p:cNvSpPr>
            <a:spLocks noGrp="1"/>
          </p:cNvSpPr>
          <p:nvPr>
            <p:ph idx="1"/>
          </p:nvPr>
        </p:nvSpPr>
        <p:spPr>
          <a:xfrm>
            <a:off x="457200" y="2132856"/>
            <a:ext cx="8229600" cy="3993307"/>
          </a:xfrm>
          <a:solidFill>
            <a:schemeClr val="accent5">
              <a:lumMod val="20000"/>
              <a:lumOff val="80000"/>
            </a:schemeClr>
          </a:solidFill>
        </p:spPr>
        <p:txBody>
          <a:bodyPr/>
          <a:lstStyle/>
          <a:p>
            <a:pPr marL="0" indent="0">
              <a:buNone/>
            </a:pPr>
            <a:endParaRPr lang="en-GB" dirty="0" smtClean="0"/>
          </a:p>
          <a:p>
            <a:pPr marL="0" indent="0">
              <a:buNone/>
            </a:pPr>
            <a:endParaRPr lang="en-GB" dirty="0"/>
          </a:p>
          <a:p>
            <a:pPr marL="0" indent="0">
              <a:buNone/>
            </a:pPr>
            <a:r>
              <a:rPr lang="en-GB" dirty="0" smtClean="0">
                <a:hlinkClick r:id="rId2"/>
              </a:rPr>
              <a:t>https</a:t>
            </a:r>
            <a:r>
              <a:rPr lang="en-GB" dirty="0">
                <a:hlinkClick r:id="rId2"/>
              </a:rPr>
              <a:t>://</a:t>
            </a:r>
            <a:r>
              <a:rPr lang="en-GB" dirty="0" smtClean="0">
                <a:hlinkClick r:id="rId2"/>
              </a:rPr>
              <a:t>www.youtube.com/watch?v=vJG698U2Mvo</a:t>
            </a:r>
            <a:endParaRPr lang="en-GB" dirty="0" smtClean="0"/>
          </a:p>
          <a:p>
            <a:pPr marL="0" indent="0">
              <a:buNone/>
            </a:pPr>
            <a:endParaRPr lang="en-GB" dirty="0"/>
          </a:p>
          <a:p>
            <a:pPr marL="0" indent="0">
              <a:buNone/>
            </a:pPr>
            <a:r>
              <a:rPr lang="en-GB" dirty="0" smtClean="0"/>
              <a:t>Did you spot the gorilla? Lots of people don’t, what does this tell us about memory? </a:t>
            </a:r>
          </a:p>
          <a:p>
            <a:pPr marL="0" indent="0">
              <a:buNone/>
            </a:pPr>
            <a:endParaRPr lang="en-GB" dirty="0"/>
          </a:p>
        </p:txBody>
      </p:sp>
    </p:spTree>
    <p:extLst>
      <p:ext uri="{BB962C8B-B14F-4D97-AF65-F5344CB8AC3E}">
        <p14:creationId xmlns:p14="http://schemas.microsoft.com/office/powerpoint/2010/main" val="3983123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65000"/>
              <a:lumOff val="35000"/>
            </a:schemeClr>
          </a:solidFill>
        </p:spPr>
        <p:txBody>
          <a:bodyPr>
            <a:noAutofit/>
          </a:bodyPr>
          <a:lstStyle/>
          <a:p>
            <a:r>
              <a:rPr lang="en-GB" b="1" dirty="0" smtClean="0">
                <a:solidFill>
                  <a:schemeClr val="bg1"/>
                </a:solidFill>
              </a:rPr>
              <a:t>What is Eyewitness testimony? </a:t>
            </a:r>
            <a:endParaRPr lang="en-GB" b="1" dirty="0">
              <a:solidFill>
                <a:schemeClr val="bg1"/>
              </a:solidFill>
            </a:endParaRPr>
          </a:p>
        </p:txBody>
      </p:sp>
      <p:sp>
        <p:nvSpPr>
          <p:cNvPr id="3" name="Content Placeholder 2"/>
          <p:cNvSpPr>
            <a:spLocks noGrp="1"/>
          </p:cNvSpPr>
          <p:nvPr>
            <p:ph idx="1"/>
          </p:nvPr>
        </p:nvSpPr>
        <p:spPr>
          <a:solidFill>
            <a:schemeClr val="bg1">
              <a:lumMod val="85000"/>
            </a:schemeClr>
          </a:solidFill>
        </p:spPr>
        <p:txBody>
          <a:bodyPr>
            <a:normAutofit fontScale="77500" lnSpcReduction="20000"/>
          </a:bodyPr>
          <a:lstStyle/>
          <a:p>
            <a:pPr marL="0" indent="0">
              <a:buNone/>
            </a:pPr>
            <a:r>
              <a:rPr lang="en-GB" dirty="0" smtClean="0"/>
              <a:t>It is </a:t>
            </a:r>
            <a:r>
              <a:rPr lang="en-GB" dirty="0"/>
              <a:t>a</a:t>
            </a:r>
            <a:r>
              <a:rPr lang="en-GB" dirty="0" smtClean="0"/>
              <a:t>n </a:t>
            </a:r>
            <a:r>
              <a:rPr lang="en-GB" dirty="0"/>
              <a:t>account or evidence provided by people who witnessed an event such as a crime, reported from memory</a:t>
            </a:r>
            <a:endParaRPr lang="en-GB" dirty="0" smtClean="0"/>
          </a:p>
          <a:p>
            <a:pPr marL="0" indent="0">
              <a:buNone/>
            </a:pPr>
            <a:endParaRPr lang="en-GB" dirty="0"/>
          </a:p>
          <a:p>
            <a:pPr marL="0" indent="0">
              <a:buNone/>
            </a:pPr>
            <a:r>
              <a:rPr lang="en-GB" dirty="0" smtClean="0"/>
              <a:t>You need to know 3 factors that can effect the accuracy of your EWT</a:t>
            </a:r>
          </a:p>
          <a:p>
            <a:pPr marL="0" indent="0">
              <a:buNone/>
            </a:pPr>
            <a:endParaRPr lang="en-GB" dirty="0" smtClean="0"/>
          </a:p>
          <a:p>
            <a:pPr marL="0" indent="0">
              <a:buNone/>
            </a:pPr>
            <a:r>
              <a:rPr lang="en-GB" dirty="0" smtClean="0"/>
              <a:t>-Misleading info/leading questions</a:t>
            </a:r>
          </a:p>
          <a:p>
            <a:pPr marL="0" indent="0">
              <a:buNone/>
            </a:pPr>
            <a:r>
              <a:rPr lang="en-GB" dirty="0" smtClean="0"/>
              <a:t>-post event discussion</a:t>
            </a:r>
          </a:p>
          <a:p>
            <a:pPr marL="0" indent="0">
              <a:buNone/>
            </a:pPr>
            <a:r>
              <a:rPr lang="en-GB" dirty="0" smtClean="0"/>
              <a:t>-anxiety</a:t>
            </a:r>
          </a:p>
          <a:p>
            <a:pPr marL="0" indent="0">
              <a:buNone/>
            </a:pPr>
            <a:endParaRPr lang="en-GB" dirty="0"/>
          </a:p>
          <a:p>
            <a:pPr marL="0" indent="0">
              <a:buNone/>
            </a:pPr>
            <a:r>
              <a:rPr lang="en-GB" b="1" i="1" dirty="0" smtClean="0"/>
              <a:t>So how reliable are eye witnesses? </a:t>
            </a:r>
            <a:endParaRPr lang="en-GB" b="1" i="1" dirty="0"/>
          </a:p>
        </p:txBody>
      </p:sp>
    </p:spTree>
    <p:extLst>
      <p:ext uri="{BB962C8B-B14F-4D97-AF65-F5344CB8AC3E}">
        <p14:creationId xmlns:p14="http://schemas.microsoft.com/office/powerpoint/2010/main" val="3021910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922114"/>
          </a:xfrm>
          <a:solidFill>
            <a:schemeClr val="accent3">
              <a:lumMod val="75000"/>
            </a:schemeClr>
          </a:solidFill>
        </p:spPr>
        <p:txBody>
          <a:bodyPr>
            <a:normAutofit fontScale="90000"/>
          </a:bodyPr>
          <a:lstStyle/>
          <a:p>
            <a:r>
              <a:rPr lang="en-GB" sz="3200" dirty="0" smtClean="0"/>
              <a:t/>
            </a:r>
            <a:br>
              <a:rPr lang="en-GB" sz="3200" dirty="0" smtClean="0"/>
            </a:br>
            <a:r>
              <a:rPr lang="en-GB" sz="4000" dirty="0" smtClean="0">
                <a:solidFill>
                  <a:schemeClr val="bg1"/>
                </a:solidFill>
              </a:rPr>
              <a:t>Round 1:  Loftus &amp; Palmer research </a:t>
            </a:r>
            <a:r>
              <a:rPr lang="en-GB" sz="4000" dirty="0">
                <a:solidFill>
                  <a:schemeClr val="bg1"/>
                </a:solidFill>
              </a:rPr>
              <a:t>Q</a:t>
            </a:r>
            <a:r>
              <a:rPr lang="en-GB" sz="4000" dirty="0" smtClean="0">
                <a:solidFill>
                  <a:schemeClr val="bg1"/>
                </a:solidFill>
              </a:rPr>
              <a:t>uizlet</a:t>
            </a:r>
            <a:r>
              <a:rPr lang="en-GB" sz="4000" dirty="0">
                <a:solidFill>
                  <a:schemeClr val="bg1"/>
                </a:solidFill>
              </a:rPr>
              <a:t/>
            </a:r>
            <a:br>
              <a:rPr lang="en-GB" sz="4000" dirty="0">
                <a:solidFill>
                  <a:schemeClr val="bg1"/>
                </a:solidFill>
              </a:rPr>
            </a:br>
            <a:endParaRPr lang="en-GB" sz="4000" dirty="0">
              <a:solidFill>
                <a:schemeClr val="bg1"/>
              </a:solidFill>
            </a:endParaRPr>
          </a:p>
        </p:txBody>
      </p:sp>
      <p:sp>
        <p:nvSpPr>
          <p:cNvPr id="3" name="Content Placeholder 2"/>
          <p:cNvSpPr>
            <a:spLocks noGrp="1"/>
          </p:cNvSpPr>
          <p:nvPr>
            <p:ph idx="1"/>
          </p:nvPr>
        </p:nvSpPr>
        <p:spPr>
          <a:xfrm>
            <a:off x="395536" y="1268760"/>
            <a:ext cx="8229600" cy="5361459"/>
          </a:xfrm>
          <a:solidFill>
            <a:schemeClr val="accent3">
              <a:lumMod val="40000"/>
              <a:lumOff val="60000"/>
            </a:schemeClr>
          </a:solidFill>
        </p:spPr>
        <p:txBody>
          <a:bodyPr>
            <a:normAutofit fontScale="77500" lnSpcReduction="20000"/>
          </a:bodyPr>
          <a:lstStyle/>
          <a:p>
            <a:pPr marL="0" indent="0">
              <a:buNone/>
            </a:pPr>
            <a:r>
              <a:rPr lang="en-GB" b="1" i="1" dirty="0" smtClean="0"/>
              <a:t>We are going to complete a Quizlet relating to the details of Loftus &amp; Palmer’s research:</a:t>
            </a:r>
          </a:p>
          <a:p>
            <a:pPr marL="0" indent="0">
              <a:buNone/>
            </a:pPr>
            <a:endParaRPr lang="en-GB" dirty="0" smtClean="0"/>
          </a:p>
          <a:p>
            <a:pPr marL="0" indent="0">
              <a:buNone/>
            </a:pPr>
            <a:endParaRPr lang="en-GB" dirty="0"/>
          </a:p>
          <a:p>
            <a:endParaRPr lang="en-GB" dirty="0" smtClean="0"/>
          </a:p>
          <a:p>
            <a:endParaRPr lang="en-GB" dirty="0"/>
          </a:p>
          <a:p>
            <a:endParaRPr lang="en-GB" dirty="0" smtClean="0"/>
          </a:p>
          <a:p>
            <a:endParaRPr lang="en-GB" dirty="0" smtClean="0"/>
          </a:p>
          <a:p>
            <a:r>
              <a:rPr lang="en-GB" dirty="0" smtClean="0"/>
              <a:t>It will allocate you to your teams for the lesson.</a:t>
            </a:r>
          </a:p>
          <a:p>
            <a:r>
              <a:rPr lang="en-GB" dirty="0" smtClean="0"/>
              <a:t>Once in your teams you have 3 minutes to look through your preparation work on the Loftus and Palmer study</a:t>
            </a:r>
          </a:p>
          <a:p>
            <a:r>
              <a:rPr lang="en-GB" dirty="0" smtClean="0"/>
              <a:t>Then you will start the </a:t>
            </a:r>
            <a:r>
              <a:rPr lang="en-GB" dirty="0"/>
              <a:t>Q</a:t>
            </a:r>
            <a:r>
              <a:rPr lang="en-GB" dirty="0" smtClean="0"/>
              <a:t>uizlet </a:t>
            </a:r>
          </a:p>
          <a:p>
            <a:r>
              <a:rPr lang="en-GB" dirty="0" smtClean="0"/>
              <a:t>The winning team gets 5 points, 2</a:t>
            </a:r>
            <a:r>
              <a:rPr lang="en-GB" baseline="30000" dirty="0" smtClean="0"/>
              <a:t>nd</a:t>
            </a:r>
            <a:r>
              <a:rPr lang="en-GB" dirty="0"/>
              <a:t> </a:t>
            </a:r>
            <a:r>
              <a:rPr lang="en-GB" dirty="0" smtClean="0"/>
              <a:t>3 points and 3</a:t>
            </a:r>
            <a:r>
              <a:rPr lang="en-GB" baseline="30000" dirty="0" smtClean="0"/>
              <a:t>rd</a:t>
            </a:r>
            <a:r>
              <a:rPr lang="en-GB" dirty="0" smtClean="0"/>
              <a:t> 1 point</a:t>
            </a:r>
          </a:p>
        </p:txBody>
      </p:sp>
      <p:sp>
        <p:nvSpPr>
          <p:cNvPr id="4" name="AutoShape 2" descr="Image result for car crash">
            <a:hlinkClick r:id="rId2"/>
          </p:cNvPr>
          <p:cNvSpPr>
            <a:spLocks noChangeAspect="1" noChangeArrowheads="1"/>
          </p:cNvSpPr>
          <p:nvPr/>
        </p:nvSpPr>
        <p:spPr bwMode="auto">
          <a:xfrm>
            <a:off x="117475" y="-1668463"/>
            <a:ext cx="6181725" cy="34766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 name="Picture 4">
            <a:hlinkClick r:id="rId3"/>
          </p:cNvPr>
          <p:cNvPicPr>
            <a:picLocks noChangeAspect="1"/>
          </p:cNvPicPr>
          <p:nvPr/>
        </p:nvPicPr>
        <p:blipFill>
          <a:blip r:embed="rId4"/>
          <a:stretch>
            <a:fillRect/>
          </a:stretch>
        </p:blipFill>
        <p:spPr>
          <a:xfrm>
            <a:off x="2699792" y="2167756"/>
            <a:ext cx="3168352" cy="1774277"/>
          </a:xfrm>
          <a:prstGeom prst="rect">
            <a:avLst/>
          </a:prstGeom>
        </p:spPr>
      </p:pic>
    </p:spTree>
    <p:extLst>
      <p:ext uri="{BB962C8B-B14F-4D97-AF65-F5344CB8AC3E}">
        <p14:creationId xmlns:p14="http://schemas.microsoft.com/office/powerpoint/2010/main" val="985672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654</TotalTime>
  <Words>1427</Words>
  <Application>Microsoft Office PowerPoint</Application>
  <PresentationFormat>On-screen Show (4:3)</PresentationFormat>
  <Paragraphs>106</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 </vt:lpstr>
      <vt:lpstr>Starter:  Fill in the gaps, in pairs, on MWBs</vt:lpstr>
      <vt:lpstr>Did you get it right?</vt:lpstr>
      <vt:lpstr>Fill in the gaps, in pairs, on MWBs</vt:lpstr>
      <vt:lpstr>Did you get it right?</vt:lpstr>
      <vt:lpstr>The case of Steve Titus</vt:lpstr>
      <vt:lpstr>Watch this clip-How many times do the players in white pass the basketball? </vt:lpstr>
      <vt:lpstr>What is Eyewitness testimony? </vt:lpstr>
      <vt:lpstr> Round 1:  Loftus &amp; Palmer research Quizlet </vt:lpstr>
      <vt:lpstr>Round 2:  Loftus evaluation quiz</vt:lpstr>
      <vt:lpstr>Loftus &amp; Palmer Evaluation Quiz</vt:lpstr>
      <vt:lpstr>Loftus &amp; Palmer Evaluation Quiz</vt:lpstr>
      <vt:lpstr>Loftus &amp; Palmer Evaluation Quiz: Answers</vt:lpstr>
      <vt:lpstr>Loftus &amp; Palmer Evaluation Quiz:  Answers</vt:lpstr>
      <vt:lpstr>Round 3:  Writing a PEEL` evaluation point on Loftus’s research</vt:lpstr>
      <vt:lpstr>Post-event discussion and Gabbert’s research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Angela Fantis</dc:creator>
  <cp:lastModifiedBy>Stacey</cp:lastModifiedBy>
  <cp:revision>88</cp:revision>
  <dcterms:created xsi:type="dcterms:W3CDTF">2017-02-16T11:54:26Z</dcterms:created>
  <dcterms:modified xsi:type="dcterms:W3CDTF">2020-11-26T11:02:38Z</dcterms:modified>
</cp:coreProperties>
</file>