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2" r:id="rId7"/>
    <p:sldId id="263" r:id="rId8"/>
    <p:sldId id="269" r:id="rId9"/>
    <p:sldId id="264" r:id="rId10"/>
    <p:sldId id="271" r:id="rId11"/>
    <p:sldId id="270" r:id="rId12"/>
    <p:sldId id="272" r:id="rId13"/>
    <p:sldId id="273" r:id="rId14"/>
    <p:sldId id="275" r:id="rId15"/>
    <p:sldId id="274" r:id="rId16"/>
    <p:sldId id="276" r:id="rId17"/>
    <p:sldId id="277" r:id="rId18"/>
    <p:sldId id="278" r:id="rId19"/>
    <p:sldId id="279"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4B1407AB-A92A-4166-B4F7-EA0EF0502561}" type="datetimeFigureOut">
              <a:rPr lang="en-GB" smtClean="0"/>
              <a:t>02/10/2020</a:t>
            </a:fld>
            <a:endParaRPr lang="en-GB"/>
          </a:p>
        </p:txBody>
      </p:sp>
      <p:sp>
        <p:nvSpPr>
          <p:cNvPr id="17" name="Slide Number Placeholder 16"/>
          <p:cNvSpPr>
            <a:spLocks noGrp="1"/>
          </p:cNvSpPr>
          <p:nvPr>
            <p:ph type="sldNum" sz="quarter" idx="11"/>
          </p:nvPr>
        </p:nvSpPr>
        <p:spPr/>
        <p:txBody>
          <a:bodyPr/>
          <a:lstStyle/>
          <a:p>
            <a:fld id="{686A1331-DB41-4864-AD3F-691DB5A80D49}" type="slidenum">
              <a:rPr lang="en-GB" smtClean="0"/>
              <a:t>‹#›</a:t>
            </a:fld>
            <a:endParaRPr lang="en-GB"/>
          </a:p>
        </p:txBody>
      </p:sp>
      <p:sp>
        <p:nvSpPr>
          <p:cNvPr id="19" name="Footer Placeholder 1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407AB-A92A-4166-B4F7-EA0EF0502561}"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1331-DB41-4864-AD3F-691DB5A80D4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1407AB-A92A-4166-B4F7-EA0EF0502561}"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6A1331-DB41-4864-AD3F-691DB5A80D49}" type="slidenum">
              <a:rPr lang="en-GB" smtClean="0"/>
              <a:t>‹#›</a:t>
            </a:fld>
            <a:endParaRPr lang="en-GB"/>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4B1407AB-A92A-4166-B4F7-EA0EF0502561}" type="datetimeFigureOut">
              <a:rPr lang="en-GB" smtClean="0"/>
              <a:t>02/10/2020</a:t>
            </a:fld>
            <a:endParaRPr lang="en-GB"/>
          </a:p>
        </p:txBody>
      </p:sp>
      <p:sp>
        <p:nvSpPr>
          <p:cNvPr id="12" name="Slide Number Placeholder 11"/>
          <p:cNvSpPr>
            <a:spLocks noGrp="1"/>
          </p:cNvSpPr>
          <p:nvPr>
            <p:ph type="sldNum" sz="quarter" idx="15"/>
          </p:nvPr>
        </p:nvSpPr>
        <p:spPr/>
        <p:txBody>
          <a:bodyPr/>
          <a:lstStyle/>
          <a:p>
            <a:fld id="{686A1331-DB41-4864-AD3F-691DB5A80D49}" type="slidenum">
              <a:rPr lang="en-GB" smtClean="0"/>
              <a:t>‹#›</a:t>
            </a:fld>
            <a:endParaRPr lang="en-GB"/>
          </a:p>
        </p:txBody>
      </p:sp>
      <p:sp>
        <p:nvSpPr>
          <p:cNvPr id="13" name="Footer Placeholder 12"/>
          <p:cNvSpPr>
            <a:spLocks noGrp="1"/>
          </p:cNvSpPr>
          <p:nvPr>
            <p:ph type="ftr" sz="quarter" idx="16"/>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4B1407AB-A92A-4166-B4F7-EA0EF0502561}" type="datetimeFigureOut">
              <a:rPr lang="en-GB" smtClean="0"/>
              <a:t>02/10/2020</a:t>
            </a:fld>
            <a:endParaRPr lang="en-GB"/>
          </a:p>
        </p:txBody>
      </p:sp>
      <p:sp>
        <p:nvSpPr>
          <p:cNvPr id="14" name="Slide Number Placeholder 13"/>
          <p:cNvSpPr>
            <a:spLocks noGrp="1"/>
          </p:cNvSpPr>
          <p:nvPr>
            <p:ph type="sldNum" sz="quarter" idx="11"/>
          </p:nvPr>
        </p:nvSpPr>
        <p:spPr/>
        <p:txBody>
          <a:bodyPr/>
          <a:lstStyle/>
          <a:p>
            <a:fld id="{686A1331-DB41-4864-AD3F-691DB5A80D49}"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4B1407AB-A92A-4166-B4F7-EA0EF0502561}" type="datetimeFigureOut">
              <a:rPr lang="en-GB" smtClean="0"/>
              <a:t>02/10/2020</a:t>
            </a:fld>
            <a:endParaRPr lang="en-GB"/>
          </a:p>
        </p:txBody>
      </p:sp>
      <p:sp>
        <p:nvSpPr>
          <p:cNvPr id="12" name="Slide Number Placeholder 11"/>
          <p:cNvSpPr>
            <a:spLocks noGrp="1"/>
          </p:cNvSpPr>
          <p:nvPr>
            <p:ph type="sldNum" sz="quarter" idx="16"/>
          </p:nvPr>
        </p:nvSpPr>
        <p:spPr/>
        <p:txBody>
          <a:bodyPr/>
          <a:lstStyle/>
          <a:p>
            <a:fld id="{686A1331-DB41-4864-AD3F-691DB5A80D49}" type="slidenum">
              <a:rPr lang="en-GB" smtClean="0"/>
              <a:t>‹#›</a:t>
            </a:fld>
            <a:endParaRPr lang="en-GB"/>
          </a:p>
        </p:txBody>
      </p:sp>
      <p:sp>
        <p:nvSpPr>
          <p:cNvPr id="13" name="Footer Placeholder 12"/>
          <p:cNvSpPr>
            <a:spLocks noGrp="1"/>
          </p:cNvSpPr>
          <p:nvPr>
            <p:ph type="ftr" sz="quarter" idx="17"/>
          </p:nvPr>
        </p:nvSpPr>
        <p:spPr/>
        <p:txBody>
          <a:bodyPr/>
          <a:lstStyle/>
          <a:p>
            <a:endParaRPr lang="en-GB"/>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4B1407AB-A92A-4166-B4F7-EA0EF0502561}" type="datetimeFigureOut">
              <a:rPr lang="en-GB" smtClean="0"/>
              <a:t>02/10/2020</a:t>
            </a:fld>
            <a:endParaRPr lang="en-GB"/>
          </a:p>
        </p:txBody>
      </p:sp>
      <p:sp>
        <p:nvSpPr>
          <p:cNvPr id="12" name="Slide Number Placeholder 11"/>
          <p:cNvSpPr>
            <a:spLocks noGrp="1"/>
          </p:cNvSpPr>
          <p:nvPr>
            <p:ph type="sldNum" sz="quarter" idx="17"/>
          </p:nvPr>
        </p:nvSpPr>
        <p:spPr/>
        <p:txBody>
          <a:bodyPr/>
          <a:lstStyle/>
          <a:p>
            <a:fld id="{686A1331-DB41-4864-AD3F-691DB5A80D49}" type="slidenum">
              <a:rPr lang="en-GB" smtClean="0"/>
              <a:t>‹#›</a:t>
            </a:fld>
            <a:endParaRPr lang="en-GB"/>
          </a:p>
        </p:txBody>
      </p:sp>
      <p:sp>
        <p:nvSpPr>
          <p:cNvPr id="13" name="Footer Placeholder 12"/>
          <p:cNvSpPr>
            <a:spLocks noGrp="1"/>
          </p:cNvSpPr>
          <p:nvPr>
            <p:ph type="ftr" sz="quarter" idx="18"/>
          </p:nvPr>
        </p:nvSpPr>
        <p:spPr/>
        <p:txBody>
          <a:bodyPr/>
          <a:lstStyle/>
          <a:p>
            <a:endParaRPr lang="en-GB"/>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4B1407AB-A92A-4166-B4F7-EA0EF0502561}" type="datetimeFigureOut">
              <a:rPr lang="en-GB" smtClean="0"/>
              <a:t>02/10/2020</a:t>
            </a:fld>
            <a:endParaRPr lang="en-GB"/>
          </a:p>
        </p:txBody>
      </p:sp>
      <p:sp>
        <p:nvSpPr>
          <p:cNvPr id="16" name="Slide Number Placeholder 15"/>
          <p:cNvSpPr>
            <a:spLocks noGrp="1"/>
          </p:cNvSpPr>
          <p:nvPr>
            <p:ph type="sldNum" sz="quarter" idx="11"/>
          </p:nvPr>
        </p:nvSpPr>
        <p:spPr/>
        <p:txBody>
          <a:bodyPr/>
          <a:lstStyle/>
          <a:p>
            <a:fld id="{686A1331-DB41-4864-AD3F-691DB5A80D49}"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B1407AB-A92A-4166-B4F7-EA0EF0502561}" type="datetimeFigureOut">
              <a:rPr lang="en-GB" smtClean="0"/>
              <a:t>02/10/2020</a:t>
            </a:fld>
            <a:endParaRPr lang="en-GB"/>
          </a:p>
        </p:txBody>
      </p:sp>
      <p:sp>
        <p:nvSpPr>
          <p:cNvPr id="8" name="Slide Number Placeholder 7"/>
          <p:cNvSpPr>
            <a:spLocks noGrp="1"/>
          </p:cNvSpPr>
          <p:nvPr>
            <p:ph type="sldNum" sz="quarter" idx="11"/>
          </p:nvPr>
        </p:nvSpPr>
        <p:spPr/>
        <p:txBody>
          <a:bodyPr/>
          <a:lstStyle/>
          <a:p>
            <a:fld id="{686A1331-DB41-4864-AD3F-691DB5A80D49}"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4B1407AB-A92A-4166-B4F7-EA0EF0502561}" type="datetimeFigureOut">
              <a:rPr lang="en-GB" smtClean="0"/>
              <a:t>02/10/2020</a:t>
            </a:fld>
            <a:endParaRPr lang="en-GB"/>
          </a:p>
        </p:txBody>
      </p:sp>
      <p:sp>
        <p:nvSpPr>
          <p:cNvPr id="19" name="Slide Number Placeholder 18"/>
          <p:cNvSpPr>
            <a:spLocks noGrp="1"/>
          </p:cNvSpPr>
          <p:nvPr>
            <p:ph type="sldNum" sz="quarter" idx="16"/>
          </p:nvPr>
        </p:nvSpPr>
        <p:spPr/>
        <p:txBody>
          <a:bodyPr/>
          <a:lstStyle/>
          <a:p>
            <a:fld id="{686A1331-DB41-4864-AD3F-691DB5A80D49}" type="slidenum">
              <a:rPr lang="en-GB" smtClean="0"/>
              <a:t>‹#›</a:t>
            </a:fld>
            <a:endParaRPr lang="en-GB"/>
          </a:p>
        </p:txBody>
      </p:sp>
      <p:sp>
        <p:nvSpPr>
          <p:cNvPr id="23" name="Footer Placeholder 22"/>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4B1407AB-A92A-4166-B4F7-EA0EF0502561}" type="datetimeFigureOut">
              <a:rPr lang="en-GB" smtClean="0"/>
              <a:t>02/10/2020</a:t>
            </a:fld>
            <a:endParaRPr lang="en-GB"/>
          </a:p>
        </p:txBody>
      </p:sp>
      <p:sp>
        <p:nvSpPr>
          <p:cNvPr id="14" name="Slide Number Placeholder 13"/>
          <p:cNvSpPr>
            <a:spLocks noGrp="1"/>
          </p:cNvSpPr>
          <p:nvPr>
            <p:ph type="sldNum" sz="quarter" idx="15"/>
          </p:nvPr>
        </p:nvSpPr>
        <p:spPr>
          <a:xfrm>
            <a:off x="4038600" y="6172200"/>
            <a:ext cx="1066800" cy="304800"/>
          </a:xfrm>
        </p:spPr>
        <p:txBody>
          <a:bodyPr/>
          <a:lstStyle/>
          <a:p>
            <a:fld id="{686A1331-DB41-4864-AD3F-691DB5A80D49}" type="slidenum">
              <a:rPr lang="en-GB" smtClean="0"/>
              <a:t>‹#›</a:t>
            </a:fld>
            <a:endParaRPr lang="en-GB"/>
          </a:p>
        </p:txBody>
      </p:sp>
      <p:sp>
        <p:nvSpPr>
          <p:cNvPr id="15" name="Footer Placeholder 14"/>
          <p:cNvSpPr>
            <a:spLocks noGrp="1"/>
          </p:cNvSpPr>
          <p:nvPr>
            <p:ph type="ftr" sz="quarter" idx="16"/>
          </p:nvPr>
        </p:nvSpPr>
        <p:spPr>
          <a:xfrm>
            <a:off x="1447800" y="6486525"/>
            <a:ext cx="6248400" cy="29210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B1407AB-A92A-4166-B4F7-EA0EF0502561}" type="datetimeFigureOut">
              <a:rPr lang="en-GB" smtClean="0"/>
              <a:t>02/10/2020</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86A1331-DB41-4864-AD3F-691DB5A80D49}" type="slidenum">
              <a:rPr lang="en-GB" smtClean="0"/>
              <a:t>‹#›</a:t>
            </a:fld>
            <a:endParaRPr lang="en-GB"/>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0CAcQjRw&amp;url=http://www.awf.org/wildlife-conservation/zebra&amp;ei=eulZVdKNNeiU7QaUu4HABg&amp;psig=AFQjCNHE7DEbRZmJ7CVbNvFTAOy7Gi_AuA&amp;ust=143204222942607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0CAcQjRw&amp;url=http://imgkid.com/shorthorn-cattle-herd.shtml&amp;ei=3upZVf-uLs-R7Aa34IDYCQ&amp;psig=AFQjCNGYj1TUclELnMtUwZMLyv1RcrWxDw&amp;ust=143204254774323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quizlet.com/_3gerb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Size of group, difficulty of task, unanimity</a:t>
            </a:r>
          </a:p>
        </p:txBody>
      </p:sp>
      <p:sp>
        <p:nvSpPr>
          <p:cNvPr id="2" name="Title 1"/>
          <p:cNvSpPr>
            <a:spLocks noGrp="1"/>
          </p:cNvSpPr>
          <p:nvPr>
            <p:ph type="title"/>
          </p:nvPr>
        </p:nvSpPr>
        <p:spPr/>
        <p:txBody>
          <a:bodyPr/>
          <a:lstStyle/>
          <a:p>
            <a:r>
              <a:rPr lang="en-GB" dirty="0"/>
              <a:t>Factors that affect conformity</a:t>
            </a:r>
          </a:p>
        </p:txBody>
      </p:sp>
    </p:spTree>
    <p:extLst>
      <p:ext uri="{BB962C8B-B14F-4D97-AF65-F5344CB8AC3E}">
        <p14:creationId xmlns:p14="http://schemas.microsoft.com/office/powerpoint/2010/main" val="139490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Now go up to BWBs in your groups and write as much as you can remember about the research into all three factors</a:t>
            </a:r>
          </a:p>
          <a:p>
            <a:endParaRPr lang="en-GB" dirty="0"/>
          </a:p>
          <a:p>
            <a:endParaRPr lang="en-GB" dirty="0"/>
          </a:p>
          <a:p>
            <a:r>
              <a:rPr lang="en-GB" b="1" dirty="0"/>
              <a:t>Group size</a:t>
            </a:r>
          </a:p>
          <a:p>
            <a:r>
              <a:rPr lang="en-GB" b="1" dirty="0"/>
              <a:t>Unanimity</a:t>
            </a:r>
          </a:p>
          <a:p>
            <a:r>
              <a:rPr lang="en-GB" b="1" dirty="0"/>
              <a:t>Difficulty of the task </a:t>
            </a:r>
          </a:p>
          <a:p>
            <a:endParaRPr lang="en-GB" b="1" dirty="0"/>
          </a:p>
          <a:p>
            <a:pPr algn="l"/>
            <a:r>
              <a:rPr lang="en-GB" b="1" dirty="0"/>
              <a:t>Now check against your packs to see if you got the right information</a:t>
            </a:r>
          </a:p>
        </p:txBody>
      </p:sp>
      <p:sp>
        <p:nvSpPr>
          <p:cNvPr id="3" name="Title 2"/>
          <p:cNvSpPr>
            <a:spLocks noGrp="1"/>
          </p:cNvSpPr>
          <p:nvPr>
            <p:ph type="title"/>
          </p:nvPr>
        </p:nvSpPr>
        <p:spPr/>
        <p:txBody>
          <a:bodyPr/>
          <a:lstStyle/>
          <a:p>
            <a:r>
              <a:rPr lang="en-GB" dirty="0"/>
              <a:t>What do you remember from the preparation homework?</a:t>
            </a:r>
          </a:p>
        </p:txBody>
      </p:sp>
    </p:spTree>
    <p:extLst>
      <p:ext uri="{BB962C8B-B14F-4D97-AF65-F5344CB8AC3E}">
        <p14:creationId xmlns:p14="http://schemas.microsoft.com/office/powerpoint/2010/main" val="40115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GB" sz="2400" b="1" dirty="0"/>
              <a:t>Answer the following question individually:</a:t>
            </a:r>
          </a:p>
          <a:p>
            <a:pPr algn="l"/>
            <a:endParaRPr lang="en-GB" sz="2400" b="1" dirty="0"/>
          </a:p>
          <a:p>
            <a:pPr algn="l"/>
            <a:r>
              <a:rPr lang="en-GB" dirty="0"/>
              <a:t>Outline research into one or more factors that have been found to affect conformity (4 marks)</a:t>
            </a:r>
          </a:p>
          <a:p>
            <a:pPr algn="l"/>
            <a:endParaRPr lang="en-GB" dirty="0"/>
          </a:p>
          <a:p>
            <a:pPr algn="l"/>
            <a:endParaRPr lang="en-GB" b="1" i="1" dirty="0"/>
          </a:p>
          <a:p>
            <a:pPr algn="l"/>
            <a:r>
              <a:rPr lang="en-GB" b="1" i="1" dirty="0"/>
              <a:t>Now swap papers and award a mark to the answer in front of you, using the guidance on the next slide</a:t>
            </a:r>
          </a:p>
        </p:txBody>
      </p:sp>
      <p:sp>
        <p:nvSpPr>
          <p:cNvPr id="3" name="Title 2"/>
          <p:cNvSpPr>
            <a:spLocks noGrp="1"/>
          </p:cNvSpPr>
          <p:nvPr>
            <p:ph type="title"/>
          </p:nvPr>
        </p:nvSpPr>
        <p:spPr/>
        <p:txBody>
          <a:bodyPr/>
          <a:lstStyle/>
          <a:p>
            <a:r>
              <a:rPr lang="en-GB" dirty="0"/>
              <a:t>Exam Practice</a:t>
            </a:r>
          </a:p>
        </p:txBody>
      </p:sp>
    </p:spTree>
    <p:extLst>
      <p:ext uri="{BB962C8B-B14F-4D97-AF65-F5344CB8AC3E}">
        <p14:creationId xmlns:p14="http://schemas.microsoft.com/office/powerpoint/2010/main" val="22194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504520"/>
          </a:xfrm>
        </p:spPr>
        <p:txBody>
          <a:bodyPr>
            <a:normAutofit fontScale="77500" lnSpcReduction="20000"/>
          </a:bodyPr>
          <a:lstStyle/>
          <a:p>
            <a:pPr marL="342900" indent="-342900" algn="l">
              <a:buFont typeface="Arial" panose="020B0604020202020204" pitchFamily="34" charset="0"/>
              <a:buChar char="•"/>
            </a:pPr>
            <a:r>
              <a:rPr lang="en-GB" dirty="0"/>
              <a:t>Asch manipulated the size of the majority to record the effect it had on the participant.  Using his original procedure, he varied the number of confederates in the group.  Participants were tested using either 1, 2, 3, 4, 8, 10 or 15 confederates</a:t>
            </a:r>
          </a:p>
          <a:p>
            <a:pPr marL="342900" lvl="0" indent="-342900" algn="l">
              <a:buFont typeface="Arial" panose="020B0604020202020204" pitchFamily="34" charset="0"/>
              <a:buChar char="•"/>
            </a:pPr>
            <a:r>
              <a:rPr lang="en-GB" dirty="0"/>
              <a:t>Conformity was only 3% when there was one confederate</a:t>
            </a:r>
          </a:p>
          <a:p>
            <a:pPr marL="342900" lvl="0" indent="-342900" algn="l">
              <a:buFont typeface="Arial" panose="020B0604020202020204" pitchFamily="34" charset="0"/>
              <a:buChar char="•"/>
            </a:pPr>
            <a:r>
              <a:rPr lang="en-GB" dirty="0"/>
              <a:t>Conformity was 13% when there were two confederates</a:t>
            </a:r>
          </a:p>
          <a:p>
            <a:pPr marL="342900" lvl="0" indent="-342900" algn="l">
              <a:buFont typeface="Arial" panose="020B0604020202020204" pitchFamily="34" charset="0"/>
              <a:buChar char="•"/>
            </a:pPr>
            <a:r>
              <a:rPr lang="en-GB" dirty="0"/>
              <a:t>When there were three confederates, conformity increased to 33% and didn’t increase much beyond this regardless of the number of confederates</a:t>
            </a:r>
          </a:p>
          <a:p>
            <a:pPr marL="342900" lvl="0" indent="-342900" algn="l">
              <a:buFont typeface="Arial" panose="020B0604020202020204" pitchFamily="34" charset="0"/>
              <a:buChar char="•"/>
            </a:pPr>
            <a:r>
              <a:rPr lang="en-GB" dirty="0"/>
              <a:t>In some conditions, a larger group of 15 confederates led to slightly less conformity, maybe because the participant was more likely to become suspicious when there was such a large group</a:t>
            </a:r>
          </a:p>
          <a:p>
            <a:pPr marL="342900" lvl="0" indent="-342900" algn="l">
              <a:buFont typeface="Arial" panose="020B0604020202020204" pitchFamily="34" charset="0"/>
              <a:buChar char="•"/>
            </a:pPr>
            <a:r>
              <a:rPr lang="en-GB" dirty="0"/>
              <a:t>When the participant had one (confederate) ally who gave the right answer before the participant answered, conformity dropped to 5.5%</a:t>
            </a:r>
          </a:p>
          <a:p>
            <a:pPr marL="342900" lvl="0" indent="-342900" algn="l">
              <a:buFont typeface="Arial" panose="020B0604020202020204" pitchFamily="34" charset="0"/>
              <a:buChar char="•"/>
            </a:pPr>
            <a:r>
              <a:rPr lang="en-GB" dirty="0"/>
              <a:t>Asch found that when the confederate dissenter gave a different answer from the majority, but that answer was still incorrect, this was equally effective in reducing conformity in the participant.  Asch concluded from this that the important factor was that the participant had support for deviating from the group, not support for his answer </a:t>
            </a:r>
          </a:p>
          <a:p>
            <a:pPr marL="342900" indent="-342900" algn="l">
              <a:buFont typeface="Arial" panose="020B0604020202020204" pitchFamily="34" charset="0"/>
              <a:buChar char="•"/>
            </a:pPr>
            <a:r>
              <a:rPr lang="en-GB" dirty="0"/>
              <a:t>Asch found that when he made the length of the lines more similar, conformity increased.  This supports the view that conformity is more likely when the task is difficult</a:t>
            </a:r>
          </a:p>
          <a:p>
            <a:pPr marL="342900" lvl="0" indent="-342900" algn="l">
              <a:buFont typeface="Arial" panose="020B0604020202020204" pitchFamily="34" charset="0"/>
              <a:buChar char="•"/>
            </a:pPr>
            <a:endParaRPr lang="en-GB" dirty="0"/>
          </a:p>
          <a:p>
            <a:pPr marL="342900" lvl="0" indent="-342900" algn="l">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t>Mark Scheme</a:t>
            </a:r>
          </a:p>
        </p:txBody>
      </p:sp>
    </p:spTree>
    <p:extLst>
      <p:ext uri="{BB962C8B-B14F-4D97-AF65-F5344CB8AC3E}">
        <p14:creationId xmlns:p14="http://schemas.microsoft.com/office/powerpoint/2010/main" val="68662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GB" sz="2400" b="1" i="1" dirty="0"/>
              <a:t>Read the following scenarios and suggest how they might be dealt with according to what you have learnt about the research in this area</a:t>
            </a:r>
          </a:p>
          <a:p>
            <a:pPr algn="l"/>
            <a:endParaRPr lang="en-GB" sz="2400" b="1" i="1" dirty="0"/>
          </a:p>
          <a:p>
            <a:pPr algn="l"/>
            <a:r>
              <a:rPr lang="en-GB" sz="2400" dirty="0"/>
              <a:t>Max is 6 years old.  He is very badly behaved at school.  In the classroom children sit in groups of 4.  In Max’s group, there is another boy who also has difficult behaviour.  </a:t>
            </a:r>
          </a:p>
          <a:p>
            <a:pPr algn="l"/>
            <a:endParaRPr lang="en-GB" sz="2400" dirty="0"/>
          </a:p>
          <a:p>
            <a:pPr marL="342900" indent="-342900" algn="l">
              <a:buFont typeface="Arial" panose="020B0604020202020204" pitchFamily="34" charset="0"/>
              <a:buChar char="•"/>
            </a:pPr>
            <a:r>
              <a:rPr lang="en-GB" sz="2400" dirty="0"/>
              <a:t>Suggest how Max’s teacher might deal with this situation and why the strategy you suggest might work</a:t>
            </a:r>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9836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algn="l"/>
            <a:r>
              <a:rPr lang="en-GB" sz="2400" dirty="0"/>
              <a:t>Max is 6 years old.  He is very badly behaved at school.  In the classroom children sit in groups of 4.  In Max’s group, there is another boy who also has difficult behaviour.  Suggest how Max’s teacher might deal with this situation and why the strategy you suggest might work</a:t>
            </a:r>
          </a:p>
          <a:p>
            <a:pPr algn="l"/>
            <a:endParaRPr lang="en-GB" sz="2400" dirty="0"/>
          </a:p>
          <a:p>
            <a:pPr marL="342900" indent="-342900" algn="l">
              <a:buFont typeface="Arial" panose="020B0604020202020204" pitchFamily="34" charset="0"/>
              <a:buChar char="•"/>
            </a:pPr>
            <a:r>
              <a:rPr lang="en-GB" sz="2400" dirty="0"/>
              <a:t>Max could be put in a group with three other children who are well behaved</a:t>
            </a:r>
          </a:p>
          <a:p>
            <a:pPr marL="342900" indent="-342900" algn="l">
              <a:buFont typeface="Arial" panose="020B0604020202020204" pitchFamily="34" charset="0"/>
              <a:buChar char="•"/>
            </a:pPr>
            <a:r>
              <a:rPr lang="en-GB" sz="2400" dirty="0"/>
              <a:t>This may improve his behaviour because the fact that the majority is behaving unanimously means that Max is more likely to conform</a:t>
            </a:r>
          </a:p>
          <a:p>
            <a:pPr marL="342900" indent="-342900" algn="l">
              <a:buFont typeface="Arial" panose="020B0604020202020204" pitchFamily="34" charset="0"/>
              <a:buChar char="•"/>
            </a:pPr>
            <a:r>
              <a:rPr lang="en-GB" sz="2400" dirty="0"/>
              <a:t>The research suggests that the maximum conformity effect can be achieved with a majority of three, therefore, it is likely that Max’s behaviour will change</a:t>
            </a:r>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341500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algn="l"/>
            <a:r>
              <a:rPr lang="en-GB" b="1" i="1" dirty="0"/>
              <a:t>Read the following scenarios and suggest how they might be dealt with according to what you have learnt about the research in this area</a:t>
            </a:r>
          </a:p>
          <a:p>
            <a:pPr algn="l"/>
            <a:endParaRPr lang="en-GB" dirty="0"/>
          </a:p>
          <a:p>
            <a:pPr algn="l"/>
            <a:r>
              <a:rPr lang="en-GB" dirty="0"/>
              <a:t>Greta is sitting on a jury that is trying a man for murder.  They are at the deliberation stage.  All of the other jurors think that the man on trial is guilty, but Greta doesn’t.  The foreman asks all of the jurors to declare their views on whether the man is guilty.  </a:t>
            </a:r>
          </a:p>
          <a:p>
            <a:pPr algn="l"/>
            <a:endParaRPr lang="en-GB" dirty="0"/>
          </a:p>
          <a:p>
            <a:pPr marL="342900" indent="-342900" algn="l">
              <a:buFont typeface="Arial" panose="020B0604020202020204" pitchFamily="34" charset="0"/>
              <a:buChar char="•"/>
            </a:pPr>
            <a:r>
              <a:rPr lang="en-GB" dirty="0"/>
              <a:t>Explain why it would be difficult for Greta to give her true opinion in this situation.  </a:t>
            </a:r>
          </a:p>
          <a:p>
            <a:pPr algn="l"/>
            <a:endParaRPr lang="en-GB" dirty="0"/>
          </a:p>
          <a:p>
            <a:pPr marL="342900" indent="-342900" algn="l">
              <a:buFont typeface="Arial" panose="020B0604020202020204" pitchFamily="34" charset="0"/>
              <a:buChar char="•"/>
            </a:pPr>
            <a:r>
              <a:rPr lang="en-GB" dirty="0"/>
              <a:t>What might be done to make it easier for her to give her true opinion.</a:t>
            </a:r>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31388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algn="l"/>
            <a:r>
              <a:rPr lang="en-GB" dirty="0"/>
              <a:t>Greta is sitting on a jury that is trying a man for murder.  They are at the deliberation stage.  All of the other jurors think that the man on trial is guilty, but Greta doesn’t.  The foreman asks all of the jurors to declare their views on whether the man is guilty.  Explain why it would be difficult for Greta to give her true opinion in this situation.  What might be done to make it easier for her to give her true opinion.</a:t>
            </a:r>
          </a:p>
          <a:p>
            <a:pPr algn="l"/>
            <a:endParaRPr lang="en-GB" dirty="0"/>
          </a:p>
          <a:p>
            <a:pPr marL="342900" indent="-342900" algn="l">
              <a:buFont typeface="Arial" panose="020B0604020202020204" pitchFamily="34" charset="0"/>
              <a:buChar char="•"/>
            </a:pPr>
            <a:r>
              <a:rPr lang="en-GB" dirty="0"/>
              <a:t>It would be difficult for her to give her true opinion because she is going against a unanimous majority.  Research suggests that it is much easier to dissent from the majority if you have even one supporter</a:t>
            </a:r>
          </a:p>
          <a:p>
            <a:pPr marL="342900" indent="-342900" algn="l">
              <a:buFont typeface="Arial" panose="020B0604020202020204" pitchFamily="34" charset="0"/>
              <a:buChar char="•"/>
            </a:pPr>
            <a:r>
              <a:rPr lang="en-GB" dirty="0"/>
              <a:t>It would be a lot easier for Greta to give her true opinion if she was able to write it down privately.  This is useful to know in cases where people maybe put under intense pressure to conform</a:t>
            </a:r>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154561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GB" b="1" i="1" dirty="0"/>
              <a:t>Read the following scenarios and suggest how they might be dealt with according to what you have learnt about the research in this area</a:t>
            </a:r>
          </a:p>
          <a:p>
            <a:pPr algn="l"/>
            <a:endParaRPr lang="en-GB" b="1" i="1" dirty="0"/>
          </a:p>
          <a:p>
            <a:pPr algn="l"/>
            <a:r>
              <a:rPr lang="en-GB" dirty="0"/>
              <a:t>Trevor runs a stationery company with seven other people. They are all directors of the company.  They also employ one other member of staff who is not  a director.  Currently the office is in the centre of town. Trevor and five of the board of directors support moving the company to a building on the outskirts of the town as it will cut down on running costs.  Two of the directors are not in favour as it will be a lower profile for the company.  They plan to have a meeting to persuade their member of staff, who is sceptical about the move,  that it move would be beneficial. The two directors who are not in favour have made it clear that they will make their feelings clear at the meeting.</a:t>
            </a:r>
          </a:p>
          <a:p>
            <a:pPr algn="l"/>
            <a:endParaRPr lang="en-GB" dirty="0"/>
          </a:p>
          <a:p>
            <a:pPr marL="342900" indent="-342900" algn="l">
              <a:buFont typeface="Arial" panose="020B0604020202020204" pitchFamily="34" charset="0"/>
              <a:buChar char="•"/>
            </a:pPr>
            <a:r>
              <a:rPr lang="en-GB" dirty="0"/>
              <a:t>Are they likely to be successful in persuading their staff?  Give a reason for your answer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How does this relate to the implications/applications of the research? </a:t>
            </a:r>
          </a:p>
          <a:p>
            <a:endParaRPr lang="en-GB" dirty="0"/>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38918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GB" dirty="0"/>
              <a:t>Trevor runs a stationery company with seven other people. They are all directors of the company.  They also employ one other member of staff who is not  a director.  Currently the office is in the centre of town. Trevor and five of the board of directors support moving the company to a building on the outskirts of the town as it will cut down on running costs.  Two of the directors are not in favour as it will be a lower profile for the company.  They plan to have a meeting to persuade their member of staff, who is sceptical about the move,  that it move would be beneficial. </a:t>
            </a:r>
            <a:r>
              <a:rPr lang="en-GB"/>
              <a:t>The two directors who are not in favour have made it clear that they will make their feelings clear at the meeting.</a:t>
            </a:r>
          </a:p>
          <a:p>
            <a:pPr algn="l"/>
            <a:r>
              <a:rPr lang="en-GB"/>
              <a:t>Are </a:t>
            </a:r>
            <a:r>
              <a:rPr lang="en-GB" dirty="0"/>
              <a:t>they likely to be successful in persuading their member of staff?  Give a reason for your answer.  How does this relate to the implications/applications of the research?</a:t>
            </a:r>
          </a:p>
          <a:p>
            <a:pPr algn="l"/>
            <a:endParaRPr lang="en-GB" dirty="0"/>
          </a:p>
          <a:p>
            <a:pPr marL="342900" indent="-342900" algn="l">
              <a:buFont typeface="Arial" panose="020B0604020202020204" pitchFamily="34" charset="0"/>
              <a:buChar char="•"/>
            </a:pPr>
            <a:r>
              <a:rPr lang="en-GB" dirty="0"/>
              <a:t>They are unlikely to be successful as they are not presenting a unanimous majority, which will make it easier for their member of staff to maintain his own opinion</a:t>
            </a:r>
          </a:p>
          <a:p>
            <a:pPr marL="342900" indent="-342900" algn="l">
              <a:buFont typeface="Arial" panose="020B0604020202020204" pitchFamily="34" charset="0"/>
              <a:buChar char="•"/>
            </a:pPr>
            <a:r>
              <a:rPr lang="en-GB" dirty="0"/>
              <a:t>It shows the importance of presenting a unanimous majority, in a business setting, when trying to persuade workers to adopt certain practices</a:t>
            </a:r>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5253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algn="l"/>
            <a:r>
              <a:rPr lang="en-GB" b="1" i="1" dirty="0"/>
              <a:t>Read the following scenarios and suggest how they might be dealt with according to what you have learnt about the research in this area</a:t>
            </a:r>
          </a:p>
          <a:p>
            <a:pPr algn="l"/>
            <a:endParaRPr lang="en-GB" b="1" i="1" dirty="0"/>
          </a:p>
          <a:p>
            <a:pPr algn="l"/>
            <a:r>
              <a:rPr lang="en-GB" dirty="0"/>
              <a:t>Carmen often resists pressure to conform to what her friends are doing.  Yesterday they wanted to go to the cinema, but she didn’t so decided not to go.  She has her own style of clothing which is different from her friends.  However, the other day, she was with her friends and they were trying to work out how many gallons of water the pacific ocean would contain.  Carmen personal view was much lower than her friends’, but she adjusted her view so that is was more in line with theirs.</a:t>
            </a:r>
          </a:p>
          <a:p>
            <a:pPr algn="l"/>
            <a:endParaRPr lang="en-GB" dirty="0"/>
          </a:p>
          <a:p>
            <a:pPr marL="342900" indent="-342900" algn="l">
              <a:buFont typeface="Arial" panose="020B0604020202020204" pitchFamily="34" charset="0"/>
              <a:buChar char="•"/>
            </a:pPr>
            <a:r>
              <a:rPr lang="en-GB" dirty="0"/>
              <a:t>Explain why Carmen conformed in this situation, linking what you have learned from the research into factors that affect conformity</a:t>
            </a:r>
          </a:p>
          <a:p>
            <a:pPr marL="342900" indent="-342900" algn="l">
              <a:buFont typeface="Arial" panose="020B0604020202020204" pitchFamily="34" charset="0"/>
              <a:buChar char="•"/>
            </a:pPr>
            <a:r>
              <a:rPr lang="en-GB" dirty="0"/>
              <a:t>What previous theory does it link to?</a:t>
            </a:r>
          </a:p>
          <a:p>
            <a:pPr marL="342900" indent="-342900" algn="l">
              <a:buFont typeface="Arial" panose="020B0604020202020204" pitchFamily="34" charset="0"/>
              <a:buChar char="•"/>
            </a:pPr>
            <a:r>
              <a:rPr lang="en-GB" dirty="0"/>
              <a:t>How could the research in this area be useful to those working in education?</a:t>
            </a:r>
          </a:p>
          <a:p>
            <a:endParaRPr lang="en-GB" dirty="0"/>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30440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panose="020B0604020202020204" pitchFamily="34" charset="0"/>
              <a:buChar char="•"/>
            </a:pPr>
            <a:r>
              <a:rPr lang="en-GB" dirty="0"/>
              <a:t>Look at the screen carefully.  You will be shown a picture for a short period of time and you will be asked to say how many animals are in the picture</a:t>
            </a:r>
          </a:p>
          <a:p>
            <a:pPr marL="342900" indent="-342900" algn="l">
              <a:buFont typeface="Arial" panose="020B0604020202020204" pitchFamily="34" charset="0"/>
              <a:buChar char="•"/>
            </a:pPr>
            <a:r>
              <a:rPr lang="en-GB" dirty="0"/>
              <a:t>When the picture disappears off the screen, write your answer down on a piece of paper.  Don’t share this information with anyone else at this stage</a:t>
            </a:r>
          </a:p>
          <a:p>
            <a:pPr marL="342900" indent="-342900" algn="l">
              <a:buFont typeface="Arial" panose="020B0604020202020204" pitchFamily="34" charset="0"/>
              <a:buChar char="•"/>
            </a:pPr>
            <a:endParaRPr lang="en-GB" dirty="0"/>
          </a:p>
          <a:p>
            <a:pPr algn="l"/>
            <a:r>
              <a:rPr lang="en-GB" sz="2400" b="1" dirty="0"/>
              <a:t>Are you ready? </a:t>
            </a:r>
          </a:p>
        </p:txBody>
      </p:sp>
      <p:sp>
        <p:nvSpPr>
          <p:cNvPr id="3" name="Title 2"/>
          <p:cNvSpPr>
            <a:spLocks noGrp="1"/>
          </p:cNvSpPr>
          <p:nvPr>
            <p:ph type="title"/>
          </p:nvPr>
        </p:nvSpPr>
        <p:spPr/>
        <p:txBody>
          <a:bodyPr/>
          <a:lstStyle/>
          <a:p>
            <a:r>
              <a:rPr lang="en-GB" dirty="0"/>
              <a:t>Starter Task</a:t>
            </a:r>
          </a:p>
        </p:txBody>
      </p:sp>
    </p:spTree>
    <p:extLst>
      <p:ext uri="{BB962C8B-B14F-4D97-AF65-F5344CB8AC3E}">
        <p14:creationId xmlns:p14="http://schemas.microsoft.com/office/powerpoint/2010/main" val="30610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GB" dirty="0"/>
              <a:t>Carmen often resists pressure to conform to what her friends are doing.  Yesterday they wanted to go to the cinema, but she didn’t so decided not to go.  She has her own style of clothing which is different from her friends.  However, the other day, she was with her friends and they were trying to work out how many gallons of water the pacific ocean would contain.  Carmen personal view was much lower than her friends’, but she adjusted her view so that is was more in line with theirs. Explain why Carmen conformed in this situation, linking what you have learned from the research into factors that affect conformity. What previous theory does it link to? How could the research in this area be useful to those working in education?</a:t>
            </a:r>
          </a:p>
          <a:p>
            <a:pPr algn="l"/>
            <a:endParaRPr lang="en-GB" dirty="0"/>
          </a:p>
          <a:p>
            <a:pPr marL="342900" indent="-342900" algn="l">
              <a:buFont typeface="Arial" panose="020B0604020202020204" pitchFamily="34" charset="0"/>
              <a:buChar char="•"/>
            </a:pPr>
            <a:r>
              <a:rPr lang="en-GB" dirty="0"/>
              <a:t>It is likely that Carmen conformed because the task was difficult</a:t>
            </a:r>
          </a:p>
          <a:p>
            <a:pPr marL="342900" indent="-342900" algn="l">
              <a:buFont typeface="Arial" panose="020B0604020202020204" pitchFamily="34" charset="0"/>
              <a:buChar char="•"/>
            </a:pPr>
            <a:r>
              <a:rPr lang="en-GB" dirty="0"/>
              <a:t>This links to informational social influence.  People tend to look to others for the right answer/way to behave, when they are not sure of the right answer</a:t>
            </a:r>
          </a:p>
          <a:p>
            <a:pPr marL="342900" indent="-342900" algn="l">
              <a:buFont typeface="Arial" panose="020B0604020202020204" pitchFamily="34" charset="0"/>
              <a:buChar char="•"/>
            </a:pPr>
            <a:r>
              <a:rPr lang="en-GB" dirty="0"/>
              <a:t>This is useful for educators to know, as it may be more effective to have students working in groups when working on a difficult task</a:t>
            </a:r>
          </a:p>
          <a:p>
            <a:endParaRPr lang="en-GB" dirty="0"/>
          </a:p>
        </p:txBody>
      </p:sp>
      <p:sp>
        <p:nvSpPr>
          <p:cNvPr id="3" name="Title 2"/>
          <p:cNvSpPr>
            <a:spLocks noGrp="1"/>
          </p:cNvSpPr>
          <p:nvPr>
            <p:ph type="title"/>
          </p:nvPr>
        </p:nvSpPr>
        <p:spPr/>
        <p:txBody>
          <a:bodyPr/>
          <a:lstStyle/>
          <a:p>
            <a:r>
              <a:rPr lang="en-GB" dirty="0"/>
              <a:t>Evaluation of the research</a:t>
            </a:r>
          </a:p>
        </p:txBody>
      </p:sp>
    </p:spTree>
    <p:extLst>
      <p:ext uri="{BB962C8B-B14F-4D97-AF65-F5344CB8AC3E}">
        <p14:creationId xmlns:p14="http://schemas.microsoft.com/office/powerpoint/2010/main" val="23139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A8D23AE-F9A4-45F5-AE13-1D3D2295D2EE}"/>
              </a:ext>
            </a:extLst>
          </p:cNvPr>
          <p:cNvSpPr>
            <a:spLocks noGrp="1"/>
          </p:cNvSpPr>
          <p:nvPr>
            <p:ph sz="quarter" idx="13"/>
          </p:nvPr>
        </p:nvSpPr>
        <p:spPr>
          <a:xfrm>
            <a:off x="457200" y="2020824"/>
            <a:ext cx="7787208" cy="4075176"/>
          </a:xfrm>
        </p:spPr>
        <p:txBody>
          <a:bodyPr>
            <a:normAutofit/>
          </a:bodyPr>
          <a:lstStyle/>
          <a:p>
            <a:pPr algn="l"/>
            <a:r>
              <a:rPr lang="en-GB" sz="2400" dirty="0"/>
              <a:t>How would you answer the following question?</a:t>
            </a:r>
          </a:p>
          <a:p>
            <a:endParaRPr lang="en-GB" sz="2400" dirty="0"/>
          </a:p>
          <a:p>
            <a:pPr algn="l"/>
            <a:r>
              <a:rPr lang="en-GB" sz="2400" dirty="0">
                <a:solidFill>
                  <a:srgbClr val="FFFF00"/>
                </a:solidFill>
              </a:rPr>
              <a:t>Discuss factors that affect conformity  (16 marks)</a:t>
            </a:r>
          </a:p>
          <a:p>
            <a:endParaRPr lang="en-GB" sz="2400" dirty="0"/>
          </a:p>
          <a:p>
            <a:pPr algn="l"/>
            <a:r>
              <a:rPr lang="en-GB" sz="2400" b="1" i="1" dirty="0"/>
              <a:t>Think about:  </a:t>
            </a:r>
          </a:p>
          <a:p>
            <a:pPr algn="l"/>
            <a:endParaRPr lang="en-GB" sz="2400" dirty="0"/>
          </a:p>
          <a:p>
            <a:pPr marL="342900" indent="-342900" algn="l">
              <a:buFont typeface="Arial" panose="020B0604020202020204" pitchFamily="34" charset="0"/>
              <a:buChar char="•"/>
            </a:pPr>
            <a:r>
              <a:rPr lang="en-GB" sz="2400" dirty="0"/>
              <a:t>What would you present as the AO1 content?</a:t>
            </a:r>
          </a:p>
          <a:p>
            <a:pPr marL="342900" indent="-342900" algn="l">
              <a:buFont typeface="Arial" panose="020B0604020202020204" pitchFamily="34" charset="0"/>
              <a:buChar char="•"/>
            </a:pPr>
            <a:r>
              <a:rPr lang="en-GB" sz="2400" dirty="0"/>
              <a:t>What would count as evaluation?</a:t>
            </a:r>
          </a:p>
          <a:p>
            <a:pPr algn="l"/>
            <a:endParaRPr lang="en-GB" sz="2400" dirty="0"/>
          </a:p>
          <a:p>
            <a:endParaRPr lang="en-GB" dirty="0"/>
          </a:p>
          <a:p>
            <a:endParaRPr lang="en-GB" dirty="0"/>
          </a:p>
        </p:txBody>
      </p:sp>
      <p:sp>
        <p:nvSpPr>
          <p:cNvPr id="3" name="Title 2">
            <a:extLst>
              <a:ext uri="{FF2B5EF4-FFF2-40B4-BE49-F238E27FC236}">
                <a16:creationId xmlns:a16="http://schemas.microsoft.com/office/drawing/2014/main" xmlns="" id="{5152E260-8D71-4BD8-B29F-90EF7A8EF8EA}"/>
              </a:ext>
            </a:extLst>
          </p:cNvPr>
          <p:cNvSpPr>
            <a:spLocks noGrp="1"/>
          </p:cNvSpPr>
          <p:nvPr>
            <p:ph type="title"/>
          </p:nvPr>
        </p:nvSpPr>
        <p:spPr/>
        <p:txBody>
          <a:bodyPr/>
          <a:lstStyle/>
          <a:p>
            <a:r>
              <a:rPr lang="en-GB" dirty="0"/>
              <a:t>Exam practice</a:t>
            </a:r>
          </a:p>
        </p:txBody>
      </p:sp>
    </p:spTree>
    <p:extLst>
      <p:ext uri="{BB962C8B-B14F-4D97-AF65-F5344CB8AC3E}">
        <p14:creationId xmlns:p14="http://schemas.microsoft.com/office/powerpoint/2010/main" val="384787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01B16F5-2368-4537-88EE-A2BD829D23DA}"/>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xmlns="" id="{3AB026B6-7B61-4632-88D6-09395C0A28EA}"/>
              </a:ext>
            </a:extLst>
          </p:cNvPr>
          <p:cNvSpPr txBox="1">
            <a:spLocks noGrp="1"/>
          </p:cNvSpPr>
          <p:nvPr>
            <p:ph sz="quarter" idx="13"/>
          </p:nvPr>
        </p:nvSpPr>
        <p:spPr>
          <a:xfrm>
            <a:off x="457200" y="2020888"/>
            <a:ext cx="8229600" cy="5786199"/>
          </a:xfrm>
          <a:prstGeom prst="rect">
            <a:avLst/>
          </a:prstGeom>
          <a:noFill/>
        </p:spPr>
        <p:txBody>
          <a:bodyPr wrap="square" rtlCol="0">
            <a:spAutoFit/>
          </a:bodyPr>
          <a:lstStyle/>
          <a:p>
            <a:pPr algn="l"/>
            <a:r>
              <a:rPr lang="en-GB" sz="1600" b="1" dirty="0"/>
              <a:t>AO1:</a:t>
            </a:r>
          </a:p>
          <a:p>
            <a:pPr algn="l"/>
            <a:endParaRPr lang="en-GB" sz="1600" b="1" dirty="0"/>
          </a:p>
          <a:p>
            <a:pPr marL="342900" indent="-342900" algn="l">
              <a:buFont typeface="Arial" panose="020B0604020202020204" pitchFamily="34" charset="0"/>
              <a:buChar char="•"/>
            </a:pPr>
            <a:r>
              <a:rPr lang="en-GB" sz="1600" b="1" dirty="0"/>
              <a:t>Details of the research in each of the areas (unanimity, type of task, group size</a:t>
            </a:r>
          </a:p>
          <a:p>
            <a:pPr marL="342900" indent="-342900" algn="l">
              <a:buFont typeface="Arial" panose="020B0604020202020204" pitchFamily="34" charset="0"/>
              <a:buChar char="•"/>
            </a:pPr>
            <a:endParaRPr lang="en-GB" sz="1600" b="1" dirty="0"/>
          </a:p>
          <a:p>
            <a:pPr algn="l"/>
            <a:r>
              <a:rPr lang="en-GB" sz="1600" b="1" dirty="0"/>
              <a:t>AO3:</a:t>
            </a:r>
          </a:p>
          <a:p>
            <a:pPr algn="l"/>
            <a:endParaRPr lang="en-GB" sz="1600" b="1" dirty="0"/>
          </a:p>
          <a:p>
            <a:pPr marL="342900" indent="-342900" algn="l">
              <a:buFont typeface="Arial" panose="020B0604020202020204" pitchFamily="34" charset="0"/>
              <a:buChar char="•"/>
            </a:pPr>
            <a:r>
              <a:rPr lang="en-GB" sz="1600" b="1" dirty="0"/>
              <a:t>Applications of the research (using what we know about group size to encourage good behaviour e.g. in schools)</a:t>
            </a:r>
          </a:p>
          <a:p>
            <a:pPr marL="342900" indent="-342900" algn="l">
              <a:buFont typeface="Arial" panose="020B0604020202020204" pitchFamily="34" charset="0"/>
              <a:buChar char="•"/>
            </a:pPr>
            <a:endParaRPr lang="en-GB" sz="1600" b="1" dirty="0"/>
          </a:p>
          <a:p>
            <a:pPr marL="342900" indent="-342900" algn="l">
              <a:buFont typeface="Arial" panose="020B0604020202020204" pitchFamily="34" charset="0"/>
              <a:buChar char="•"/>
            </a:pPr>
            <a:r>
              <a:rPr lang="en-GB" sz="1600" b="1" dirty="0"/>
              <a:t>Applications of the research (using what we know about unanimity to prevent people from being pressured into conforming, e.g. in a jury situation</a:t>
            </a:r>
          </a:p>
          <a:p>
            <a:pPr marL="342900" indent="-342900" algn="l">
              <a:buFont typeface="Arial" panose="020B0604020202020204" pitchFamily="34" charset="0"/>
              <a:buChar char="•"/>
            </a:pPr>
            <a:endParaRPr lang="en-GB" sz="1600" b="1" dirty="0"/>
          </a:p>
          <a:p>
            <a:pPr marL="342900" indent="-342900" algn="l">
              <a:buFont typeface="Arial" panose="020B0604020202020204" pitchFamily="34" charset="0"/>
              <a:buChar char="•"/>
            </a:pPr>
            <a:r>
              <a:rPr lang="en-GB" sz="1600" b="1" dirty="0"/>
              <a:t>Implications of the research (explaining what has been found about greater level of conformity on difficult tasks in terms of informational social influence)</a:t>
            </a:r>
          </a:p>
          <a:p>
            <a:pPr marL="342900" indent="-342900" algn="l">
              <a:buFont typeface="Arial" panose="020B0604020202020204" pitchFamily="34" charset="0"/>
              <a:buChar char="•"/>
            </a:pPr>
            <a:endParaRPr lang="en-GB" sz="1600" b="1" dirty="0"/>
          </a:p>
          <a:p>
            <a:pPr marL="342900" indent="-342900" algn="l">
              <a:buFont typeface="Arial" panose="020B0604020202020204" pitchFamily="34" charset="0"/>
              <a:buChar char="•"/>
            </a:pPr>
            <a:endParaRPr lang="en-GB" sz="2000" b="1" dirty="0"/>
          </a:p>
          <a:p>
            <a:endParaRPr lang="en-GB" dirty="0"/>
          </a:p>
          <a:p>
            <a:endParaRPr lang="en-GB" dirty="0"/>
          </a:p>
        </p:txBody>
      </p:sp>
    </p:spTree>
    <p:extLst>
      <p:ext uri="{BB962C8B-B14F-4D97-AF65-F5344CB8AC3E}">
        <p14:creationId xmlns:p14="http://schemas.microsoft.com/office/powerpoint/2010/main" val="336099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wf.org/sites/default/files/media/gallery/wildlife/Plains%20Zebra/Z-Billy_Dodson_3.jpg?itok=rzMdZ7L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29" y="1961843"/>
            <a:ext cx="8591549" cy="3820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836712"/>
            <a:ext cx="6408712" cy="461665"/>
          </a:xfrm>
          <a:prstGeom prst="rect">
            <a:avLst/>
          </a:prstGeom>
          <a:noFill/>
        </p:spPr>
        <p:txBody>
          <a:bodyPr wrap="square" rtlCol="0">
            <a:spAutoFit/>
          </a:bodyPr>
          <a:lstStyle/>
          <a:p>
            <a:pPr algn="ctr"/>
            <a:r>
              <a:rPr lang="en-GB" sz="2400" b="1" dirty="0">
                <a:latin typeface="Gill Sans MT" panose="020B0502020104020203" pitchFamily="34" charset="0"/>
              </a:rPr>
              <a:t>How many zebras are in this picture?</a:t>
            </a:r>
          </a:p>
        </p:txBody>
      </p:sp>
    </p:spTree>
    <p:extLst>
      <p:ext uri="{BB962C8B-B14F-4D97-AF65-F5344CB8AC3E}">
        <p14:creationId xmlns:p14="http://schemas.microsoft.com/office/powerpoint/2010/main" val="152814249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panose="020B0604020202020204" pitchFamily="34" charset="0"/>
              <a:buChar char="•"/>
            </a:pPr>
            <a:r>
              <a:rPr lang="en-GB" dirty="0"/>
              <a:t>Write down your answer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Now discuss your answer with other members of your group</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You can now decide to change your original estimate if you choose.  If this is the case, write down the new answer</a:t>
            </a:r>
          </a:p>
          <a:p>
            <a:pPr marL="342900" indent="-342900" algn="l">
              <a:buFont typeface="Arial" panose="020B0604020202020204" pitchFamily="34" charset="0"/>
              <a:buChar char="•"/>
            </a:pPr>
            <a:endParaRPr lang="en-GB" dirty="0"/>
          </a:p>
          <a:p>
            <a:pPr algn="l"/>
            <a:r>
              <a:rPr lang="en-GB" b="1" dirty="0"/>
              <a:t>We are now going to repeat the whole task again, but with a different picture, so watch the screen carefully and count how many animals there are</a:t>
            </a:r>
          </a:p>
          <a:p>
            <a:pPr marL="342900" indent="-342900" algn="l">
              <a:buFont typeface="Arial" panose="020B0604020202020204" pitchFamily="34" charset="0"/>
              <a:buChar char="•"/>
            </a:pPr>
            <a:endParaRPr lang="en-GB" b="1" dirty="0"/>
          </a:p>
          <a:p>
            <a:pPr marL="342900" indent="-342900" algn="l">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t>How many?</a:t>
            </a:r>
          </a:p>
        </p:txBody>
      </p:sp>
    </p:spTree>
    <p:extLst>
      <p:ext uri="{BB962C8B-B14F-4D97-AF65-F5344CB8AC3E}">
        <p14:creationId xmlns:p14="http://schemas.microsoft.com/office/powerpoint/2010/main" val="4289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ffbeatoregon.com/assets-lies/1212y-wrenn-wpa-gus-schroder/pc1910-cattle-winter-range-18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83967"/>
            <a:ext cx="7913083" cy="5109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8852" y="548680"/>
            <a:ext cx="6408712" cy="461665"/>
          </a:xfrm>
          <a:prstGeom prst="rect">
            <a:avLst/>
          </a:prstGeom>
          <a:noFill/>
        </p:spPr>
        <p:txBody>
          <a:bodyPr wrap="square" rtlCol="0">
            <a:spAutoFit/>
          </a:bodyPr>
          <a:lstStyle/>
          <a:p>
            <a:pPr algn="ctr"/>
            <a:r>
              <a:rPr lang="en-GB" sz="2400" b="1" dirty="0">
                <a:latin typeface="Gill Sans MT" panose="020B0502020104020203" pitchFamily="34" charset="0"/>
              </a:rPr>
              <a:t>How many cows are in this picture?</a:t>
            </a:r>
          </a:p>
        </p:txBody>
      </p:sp>
    </p:spTree>
    <p:extLst>
      <p:ext uri="{BB962C8B-B14F-4D97-AF65-F5344CB8AC3E}">
        <p14:creationId xmlns:p14="http://schemas.microsoft.com/office/powerpoint/2010/main" val="26493484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panose="020B0604020202020204" pitchFamily="34" charset="0"/>
              <a:buChar char="•"/>
            </a:pPr>
            <a:r>
              <a:rPr lang="en-GB" dirty="0"/>
              <a:t>Write down your answer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Now discuss your answer with other members of your group</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You can now decide to change your original estimate if you choose.  If this is the case, write down the new answer</a:t>
            </a:r>
          </a:p>
          <a:p>
            <a:pPr marL="342900" indent="-342900" algn="l">
              <a:buFont typeface="Arial" panose="020B0604020202020204" pitchFamily="34" charset="0"/>
              <a:buChar char="•"/>
            </a:pPr>
            <a:endParaRPr lang="en-GB" dirty="0"/>
          </a:p>
          <a:p>
            <a:pPr algn="l"/>
            <a:endParaRPr lang="en-GB" b="1" dirty="0"/>
          </a:p>
          <a:p>
            <a:pPr marL="342900" indent="-342900" algn="l">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t>How many?</a:t>
            </a:r>
          </a:p>
        </p:txBody>
      </p:sp>
    </p:spTree>
    <p:extLst>
      <p:ext uri="{BB962C8B-B14F-4D97-AF65-F5344CB8AC3E}">
        <p14:creationId xmlns:p14="http://schemas.microsoft.com/office/powerpoint/2010/main" val="29250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b="1" dirty="0"/>
              <a:t>Feedback these answers on mini whiteboards</a:t>
            </a:r>
          </a:p>
          <a:p>
            <a:endParaRPr lang="en-GB" b="1" dirty="0"/>
          </a:p>
          <a:p>
            <a:pPr marL="342900" indent="-342900" algn="l">
              <a:buFont typeface="Arial" panose="020B0604020202020204" pitchFamily="34" charset="0"/>
              <a:buChar char="•"/>
            </a:pPr>
            <a:r>
              <a:rPr lang="en-GB" b="1" dirty="0"/>
              <a:t>Did you change your estimate after discussion with the group in the first trial – yes or no?</a:t>
            </a:r>
          </a:p>
          <a:p>
            <a:pPr marL="342900" indent="-342900" algn="l">
              <a:buFont typeface="Arial" panose="020B0604020202020204" pitchFamily="34" charset="0"/>
              <a:buChar char="•"/>
            </a:pPr>
            <a:endParaRPr lang="en-GB" b="1" dirty="0"/>
          </a:p>
          <a:p>
            <a:pPr marL="342900" indent="-342900" algn="l">
              <a:buFont typeface="Arial" panose="020B0604020202020204" pitchFamily="34" charset="0"/>
              <a:buChar char="•"/>
            </a:pPr>
            <a:r>
              <a:rPr lang="en-GB" b="1" dirty="0"/>
              <a:t>Did you change your estimate after discussion with the group in the second trial – yes or no?</a:t>
            </a:r>
          </a:p>
          <a:p>
            <a:pPr marL="342900" indent="-342900" algn="l">
              <a:buFont typeface="Arial" panose="020B0604020202020204" pitchFamily="34" charset="0"/>
              <a:buChar char="•"/>
            </a:pPr>
            <a:endParaRPr lang="en-GB" b="1" dirty="0"/>
          </a:p>
          <a:p>
            <a:pPr marL="342900" indent="-342900" algn="l">
              <a:buFont typeface="Arial" panose="020B0604020202020204" pitchFamily="34" charset="0"/>
              <a:buChar char="•"/>
            </a:pPr>
            <a:r>
              <a:rPr lang="en-GB" b="1" dirty="0"/>
              <a:t>From what you have read about in your preparation homework, why would people be more likely to change their opinion in the second trial?</a:t>
            </a:r>
          </a:p>
        </p:txBody>
      </p:sp>
      <p:sp>
        <p:nvSpPr>
          <p:cNvPr id="3" name="Title 2"/>
          <p:cNvSpPr>
            <a:spLocks noGrp="1"/>
          </p:cNvSpPr>
          <p:nvPr>
            <p:ph type="title"/>
          </p:nvPr>
        </p:nvSpPr>
        <p:spPr/>
        <p:txBody>
          <a:bodyPr/>
          <a:lstStyle/>
          <a:p>
            <a:r>
              <a:rPr lang="en-GB" dirty="0"/>
              <a:t>What do your responses show?</a:t>
            </a:r>
          </a:p>
        </p:txBody>
      </p:sp>
    </p:spTree>
    <p:extLst>
      <p:ext uri="{BB962C8B-B14F-4D97-AF65-F5344CB8AC3E}">
        <p14:creationId xmlns:p14="http://schemas.microsoft.com/office/powerpoint/2010/main" val="16361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What three factors are thought to influence conformity rates?</a:t>
            </a:r>
          </a:p>
          <a:p>
            <a:endParaRPr lang="en-GB" dirty="0"/>
          </a:p>
          <a:p>
            <a:pPr marL="342900" indent="-342900">
              <a:buFont typeface="Arial" panose="020B0604020202020204" pitchFamily="34" charset="0"/>
              <a:buChar char="•"/>
            </a:pPr>
            <a:r>
              <a:rPr lang="en-GB" dirty="0"/>
              <a:t>Size of the group</a:t>
            </a:r>
          </a:p>
          <a:p>
            <a:pPr marL="342900" indent="-342900">
              <a:buFont typeface="Arial" panose="020B0604020202020204" pitchFamily="34" charset="0"/>
              <a:buChar char="•"/>
            </a:pPr>
            <a:r>
              <a:rPr lang="en-GB" dirty="0"/>
              <a:t>Type of task</a:t>
            </a:r>
          </a:p>
          <a:p>
            <a:pPr marL="342900" indent="-342900">
              <a:buFont typeface="Arial" panose="020B0604020202020204" pitchFamily="34" charset="0"/>
              <a:buChar char="•"/>
            </a:pPr>
            <a:r>
              <a:rPr lang="en-GB" dirty="0"/>
              <a:t>Unanimity</a:t>
            </a:r>
          </a:p>
        </p:txBody>
      </p:sp>
      <p:sp>
        <p:nvSpPr>
          <p:cNvPr id="3" name="Title 2"/>
          <p:cNvSpPr>
            <a:spLocks noGrp="1"/>
          </p:cNvSpPr>
          <p:nvPr>
            <p:ph type="title"/>
          </p:nvPr>
        </p:nvSpPr>
        <p:spPr/>
        <p:txBody>
          <a:bodyPr/>
          <a:lstStyle/>
          <a:p>
            <a:r>
              <a:rPr lang="en-GB" dirty="0"/>
              <a:t>ON MWBs, answer the following question</a:t>
            </a:r>
          </a:p>
        </p:txBody>
      </p:sp>
    </p:spTree>
    <p:extLst>
      <p:ext uri="{BB962C8B-B14F-4D97-AF65-F5344CB8AC3E}">
        <p14:creationId xmlns:p14="http://schemas.microsoft.com/office/powerpoint/2010/main" val="898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sz="2400" b="1" dirty="0"/>
              <a:t>Let’s try a </a:t>
            </a:r>
            <a:r>
              <a:rPr lang="en-GB" sz="2400" b="1" dirty="0" err="1"/>
              <a:t>quizlet</a:t>
            </a:r>
            <a:r>
              <a:rPr lang="en-GB" sz="2400" b="1" dirty="0"/>
              <a:t> live to find out</a:t>
            </a:r>
          </a:p>
          <a:p>
            <a:endParaRPr lang="en-GB" dirty="0"/>
          </a:p>
          <a:p>
            <a:endParaRPr lang="en-GB" dirty="0"/>
          </a:p>
        </p:txBody>
      </p:sp>
      <p:sp>
        <p:nvSpPr>
          <p:cNvPr id="3" name="Title 2"/>
          <p:cNvSpPr>
            <a:spLocks noGrp="1"/>
          </p:cNvSpPr>
          <p:nvPr>
            <p:ph type="title"/>
          </p:nvPr>
        </p:nvSpPr>
        <p:spPr/>
        <p:txBody>
          <a:bodyPr/>
          <a:lstStyle/>
          <a:p>
            <a:r>
              <a:rPr lang="en-GB" dirty="0"/>
              <a:t>What do you remember from the preparation homework?</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852936"/>
            <a:ext cx="4572000" cy="3429000"/>
          </a:xfrm>
          <a:prstGeom prst="rect">
            <a:avLst/>
          </a:prstGeom>
        </p:spPr>
      </p:pic>
    </p:spTree>
    <p:extLst>
      <p:ext uri="{BB962C8B-B14F-4D97-AF65-F5344CB8AC3E}">
        <p14:creationId xmlns:p14="http://schemas.microsoft.com/office/powerpoint/2010/main" val="10445476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255</TotalTime>
  <Words>2103</Words>
  <Application>Microsoft Office PowerPoint</Application>
  <PresentationFormat>On-screen Show (4:3)</PresentationFormat>
  <Paragraphs>141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Garamond</vt:lpstr>
      <vt:lpstr>Gill Sans MT</vt:lpstr>
      <vt:lpstr>Tahoma</vt:lpstr>
      <vt:lpstr>Tunga</vt:lpstr>
      <vt:lpstr>BlackTie</vt:lpstr>
      <vt:lpstr>Factors that affect conformity</vt:lpstr>
      <vt:lpstr>Starter Task</vt:lpstr>
      <vt:lpstr>PowerPoint Presentation</vt:lpstr>
      <vt:lpstr>How many?</vt:lpstr>
      <vt:lpstr>PowerPoint Presentation</vt:lpstr>
      <vt:lpstr>How many?</vt:lpstr>
      <vt:lpstr>What do your responses show?</vt:lpstr>
      <vt:lpstr>ON MWBs, answer the following question</vt:lpstr>
      <vt:lpstr>What do you remember from the preparation homework?</vt:lpstr>
      <vt:lpstr>What do you remember from the preparation homework?</vt:lpstr>
      <vt:lpstr>Exam Practice</vt:lpstr>
      <vt:lpstr>Mark Scheme</vt:lpstr>
      <vt:lpstr>Evaluation of the research</vt:lpstr>
      <vt:lpstr>Evaluation of the research</vt:lpstr>
      <vt:lpstr>Evaluation of the research</vt:lpstr>
      <vt:lpstr>Evaluation of the research</vt:lpstr>
      <vt:lpstr>Evaluation of the research</vt:lpstr>
      <vt:lpstr>Evaluation of the research</vt:lpstr>
      <vt:lpstr>Evaluation of the research</vt:lpstr>
      <vt:lpstr>Evaluation of the research</vt:lpstr>
      <vt:lpstr>Exam practice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that affect conformity</dc:title>
  <dc:creator>USER</dc:creator>
  <cp:lastModifiedBy>Stacey</cp:lastModifiedBy>
  <cp:revision>61</cp:revision>
  <dcterms:created xsi:type="dcterms:W3CDTF">2017-05-17T08:10:06Z</dcterms:created>
  <dcterms:modified xsi:type="dcterms:W3CDTF">2020-10-02T12:20:09Z</dcterms:modified>
</cp:coreProperties>
</file>