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73" r:id="rId3"/>
    <p:sldId id="274" r:id="rId4"/>
    <p:sldId id="259" r:id="rId5"/>
    <p:sldId id="260" r:id="rId6"/>
    <p:sldId id="261" r:id="rId7"/>
    <p:sldId id="262" r:id="rId8"/>
    <p:sldId id="263" r:id="rId9"/>
    <p:sldId id="275" r:id="rId10"/>
    <p:sldId id="276" r:id="rId11"/>
    <p:sldId id="283" r:id="rId12"/>
    <p:sldId id="277" r:id="rId13"/>
    <p:sldId id="278" r:id="rId14"/>
    <p:sldId id="279" r:id="rId15"/>
    <p:sldId id="280" r:id="rId16"/>
    <p:sldId id="281" r:id="rId17"/>
    <p:sldId id="282" r:id="rId1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98F744DE-0631-4895-A463-00E0C5702099}" type="datetimeFigureOut">
              <a:rPr lang="en-GB" smtClean="0"/>
              <a:t>13/10/2020</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7DE86D4-ED9B-4822-80DC-190CA8F69A60}" type="slidenum">
              <a:rPr lang="en-GB" smtClean="0"/>
              <a:t>‹#›</a:t>
            </a:fld>
            <a:endParaRPr lang="en-GB"/>
          </a:p>
        </p:txBody>
      </p:sp>
    </p:spTree>
    <p:extLst>
      <p:ext uri="{BB962C8B-B14F-4D97-AF65-F5344CB8AC3E}">
        <p14:creationId xmlns:p14="http://schemas.microsoft.com/office/powerpoint/2010/main" val="11087760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942D37-E4B7-4286-9099-E02B2B403250}"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319877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942D37-E4B7-4286-9099-E02B2B403250}"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2120515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942D37-E4B7-4286-9099-E02B2B403250}"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124237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942D37-E4B7-4286-9099-E02B2B403250}"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4103194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942D37-E4B7-4286-9099-E02B2B403250}"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3922352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942D37-E4B7-4286-9099-E02B2B403250}"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398945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942D37-E4B7-4286-9099-E02B2B403250}" type="datetimeFigureOut">
              <a:rPr lang="en-GB" smtClean="0"/>
              <a:t>13/10/2020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271006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942D37-E4B7-4286-9099-E02B2B403250}" type="datetimeFigureOut">
              <a:rPr lang="en-GB" smtClean="0"/>
              <a:t>13/10/2020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139097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42D37-E4B7-4286-9099-E02B2B403250}" type="datetimeFigureOut">
              <a:rPr lang="en-GB" smtClean="0"/>
              <a:t>13/10/2020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60270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942D37-E4B7-4286-9099-E02B2B403250}"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260451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942D37-E4B7-4286-9099-E02B2B403250}"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6C78BC-EDC8-4CC1-9B4E-9486839F8CD3}" type="slidenum">
              <a:rPr lang="en-GB" smtClean="0"/>
              <a:t>‹#›</a:t>
            </a:fld>
            <a:endParaRPr lang="en-GB"/>
          </a:p>
        </p:txBody>
      </p:sp>
    </p:spTree>
    <p:extLst>
      <p:ext uri="{BB962C8B-B14F-4D97-AF65-F5344CB8AC3E}">
        <p14:creationId xmlns:p14="http://schemas.microsoft.com/office/powerpoint/2010/main" val="230829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42D37-E4B7-4286-9099-E02B2B403250}" type="datetimeFigureOut">
              <a:rPr lang="en-GB" smtClean="0"/>
              <a:t>13/10/2020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6C78BC-EDC8-4CC1-9B4E-9486839F8CD3}" type="slidenum">
              <a:rPr lang="en-GB" smtClean="0"/>
              <a:t>‹#›</a:t>
            </a:fld>
            <a:endParaRPr lang="en-GB"/>
          </a:p>
        </p:txBody>
      </p:sp>
    </p:spTree>
    <p:extLst>
      <p:ext uri="{BB962C8B-B14F-4D97-AF65-F5344CB8AC3E}">
        <p14:creationId xmlns:p14="http://schemas.microsoft.com/office/powerpoint/2010/main" val="3193544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2"/>
          </a:fillRef>
          <a:effectRef idx="1">
            <a:schemeClr val="accent2"/>
          </a:effectRef>
          <a:fontRef idx="minor">
            <a:schemeClr val="lt1"/>
          </a:fontRef>
        </p:style>
        <p:txBody>
          <a:bodyPr/>
          <a:lstStyle/>
          <a:p>
            <a:r>
              <a:rPr lang="en-GB" dirty="0"/>
              <a:t>The Features of science</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17755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500" y="1700808"/>
            <a:ext cx="8229600" cy="5112568"/>
          </a:xfrm>
        </p:spPr>
        <p:txBody>
          <a:bodyPr>
            <a:normAutofit fontScale="47500" lnSpcReduction="20000"/>
          </a:bodyPr>
          <a:lstStyle/>
          <a:p>
            <a:pPr marL="0" indent="0">
              <a:buNone/>
            </a:pPr>
            <a:r>
              <a:rPr lang="en-GB" sz="3400" b="1" i="1" dirty="0">
                <a:solidFill>
                  <a:schemeClr val="accent5">
                    <a:lumMod val="50000"/>
                  </a:schemeClr>
                </a:solidFill>
              </a:rPr>
              <a:t>Read through Baron Cohen’s research below and then on MWBs, write out the stages of the inductive method and then identify which part of Baron-Cohen’s research relates to it</a:t>
            </a:r>
          </a:p>
          <a:p>
            <a:pPr marL="0" indent="0">
              <a:buNone/>
            </a:pPr>
            <a:endParaRPr lang="en-GB" b="1" i="1" dirty="0"/>
          </a:p>
          <a:p>
            <a:pPr marL="0" indent="0">
              <a:buNone/>
            </a:pPr>
            <a:r>
              <a:rPr lang="en-US" dirty="0"/>
              <a:t>Autism is more common in males and Baron Cohen studied theory of mind, which is the ability to </a:t>
            </a:r>
            <a:r>
              <a:rPr lang="en-US" dirty="0" err="1"/>
              <a:t>realise</a:t>
            </a:r>
            <a:r>
              <a:rPr lang="en-US" dirty="0"/>
              <a:t> that other people think and feel different things to you. He noted that autistic children did not have a theory of mind causing them to lack empathy.  Many autistic children have unusually strong obsessional interests, for example in railway timetables. Baron Cohen also noted the different ways that boys and girls who are not autistic play: many girls seem person oriented in their This led Baron Cohen to initial ideas that there is something different about the ways that males’ and females’ brains work, and that this difference is in evidence very early on. One piece of work that he supervised (it was actually carried out by Jennifer </a:t>
            </a:r>
            <a:r>
              <a:rPr lang="en-US" dirty="0" err="1"/>
              <a:t>Connellan</a:t>
            </a:r>
            <a:r>
              <a:rPr lang="en-US" dirty="0"/>
              <a:t> and Anna </a:t>
            </a:r>
            <a:r>
              <a:rPr lang="en-US" dirty="0" err="1"/>
              <a:t>Batkti</a:t>
            </a:r>
            <a:r>
              <a:rPr lang="en-US" dirty="0"/>
              <a:t>) had these hypotheses:   </a:t>
            </a:r>
            <a:endParaRPr lang="en-GB" dirty="0"/>
          </a:p>
          <a:p>
            <a:pPr hangingPunct="0"/>
            <a:r>
              <a:rPr lang="en-US" dirty="0"/>
              <a:t>One day old baby girls will spend more time looking at a human face than a mechanical object.  </a:t>
            </a:r>
            <a:endParaRPr lang="en-GB" dirty="0"/>
          </a:p>
          <a:p>
            <a:pPr hangingPunct="0"/>
            <a:r>
              <a:rPr lang="en-US" dirty="0"/>
              <a:t>One day old baby boys will spend more time looking at a mechanical object than a human face. </a:t>
            </a:r>
            <a:endParaRPr lang="en-GB" dirty="0"/>
          </a:p>
          <a:p>
            <a:pPr marL="0" indent="0" hangingPunct="0">
              <a:buNone/>
            </a:pPr>
            <a:r>
              <a:rPr lang="en-US" dirty="0"/>
              <a:t>To test these hypotheses babies saw </a:t>
            </a:r>
            <a:r>
              <a:rPr lang="en-US" dirty="0" err="1"/>
              <a:t>Connellan’s</a:t>
            </a:r>
            <a:r>
              <a:rPr lang="en-US" dirty="0"/>
              <a:t> face and a mobile (hanging toy) over their crib. </a:t>
            </a:r>
            <a:r>
              <a:rPr lang="en-US" dirty="0" err="1"/>
              <a:t>Connelan</a:t>
            </a:r>
            <a:r>
              <a:rPr lang="en-US" dirty="0"/>
              <a:t> was not told the gender of the babies; the babies were videoed so it was possible to tell where they were looking. The tapes were then </a:t>
            </a:r>
            <a:r>
              <a:rPr lang="en-US" dirty="0" err="1"/>
              <a:t>analysed</a:t>
            </a:r>
            <a:r>
              <a:rPr lang="en-US" dirty="0"/>
              <a:t> to see how long the babies looked at the face and the mobile and only then was the gender of the babies revealed. Both hypotheses were supported by the results of the study. </a:t>
            </a:r>
            <a:endParaRPr lang="en-GB" dirty="0"/>
          </a:p>
          <a:p>
            <a:pPr marL="0" indent="0">
              <a:buNone/>
            </a:pPr>
            <a:r>
              <a:rPr lang="en-US" dirty="0"/>
              <a:t>This study, combined with much other work, led Baron Cohen to develop his empathizing-systemizing theory. It states that the female brain is predominantly hard-wired for empathy, which is the cognitive skill of identifying another person‘s emotions and thoughts, and the affective aspect of responding to these with an appropriate emotion. The male brain is predominantly hard-wired for systemizing (understanding and building systems) which refers to skills such as finding out how systems work, predicting them or inventing new ones. </a:t>
            </a:r>
            <a:endParaRPr lang="en-GB" dirty="0"/>
          </a:p>
        </p:txBody>
      </p:sp>
      <p:sp>
        <p:nvSpPr>
          <p:cNvPr id="5"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GB" dirty="0"/>
              <a:t>Task three:  Theory Construction</a:t>
            </a:r>
          </a:p>
        </p:txBody>
      </p:sp>
    </p:spTree>
    <p:extLst>
      <p:ext uri="{BB962C8B-B14F-4D97-AF65-F5344CB8AC3E}">
        <p14:creationId xmlns:p14="http://schemas.microsoft.com/office/powerpoint/2010/main" val="2985265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5112568"/>
          </a:xfrm>
        </p:spPr>
        <p:txBody>
          <a:bodyPr>
            <a:normAutofit fontScale="47500" lnSpcReduction="20000"/>
          </a:bodyPr>
          <a:lstStyle/>
          <a:p>
            <a:pPr marL="0" indent="0">
              <a:buNone/>
            </a:pPr>
            <a:r>
              <a:rPr lang="en-GB" sz="3400" b="1" i="1" dirty="0">
                <a:solidFill>
                  <a:schemeClr val="accent5">
                    <a:lumMod val="50000"/>
                  </a:schemeClr>
                </a:solidFill>
              </a:rPr>
              <a:t>Read through Baron Cohen’s research below and then on MWBs, write out the stages of the inductive method and then identify which part of Baron-Cohen’s research relates to it</a:t>
            </a:r>
          </a:p>
          <a:p>
            <a:pPr marL="0" indent="0">
              <a:buNone/>
            </a:pPr>
            <a:endParaRPr lang="en-GB" b="1" i="1" dirty="0"/>
          </a:p>
          <a:p>
            <a:pPr marL="0" indent="0">
              <a:buNone/>
            </a:pPr>
            <a:r>
              <a:rPr lang="en-US" dirty="0"/>
              <a:t>Autism is more common in males and Baron Cohen studied theory of mind, which is the ability to </a:t>
            </a:r>
            <a:r>
              <a:rPr lang="en-US" dirty="0" err="1"/>
              <a:t>realise</a:t>
            </a:r>
            <a:r>
              <a:rPr lang="en-US" dirty="0"/>
              <a:t> that other people think and feel different things to you. He noted that autistic children did not have a theory of mind causing them to lack empathy.  Many autistic children have unusually strong obsessional interests, for example in railway timetables. Baron Cohen also noted the different ways that boys and girls who are not autistic play: many girls seem person oriented in their This led Baron Cohen to initial ideas that there is something different about the ways that males’ and females’ brains work, and that this difference is in evidence very early on. One piece of work that he supervised (it was actually carried out by Jennifer </a:t>
            </a:r>
            <a:r>
              <a:rPr lang="en-US" dirty="0" err="1"/>
              <a:t>Connellan</a:t>
            </a:r>
            <a:r>
              <a:rPr lang="en-US" dirty="0"/>
              <a:t> and Anna </a:t>
            </a:r>
            <a:r>
              <a:rPr lang="en-US" dirty="0" err="1"/>
              <a:t>Batkti</a:t>
            </a:r>
            <a:r>
              <a:rPr lang="en-US" dirty="0"/>
              <a:t>) had these hypotheses:   </a:t>
            </a:r>
            <a:endParaRPr lang="en-GB" dirty="0"/>
          </a:p>
          <a:p>
            <a:pPr hangingPunct="0"/>
            <a:r>
              <a:rPr lang="en-US" dirty="0"/>
              <a:t>One day old baby girls will spend more time looking at a human face than a mechanical object.  </a:t>
            </a:r>
            <a:endParaRPr lang="en-GB" dirty="0"/>
          </a:p>
          <a:p>
            <a:pPr hangingPunct="0"/>
            <a:r>
              <a:rPr lang="en-US" dirty="0"/>
              <a:t>One day old baby boys will spend more time looking at a mechanical object than a human face. </a:t>
            </a:r>
            <a:endParaRPr lang="en-GB" dirty="0"/>
          </a:p>
          <a:p>
            <a:pPr marL="0" indent="0" hangingPunct="0">
              <a:buNone/>
            </a:pPr>
            <a:r>
              <a:rPr lang="en-US" dirty="0"/>
              <a:t>To test these hypotheses babies saw </a:t>
            </a:r>
            <a:r>
              <a:rPr lang="en-US" dirty="0" err="1"/>
              <a:t>Connellan’s</a:t>
            </a:r>
            <a:r>
              <a:rPr lang="en-US" dirty="0"/>
              <a:t> face and a mobile (hanging toy) over their crib. </a:t>
            </a:r>
            <a:r>
              <a:rPr lang="en-US" dirty="0" err="1"/>
              <a:t>Connelan</a:t>
            </a:r>
            <a:r>
              <a:rPr lang="en-US" dirty="0"/>
              <a:t> was not told the gender of the babies; the babies were videoed so it was possible to tell where they were looking. The tapes were then </a:t>
            </a:r>
            <a:r>
              <a:rPr lang="en-US" dirty="0" err="1"/>
              <a:t>analysed</a:t>
            </a:r>
            <a:r>
              <a:rPr lang="en-US" dirty="0"/>
              <a:t> to see how long the babies looked at the face and the mobile and only then was the gender of the babies revealed. Both hypotheses were supported by the results of the study. </a:t>
            </a:r>
            <a:endParaRPr lang="en-GB" dirty="0"/>
          </a:p>
          <a:p>
            <a:pPr marL="0" indent="0">
              <a:buNone/>
            </a:pPr>
            <a:r>
              <a:rPr lang="en-US" dirty="0"/>
              <a:t>This study, combined with much other work, led Baron Cohen to develop his empathizing-systemizing theory. It states that the female brain is predominantly hard-wired for empathy, which is the cognitive skill of identifying another person‘s emotions and thoughts, and the affective aspect of responding to these with an appropriate emotion. The male brain is predominantly hard-wired for systemizing (understanding and building systems) which refers to skills such as finding out how systems work, predicting them or inventing new ones. </a:t>
            </a:r>
            <a:endParaRPr lang="en-GB" dirty="0"/>
          </a:p>
        </p:txBody>
      </p:sp>
      <p:sp>
        <p:nvSpPr>
          <p:cNvPr id="5"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GB" dirty="0"/>
              <a:t>Task three:  Theory Construction</a:t>
            </a:r>
          </a:p>
        </p:txBody>
      </p:sp>
      <p:sp>
        <p:nvSpPr>
          <p:cNvPr id="6" name="Rounded Rectangle 5"/>
          <p:cNvSpPr/>
          <p:nvPr/>
        </p:nvSpPr>
        <p:spPr>
          <a:xfrm>
            <a:off x="457200" y="2348880"/>
            <a:ext cx="8075240" cy="79208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16-Point Star 8"/>
          <p:cNvSpPr/>
          <p:nvPr/>
        </p:nvSpPr>
        <p:spPr>
          <a:xfrm>
            <a:off x="18574" y="2920082"/>
            <a:ext cx="2808312" cy="576064"/>
          </a:xfrm>
          <a:prstGeom prst="star16">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Hypotheses</a:t>
            </a:r>
          </a:p>
        </p:txBody>
      </p:sp>
      <p:sp>
        <p:nvSpPr>
          <p:cNvPr id="10" name="Rounded Rectangle 9"/>
          <p:cNvSpPr/>
          <p:nvPr/>
        </p:nvSpPr>
        <p:spPr>
          <a:xfrm>
            <a:off x="457200" y="3645024"/>
            <a:ext cx="8075240" cy="504056"/>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16-Point Star 10"/>
          <p:cNvSpPr/>
          <p:nvPr/>
        </p:nvSpPr>
        <p:spPr>
          <a:xfrm>
            <a:off x="4084712" y="3345509"/>
            <a:ext cx="3223592" cy="576064"/>
          </a:xfrm>
          <a:prstGeom prst="star1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Carry out study</a:t>
            </a:r>
          </a:p>
        </p:txBody>
      </p:sp>
      <p:cxnSp>
        <p:nvCxnSpPr>
          <p:cNvPr id="14" name="Straight Arrow Connector 13"/>
          <p:cNvCxnSpPr/>
          <p:nvPr/>
        </p:nvCxnSpPr>
        <p:spPr>
          <a:xfrm>
            <a:off x="2267744" y="3338478"/>
            <a:ext cx="487134" cy="368648"/>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440254" y="4213312"/>
            <a:ext cx="8075240" cy="51183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Arrow Connector 18"/>
          <p:cNvCxnSpPr/>
          <p:nvPr/>
        </p:nvCxnSpPr>
        <p:spPr>
          <a:xfrm>
            <a:off x="5724128" y="3858134"/>
            <a:ext cx="0" cy="355178"/>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460075" y="4742675"/>
            <a:ext cx="8075240" cy="342510"/>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16-Point Star 20"/>
          <p:cNvSpPr/>
          <p:nvPr/>
        </p:nvSpPr>
        <p:spPr>
          <a:xfrm>
            <a:off x="6335688" y="3916514"/>
            <a:ext cx="2808312" cy="576064"/>
          </a:xfrm>
          <a:prstGeom prst="star1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Conclusion</a:t>
            </a:r>
          </a:p>
        </p:txBody>
      </p:sp>
      <p:cxnSp>
        <p:nvCxnSpPr>
          <p:cNvPr id="23" name="Straight Arrow Connector 22"/>
          <p:cNvCxnSpPr/>
          <p:nvPr/>
        </p:nvCxnSpPr>
        <p:spPr>
          <a:xfrm>
            <a:off x="7732808" y="4387497"/>
            <a:ext cx="0" cy="355178"/>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440254" y="5154804"/>
            <a:ext cx="8075240" cy="1154516"/>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16-Point Star 24"/>
          <p:cNvSpPr/>
          <p:nvPr/>
        </p:nvSpPr>
        <p:spPr>
          <a:xfrm>
            <a:off x="1422730" y="4245886"/>
            <a:ext cx="3365294" cy="576064"/>
          </a:xfrm>
          <a:prstGeom prst="star16">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Generate theory</a:t>
            </a:r>
          </a:p>
        </p:txBody>
      </p:sp>
      <p:cxnSp>
        <p:nvCxnSpPr>
          <p:cNvPr id="26" name="Straight Arrow Connector 25"/>
          <p:cNvCxnSpPr/>
          <p:nvPr/>
        </p:nvCxnSpPr>
        <p:spPr>
          <a:xfrm>
            <a:off x="3034526" y="4799626"/>
            <a:ext cx="0" cy="355178"/>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7200" y="1385775"/>
            <a:ext cx="8229600" cy="58477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GB" sz="3200" b="1" i="1" dirty="0">
                <a:solidFill>
                  <a:srgbClr val="FFFF00"/>
                </a:solidFill>
              </a:rPr>
              <a:t>Did you get it right?</a:t>
            </a:r>
          </a:p>
        </p:txBody>
      </p:sp>
      <p:sp>
        <p:nvSpPr>
          <p:cNvPr id="17" name="16-Point Star 16"/>
          <p:cNvSpPr/>
          <p:nvPr/>
        </p:nvSpPr>
        <p:spPr>
          <a:xfrm>
            <a:off x="6358779" y="1598538"/>
            <a:ext cx="2808312" cy="576064"/>
          </a:xfrm>
          <a:prstGeom prst="star1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Observations</a:t>
            </a:r>
          </a:p>
        </p:txBody>
      </p:sp>
      <p:cxnSp>
        <p:nvCxnSpPr>
          <p:cNvPr id="8" name="Straight Arrow Connector 7"/>
          <p:cNvCxnSpPr/>
          <p:nvPr/>
        </p:nvCxnSpPr>
        <p:spPr>
          <a:xfrm flipH="1">
            <a:off x="6084168" y="1930263"/>
            <a:ext cx="1152128" cy="37833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16-Point Star 28"/>
          <p:cNvSpPr/>
          <p:nvPr/>
        </p:nvSpPr>
        <p:spPr>
          <a:xfrm rot="291881">
            <a:off x="3697745" y="4162189"/>
            <a:ext cx="3816424" cy="2520280"/>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dirty="0"/>
              <a:t>Number 1s move clockwise to the next pair</a:t>
            </a:r>
          </a:p>
        </p:txBody>
      </p:sp>
    </p:spTree>
    <p:extLst>
      <p:ext uri="{BB962C8B-B14F-4D97-AF65-F5344CB8AC3E}">
        <p14:creationId xmlns:p14="http://schemas.microsoft.com/office/powerpoint/2010/main" val="277005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par>
                                <p:cTn id="38" presetID="10" presetClass="entr" presetSubtype="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par>
                                <p:cTn id="49" presetID="10"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500"/>
                                        <p:tgtEl>
                                          <p:spTgt spid="25"/>
                                        </p:tgtEl>
                                      </p:cBhvr>
                                    </p:animEffect>
                                  </p:childTnLst>
                                </p:cTn>
                              </p:par>
                              <p:par>
                                <p:cTn id="60" presetID="10" presetClass="entr" presetSubtype="0" fill="hold" nodeType="with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6" grpId="0" animBg="1"/>
      <p:bldP spid="20" grpId="0" animBg="1"/>
      <p:bldP spid="21" grpId="0" animBg="1"/>
      <p:bldP spid="24" grpId="0" animBg="1"/>
      <p:bldP spid="25" grpId="0" animBg="1"/>
      <p:bldP spid="27" grpId="0" animBg="1"/>
      <p:bldP spid="17"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GB" dirty="0"/>
              <a:t>Task five:  Hypothesis testing</a:t>
            </a:r>
          </a:p>
        </p:txBody>
      </p:sp>
      <p:sp>
        <p:nvSpPr>
          <p:cNvPr id="3" name="Content Placeholder 2"/>
          <p:cNvSpPr>
            <a:spLocks noGrp="1"/>
          </p:cNvSpPr>
          <p:nvPr>
            <p:ph idx="1"/>
          </p:nvPr>
        </p:nvSpPr>
        <p:spPr>
          <a:xfrm>
            <a:off x="477060" y="1628800"/>
            <a:ext cx="8229600" cy="4929411"/>
          </a:xfrm>
        </p:spPr>
        <p:txBody>
          <a:bodyPr>
            <a:normAutofit fontScale="70000" lnSpcReduction="20000"/>
          </a:bodyPr>
          <a:lstStyle/>
          <a:p>
            <a:pPr marL="0" indent="0">
              <a:buNone/>
            </a:pPr>
            <a:r>
              <a:rPr lang="en-GB" b="1" i="1" dirty="0">
                <a:solidFill>
                  <a:schemeClr val="accent5">
                    <a:lumMod val="50000"/>
                  </a:schemeClr>
                </a:solidFill>
              </a:rPr>
              <a:t>Part of theory construction is having a testable hypothesis. We have two types of hypothesis in Psychology an alternative and a null hypothesis</a:t>
            </a:r>
          </a:p>
          <a:p>
            <a:pPr marL="0" indent="0">
              <a:buNone/>
            </a:pPr>
            <a:endParaRPr lang="en-GB" dirty="0"/>
          </a:p>
          <a:p>
            <a:pPr marL="0" indent="0">
              <a:buNone/>
            </a:pPr>
            <a:r>
              <a:rPr lang="en-GB" b="1" i="1" dirty="0"/>
              <a:t>On your boards:</a:t>
            </a:r>
          </a:p>
          <a:p>
            <a:pPr marL="0" indent="0">
              <a:buNone/>
            </a:pPr>
            <a:endParaRPr lang="en-GB" dirty="0"/>
          </a:p>
          <a:p>
            <a:pPr marL="514350" indent="-514350">
              <a:buAutoNum type="arabicPeriod"/>
            </a:pPr>
            <a:r>
              <a:rPr lang="en-GB" dirty="0">
                <a:solidFill>
                  <a:schemeClr val="accent5">
                    <a:lumMod val="50000"/>
                  </a:schemeClr>
                </a:solidFill>
              </a:rPr>
              <a:t>What is the difference between a null and alternative/experimental hypothesis?</a:t>
            </a:r>
          </a:p>
          <a:p>
            <a:pPr marL="514350" indent="-514350">
              <a:buAutoNum type="arabicPeriod"/>
            </a:pPr>
            <a:r>
              <a:rPr lang="en-GB" dirty="0">
                <a:solidFill>
                  <a:schemeClr val="accent5">
                    <a:lumMod val="50000"/>
                  </a:schemeClr>
                </a:solidFill>
              </a:rPr>
              <a:t>Write an alternative and null hypothesis for the following. Remember to fully operationalise it:</a:t>
            </a:r>
          </a:p>
          <a:p>
            <a:pPr marL="514350" indent="-514350">
              <a:buAutoNum type="arabicPeriod"/>
            </a:pPr>
            <a:endParaRPr lang="en-GB" dirty="0"/>
          </a:p>
          <a:p>
            <a:pPr marL="0" indent="0">
              <a:buNone/>
            </a:pPr>
            <a:r>
              <a:rPr lang="en-GB" b="1" i="1" dirty="0"/>
              <a:t>Jackson noticed that his concentration was better during the day depending on whether he had eaten breakfast or not that morning. He decides to run a study to test this. There is some scientific evidence suggesting that eating breakfast improves concentration</a:t>
            </a:r>
          </a:p>
          <a:p>
            <a:pPr marL="0" indent="0">
              <a:buNone/>
            </a:pPr>
            <a:endParaRPr lang="en-GB" b="1" i="1" dirty="0"/>
          </a:p>
          <a:p>
            <a:pPr marL="0" indent="0">
              <a:buNone/>
            </a:pPr>
            <a:endParaRPr lang="en-GB" b="1" i="1" dirty="0"/>
          </a:p>
          <a:p>
            <a:pPr marL="0" indent="0">
              <a:buNone/>
            </a:pPr>
            <a:endParaRPr lang="en-GB" b="1" i="1" dirty="0"/>
          </a:p>
          <a:p>
            <a:endParaRPr lang="en-GB" i="1" dirty="0"/>
          </a:p>
          <a:p>
            <a:pPr marL="0" indent="0">
              <a:buNone/>
            </a:pPr>
            <a:endParaRPr lang="en-GB" dirty="0"/>
          </a:p>
        </p:txBody>
      </p:sp>
      <p:sp>
        <p:nvSpPr>
          <p:cNvPr id="5" name="16-Point Star 4"/>
          <p:cNvSpPr/>
          <p:nvPr/>
        </p:nvSpPr>
        <p:spPr>
          <a:xfrm rot="435869">
            <a:off x="3247796" y="1507877"/>
            <a:ext cx="5135602" cy="2448272"/>
          </a:xfrm>
          <a:prstGeom prst="star16">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Remember, any hypothesis will be written for a study to be carried out on a group of people </a:t>
            </a:r>
            <a:r>
              <a:rPr lang="en-GB" sz="2400" b="1" i="1" dirty="0">
                <a:solidFill>
                  <a:srgbClr val="FFFF00"/>
                </a:solidFill>
              </a:rPr>
              <a:t>not on Jackson!</a:t>
            </a:r>
          </a:p>
        </p:txBody>
      </p:sp>
      <p:sp>
        <p:nvSpPr>
          <p:cNvPr id="6" name="16-Point Star 5"/>
          <p:cNvSpPr/>
          <p:nvPr/>
        </p:nvSpPr>
        <p:spPr>
          <a:xfrm rot="291881">
            <a:off x="611007" y="3442266"/>
            <a:ext cx="3816424" cy="2520280"/>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dirty="0"/>
              <a:t>Number 1s move clockwise to the next pair</a:t>
            </a:r>
          </a:p>
        </p:txBody>
      </p:sp>
    </p:spTree>
    <p:extLst>
      <p:ext uri="{BB962C8B-B14F-4D97-AF65-F5344CB8AC3E}">
        <p14:creationId xmlns:p14="http://schemas.microsoft.com/office/powerpoint/2010/main" val="37624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GB" dirty="0"/>
              <a:t>Task six:  Paradigms &amp; Paradigm Shifts</a:t>
            </a:r>
          </a:p>
        </p:txBody>
      </p:sp>
      <p:sp>
        <p:nvSpPr>
          <p:cNvPr id="3" name="Content Placeholder 2"/>
          <p:cNvSpPr>
            <a:spLocks noGrp="1"/>
          </p:cNvSpPr>
          <p:nvPr>
            <p:ph idx="1"/>
          </p:nvPr>
        </p:nvSpPr>
        <p:spPr>
          <a:xfrm>
            <a:off x="457200" y="1628800"/>
            <a:ext cx="8229600" cy="4857403"/>
          </a:xfrm>
        </p:spPr>
        <p:txBody>
          <a:bodyPr>
            <a:normAutofit fontScale="70000" lnSpcReduction="20000"/>
          </a:bodyPr>
          <a:lstStyle/>
          <a:p>
            <a:pPr marL="0" indent="0">
              <a:buNone/>
            </a:pPr>
            <a:r>
              <a:rPr lang="en-GB" dirty="0"/>
              <a:t>Read through page 12 of the pack on your own (then scan and watch the clip in pairs if you still don’t understand it all)</a:t>
            </a:r>
          </a:p>
          <a:p>
            <a:pPr marL="0" indent="0">
              <a:buNone/>
            </a:pPr>
            <a:endParaRPr lang="en-GB" dirty="0"/>
          </a:p>
          <a:p>
            <a:pPr marL="0" indent="0">
              <a:buNone/>
            </a:pPr>
            <a:r>
              <a:rPr lang="en-GB" b="1" i="1" dirty="0"/>
              <a:t>Now on your mini-whiteboards answer the following:</a:t>
            </a:r>
          </a:p>
          <a:p>
            <a:pPr marL="0" indent="0">
              <a:buNone/>
            </a:pPr>
            <a:endParaRPr lang="en-GB" dirty="0"/>
          </a:p>
          <a:p>
            <a:pPr marL="514350" indent="-514350">
              <a:buAutoNum type="arabicPeriod"/>
            </a:pPr>
            <a:r>
              <a:rPr lang="en-GB" dirty="0"/>
              <a:t>Who came up with the idea of paradigm shifts?</a:t>
            </a:r>
          </a:p>
          <a:p>
            <a:pPr marL="514350" indent="-514350">
              <a:buAutoNum type="arabicPeriod"/>
            </a:pPr>
            <a:r>
              <a:rPr lang="en-GB" dirty="0"/>
              <a:t>Why did he say that induction and deduction was not how science worked?</a:t>
            </a:r>
          </a:p>
          <a:p>
            <a:pPr marL="514350" indent="-514350">
              <a:buAutoNum type="arabicPeriod"/>
            </a:pPr>
            <a:r>
              <a:rPr lang="en-GB" dirty="0"/>
              <a:t>How many paradigms does a science have at a time?</a:t>
            </a:r>
          </a:p>
          <a:p>
            <a:pPr marL="514350" indent="-514350">
              <a:buAutoNum type="arabicPeriod"/>
            </a:pPr>
            <a:r>
              <a:rPr lang="en-GB" dirty="0"/>
              <a:t>What often happens if evidence is found to go against the paradigm.</a:t>
            </a:r>
          </a:p>
          <a:p>
            <a:pPr marL="514350" indent="-514350">
              <a:buAutoNum type="arabicPeriod"/>
            </a:pPr>
            <a:r>
              <a:rPr lang="en-GB" dirty="0"/>
              <a:t>When does a paradigm shift occur?</a:t>
            </a:r>
          </a:p>
          <a:p>
            <a:pPr marL="514350" indent="-514350">
              <a:buAutoNum type="arabicPeriod"/>
            </a:pPr>
            <a:r>
              <a:rPr lang="en-GB" dirty="0"/>
              <a:t>Darwin’s theory of evolution is an example of a paradigm shift. Can you come up with another one?</a:t>
            </a:r>
          </a:p>
          <a:p>
            <a:pPr marL="0" indent="0">
              <a:buNone/>
            </a:pPr>
            <a:endParaRPr lang="en-GB" dirty="0"/>
          </a:p>
        </p:txBody>
      </p:sp>
    </p:spTree>
    <p:extLst>
      <p:ext uri="{BB962C8B-B14F-4D97-AF65-F5344CB8AC3E}">
        <p14:creationId xmlns:p14="http://schemas.microsoft.com/office/powerpoint/2010/main" val="218301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801"/>
            <a:ext cx="8229600" cy="4896544"/>
          </a:xfrm>
        </p:spPr>
        <p:txBody>
          <a:bodyPr>
            <a:normAutofit fontScale="62500" lnSpcReduction="20000"/>
          </a:bodyPr>
          <a:lstStyle/>
          <a:p>
            <a:pPr marL="0" indent="0">
              <a:buNone/>
            </a:pPr>
            <a:r>
              <a:rPr lang="en-GB" dirty="0"/>
              <a:t>1. Who came up with the idea of paradigm shifts?</a:t>
            </a:r>
          </a:p>
          <a:p>
            <a:pPr marL="0" indent="0">
              <a:buNone/>
            </a:pPr>
            <a:r>
              <a:rPr lang="en-GB" dirty="0">
                <a:solidFill>
                  <a:srgbClr val="FF0000"/>
                </a:solidFill>
              </a:rPr>
              <a:t>Kuhn (1962)</a:t>
            </a:r>
          </a:p>
          <a:p>
            <a:pPr marL="0" indent="0">
              <a:buNone/>
            </a:pPr>
            <a:r>
              <a:rPr lang="en-GB" dirty="0"/>
              <a:t>2. Why did he say that induction and deduction was not how science worked?</a:t>
            </a:r>
          </a:p>
          <a:p>
            <a:pPr marL="0" indent="0">
              <a:buNone/>
            </a:pPr>
            <a:r>
              <a:rPr lang="en-GB" dirty="0">
                <a:solidFill>
                  <a:srgbClr val="FF0000"/>
                </a:solidFill>
              </a:rPr>
              <a:t>He believed it was paradigm shifts, and not testing, that advanced science </a:t>
            </a:r>
          </a:p>
          <a:p>
            <a:pPr marL="0" indent="0">
              <a:buNone/>
            </a:pPr>
            <a:r>
              <a:rPr lang="en-GB" dirty="0"/>
              <a:t>3. How many paradigms does a science have at a time?</a:t>
            </a:r>
          </a:p>
          <a:p>
            <a:pPr marL="0" indent="0">
              <a:buNone/>
            </a:pPr>
            <a:r>
              <a:rPr lang="en-GB" dirty="0">
                <a:solidFill>
                  <a:srgbClr val="FF0000"/>
                </a:solidFill>
              </a:rPr>
              <a:t>One paradigm is believed by all scientists in that field</a:t>
            </a:r>
          </a:p>
          <a:p>
            <a:pPr marL="0" indent="0">
              <a:buNone/>
            </a:pPr>
            <a:r>
              <a:rPr lang="en-GB" dirty="0"/>
              <a:t>4. What often happens if evidence is found to go against the paradigm.</a:t>
            </a:r>
          </a:p>
          <a:p>
            <a:pPr marL="0" indent="0">
              <a:buNone/>
            </a:pPr>
            <a:r>
              <a:rPr lang="en-GB" dirty="0">
                <a:solidFill>
                  <a:srgbClr val="FF0000"/>
                </a:solidFill>
              </a:rPr>
              <a:t>They add on extra bits to the theory, believe the research is flawed, there is resistance to the evidence that the theory has been falsified!</a:t>
            </a:r>
          </a:p>
          <a:p>
            <a:pPr marL="0" indent="0">
              <a:buNone/>
            </a:pPr>
            <a:r>
              <a:rPr lang="en-GB" dirty="0"/>
              <a:t>5. When does a paradigm shift occur?</a:t>
            </a:r>
          </a:p>
          <a:p>
            <a:pPr marL="0" indent="0">
              <a:buNone/>
            </a:pPr>
            <a:r>
              <a:rPr lang="en-GB" dirty="0">
                <a:solidFill>
                  <a:srgbClr val="FF0000"/>
                </a:solidFill>
              </a:rPr>
              <a:t>When mounting evidence against the paradigm is overwhelming and the new paradigm can explain all of the previous paradigm and things that did not fit with it</a:t>
            </a:r>
          </a:p>
          <a:p>
            <a:pPr marL="0" indent="0">
              <a:buNone/>
            </a:pPr>
            <a:r>
              <a:rPr lang="en-GB" dirty="0"/>
              <a:t>6. Darwin’s theory of evolution is an example of a paradigm shift. Can you come up with another one?</a:t>
            </a:r>
          </a:p>
          <a:p>
            <a:pPr marL="0" indent="0">
              <a:buNone/>
            </a:pPr>
            <a:endParaRPr lang="en-GB" dirty="0"/>
          </a:p>
        </p:txBody>
      </p:sp>
      <p:sp>
        <p:nvSpPr>
          <p:cNvPr id="5" name="Title 1"/>
          <p:cNvSpPr>
            <a:spLocks noGrp="1"/>
          </p:cNvSpPr>
          <p:nvPr>
            <p:ph type="title"/>
          </p:nvPr>
        </p:nvSpPr>
        <p:spPr>
          <a:xfrm>
            <a:off x="457200" y="274638"/>
            <a:ext cx="8229600" cy="114300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n-GB" dirty="0"/>
              <a:t>Task six:  Paradigms &amp; Paradigm Shifts:  </a:t>
            </a:r>
            <a:r>
              <a:rPr lang="en-GB" dirty="0">
                <a:solidFill>
                  <a:schemeClr val="accent3">
                    <a:lumMod val="40000"/>
                    <a:lumOff val="60000"/>
                  </a:schemeClr>
                </a:solidFill>
              </a:rPr>
              <a:t>Answers</a:t>
            </a:r>
          </a:p>
        </p:txBody>
      </p:sp>
      <p:sp>
        <p:nvSpPr>
          <p:cNvPr id="6" name="16-Point Star 5"/>
          <p:cNvSpPr/>
          <p:nvPr/>
        </p:nvSpPr>
        <p:spPr>
          <a:xfrm rot="291881">
            <a:off x="3735886" y="3815058"/>
            <a:ext cx="3816424" cy="2520280"/>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dirty="0"/>
              <a:t>Now go back to your original group</a:t>
            </a:r>
          </a:p>
        </p:txBody>
      </p:sp>
    </p:spTree>
    <p:extLst>
      <p:ext uri="{BB962C8B-B14F-4D97-AF65-F5344CB8AC3E}">
        <p14:creationId xmlns:p14="http://schemas.microsoft.com/office/powerpoint/2010/main" val="180505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GB" dirty="0"/>
              <a:t>Task seven: Is Psychology a Science?</a:t>
            </a:r>
          </a:p>
        </p:txBody>
      </p:sp>
      <p:sp>
        <p:nvSpPr>
          <p:cNvPr id="3" name="Content Placeholder 2"/>
          <p:cNvSpPr>
            <a:spLocks noGrp="1"/>
          </p:cNvSpPr>
          <p:nvPr>
            <p:ph idx="1"/>
          </p:nvPr>
        </p:nvSpPr>
        <p:spPr/>
        <p:txBody>
          <a:bodyPr/>
          <a:lstStyle/>
          <a:p>
            <a:r>
              <a:rPr lang="en-GB" dirty="0"/>
              <a:t>In your groups on BWBs, split your board into two</a:t>
            </a:r>
          </a:p>
          <a:p>
            <a:r>
              <a:rPr lang="en-GB" dirty="0"/>
              <a:t>On one half, write the heading </a:t>
            </a:r>
            <a:r>
              <a:rPr lang="en-GB" b="1" i="1" dirty="0"/>
              <a:t>‘arguments for’ </a:t>
            </a:r>
            <a:r>
              <a:rPr lang="en-GB" dirty="0"/>
              <a:t>and on the other write the heading </a:t>
            </a:r>
            <a:r>
              <a:rPr lang="en-GB" b="1" i="1" dirty="0"/>
              <a:t>‘arguments against’</a:t>
            </a:r>
          </a:p>
          <a:p>
            <a:r>
              <a:rPr lang="en-GB" dirty="0"/>
              <a:t>Based on the discussions we have had in the classroom, list the arguments for and against Psychology being a science</a:t>
            </a:r>
          </a:p>
        </p:txBody>
      </p:sp>
    </p:spTree>
    <p:extLst>
      <p:ext uri="{BB962C8B-B14F-4D97-AF65-F5344CB8AC3E}">
        <p14:creationId xmlns:p14="http://schemas.microsoft.com/office/powerpoint/2010/main" val="3358334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GB" dirty="0"/>
              <a:t>Exam Practice</a:t>
            </a:r>
          </a:p>
        </p:txBody>
      </p:sp>
      <p:sp>
        <p:nvSpPr>
          <p:cNvPr id="3" name="Content Placeholder 2"/>
          <p:cNvSpPr>
            <a:spLocks noGrp="1"/>
          </p:cNvSpPr>
          <p:nvPr>
            <p:ph idx="1"/>
          </p:nvPr>
        </p:nvSpPr>
        <p:spPr/>
        <p:txBody>
          <a:bodyPr>
            <a:normAutofit fontScale="70000" lnSpcReduction="20000"/>
          </a:bodyPr>
          <a:lstStyle/>
          <a:p>
            <a:pPr marL="0" indent="0">
              <a:buNone/>
            </a:pPr>
            <a:r>
              <a:rPr lang="en-US" b="1" i="1" dirty="0">
                <a:solidFill>
                  <a:schemeClr val="accent4">
                    <a:lumMod val="75000"/>
                  </a:schemeClr>
                </a:solidFill>
              </a:rPr>
              <a:t>Answer the questions individually without looking at your notes</a:t>
            </a:r>
          </a:p>
          <a:p>
            <a:pPr marL="514350" indent="-514350">
              <a:buFont typeface="+mj-lt"/>
              <a:buAutoNum type="arabicPeriod"/>
            </a:pPr>
            <a:endParaRPr lang="en-US" b="1" dirty="0"/>
          </a:p>
          <a:p>
            <a:pPr marL="514350" indent="-514350">
              <a:buFont typeface="+mj-lt"/>
              <a:buAutoNum type="arabicPeriod"/>
            </a:pPr>
            <a:r>
              <a:rPr lang="en-US" b="1" dirty="0"/>
              <a:t>Briefly explain one reason why it is important for research to be replicated  (2 marks)</a:t>
            </a:r>
          </a:p>
          <a:p>
            <a:pPr marL="514350" indent="-514350">
              <a:buFont typeface="+mj-lt"/>
              <a:buAutoNum type="arabicPeriod"/>
            </a:pPr>
            <a:endParaRPr lang="en-US" b="1" dirty="0"/>
          </a:p>
          <a:p>
            <a:pPr marL="514350" indent="-514350">
              <a:buFont typeface="+mj-lt"/>
              <a:buAutoNum type="arabicPeriod"/>
            </a:pPr>
            <a:r>
              <a:rPr lang="en-US" i="1" dirty="0"/>
              <a:t>A researcher believed that there is a biological basis to aggression in males. She predicted that there would be a significant difference between the levels of the hormone testosterone in aggressive males and the levels of the hormone testosterone in non-aggressive males. In order to test her prediction, the researcher statistically </a:t>
            </a:r>
            <a:r>
              <a:rPr lang="en-US" i="1" dirty="0" err="1"/>
              <a:t>analysed</a:t>
            </a:r>
            <a:r>
              <a:rPr lang="en-US" i="1" dirty="0"/>
              <a:t> the levels of testosterone in saliva samples from 20 aggressive males and 20 non-aggressive males.</a:t>
            </a:r>
          </a:p>
          <a:p>
            <a:pPr marL="0" indent="0">
              <a:buNone/>
            </a:pPr>
            <a:endParaRPr lang="en-US" dirty="0"/>
          </a:p>
          <a:p>
            <a:pPr marL="0" indent="0">
              <a:buNone/>
            </a:pPr>
            <a:r>
              <a:rPr lang="en-US" b="1" dirty="0"/>
              <a:t>	Outline three ways in which the study described above could 	be considered to be scientific.  (3 marks)</a:t>
            </a:r>
          </a:p>
          <a:p>
            <a:pPr marL="514350" indent="-514350">
              <a:buFont typeface="+mj-lt"/>
              <a:buAutoNum type="arabicPeriod"/>
            </a:pPr>
            <a:endParaRPr lang="en-GB" dirty="0"/>
          </a:p>
        </p:txBody>
      </p:sp>
      <p:sp>
        <p:nvSpPr>
          <p:cNvPr id="4" name="16-Point Star 3"/>
          <p:cNvSpPr/>
          <p:nvPr/>
        </p:nvSpPr>
        <p:spPr>
          <a:xfrm rot="291881">
            <a:off x="2277575" y="3486212"/>
            <a:ext cx="5144532" cy="2465397"/>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000" b="1" dirty="0"/>
              <a:t>Now award yourself a mark for each question, using the guidance on the next slide</a:t>
            </a:r>
          </a:p>
        </p:txBody>
      </p:sp>
    </p:spTree>
    <p:extLst>
      <p:ext uri="{BB962C8B-B14F-4D97-AF65-F5344CB8AC3E}">
        <p14:creationId xmlns:p14="http://schemas.microsoft.com/office/powerpoint/2010/main" val="135676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b="1" i="1" dirty="0">
                <a:solidFill>
                  <a:schemeClr val="accent4">
                    <a:lumMod val="75000"/>
                  </a:schemeClr>
                </a:solidFill>
              </a:rPr>
              <a:t>Either of these:</a:t>
            </a:r>
          </a:p>
          <a:p>
            <a:pPr marL="0" indent="0">
              <a:buNone/>
            </a:pPr>
            <a:endParaRPr lang="en-US" b="1" dirty="0"/>
          </a:p>
          <a:p>
            <a:r>
              <a:rPr lang="en-US" dirty="0"/>
              <a:t>The likelihood of the same differences occurring twice (or more), by chance alone are much smaller than when they occur the first time</a:t>
            </a:r>
          </a:p>
          <a:p>
            <a:pPr marL="0" indent="0">
              <a:buNone/>
            </a:pPr>
            <a:endParaRPr lang="en-US" dirty="0"/>
          </a:p>
          <a:p>
            <a:r>
              <a:rPr lang="en-US" dirty="0"/>
              <a:t>It helps to avoid an anomalous result caused by poor methodology or scientific fraud being accepted</a:t>
            </a:r>
          </a:p>
          <a:p>
            <a:endParaRPr lang="en-US" dirty="0"/>
          </a:p>
          <a:p>
            <a:pPr marL="0" indent="0">
              <a:buNone/>
            </a:pPr>
            <a:r>
              <a:rPr lang="en-US" dirty="0"/>
              <a:t>2. </a:t>
            </a:r>
            <a:r>
              <a:rPr lang="en-US" b="1" i="1" dirty="0">
                <a:solidFill>
                  <a:schemeClr val="accent4">
                    <a:lumMod val="75000"/>
                  </a:schemeClr>
                </a:solidFill>
              </a:rPr>
              <a:t>One mark for each of the following:</a:t>
            </a:r>
          </a:p>
          <a:p>
            <a:pPr marL="0" indent="0">
              <a:buNone/>
            </a:pPr>
            <a:endParaRPr lang="en-US" b="1" i="1" dirty="0">
              <a:solidFill>
                <a:schemeClr val="accent4">
                  <a:lumMod val="75000"/>
                </a:schemeClr>
              </a:solidFill>
            </a:endParaRPr>
          </a:p>
          <a:p>
            <a:r>
              <a:rPr lang="en-US" dirty="0">
                <a:solidFill>
                  <a:schemeClr val="accent4">
                    <a:lumMod val="75000"/>
                  </a:schemeClr>
                </a:solidFill>
              </a:rPr>
              <a:t>She developed an </a:t>
            </a:r>
            <a:r>
              <a:rPr lang="en-US" dirty="0" err="1">
                <a:solidFill>
                  <a:schemeClr val="accent4">
                    <a:lumMod val="75000"/>
                  </a:schemeClr>
                </a:solidFill>
              </a:rPr>
              <a:t>operationalised</a:t>
            </a:r>
            <a:r>
              <a:rPr lang="en-US" dirty="0">
                <a:solidFill>
                  <a:schemeClr val="accent4">
                    <a:lumMod val="75000"/>
                  </a:schemeClr>
                </a:solidFill>
              </a:rPr>
              <a:t>, testable hypothesis</a:t>
            </a:r>
          </a:p>
          <a:p>
            <a:r>
              <a:rPr lang="en-US" dirty="0">
                <a:solidFill>
                  <a:schemeClr val="accent4">
                    <a:lumMod val="75000"/>
                  </a:schemeClr>
                </a:solidFill>
              </a:rPr>
              <a:t>She tested the hypothesis using the scientific method (laboratory experiment)</a:t>
            </a:r>
          </a:p>
          <a:p>
            <a:r>
              <a:rPr lang="en-US" dirty="0">
                <a:solidFill>
                  <a:schemeClr val="accent4">
                    <a:lumMod val="75000"/>
                  </a:schemeClr>
                </a:solidFill>
              </a:rPr>
              <a:t>She used an objective measure of the DV (saliva collection)</a:t>
            </a:r>
            <a:endParaRPr lang="en-GB" dirty="0"/>
          </a:p>
        </p:txBody>
      </p:sp>
      <p:sp>
        <p:nvSpPr>
          <p:cNvPr id="4"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GB" dirty="0"/>
              <a:t>Exam Practice:  </a:t>
            </a:r>
            <a:r>
              <a:rPr lang="en-GB" dirty="0">
                <a:solidFill>
                  <a:schemeClr val="accent2">
                    <a:lumMod val="40000"/>
                    <a:lumOff val="60000"/>
                  </a:schemeClr>
                </a:solidFill>
              </a:rPr>
              <a:t>Mark Scheme</a:t>
            </a:r>
          </a:p>
        </p:txBody>
      </p:sp>
    </p:spTree>
    <p:extLst>
      <p:ext uri="{BB962C8B-B14F-4D97-AF65-F5344CB8AC3E}">
        <p14:creationId xmlns:p14="http://schemas.microsoft.com/office/powerpoint/2010/main" val="334674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a:t>Starter Questions</a:t>
            </a:r>
          </a:p>
        </p:txBody>
      </p:sp>
      <p:sp>
        <p:nvSpPr>
          <p:cNvPr id="3" name="Content Placeholder 2"/>
          <p:cNvSpPr>
            <a:spLocks noGrp="1"/>
          </p:cNvSpPr>
          <p:nvPr>
            <p:ph idx="1"/>
          </p:nvPr>
        </p:nvSpPr>
        <p:spPr/>
        <p:txBody>
          <a:bodyPr>
            <a:normAutofit fontScale="92500" lnSpcReduction="20000"/>
          </a:bodyPr>
          <a:lstStyle/>
          <a:p>
            <a:pPr marL="0" indent="0">
              <a:buNone/>
            </a:pPr>
            <a:r>
              <a:rPr lang="en-GB" b="1" i="1" dirty="0">
                <a:solidFill>
                  <a:schemeClr val="accent3">
                    <a:lumMod val="50000"/>
                  </a:schemeClr>
                </a:solidFill>
              </a:rPr>
              <a:t>Answer the following questions, in pairs, on MWBs</a:t>
            </a:r>
          </a:p>
          <a:p>
            <a:pPr marL="0" indent="0">
              <a:buNone/>
            </a:pPr>
            <a:endParaRPr lang="en-GB" dirty="0"/>
          </a:p>
          <a:p>
            <a:pPr marL="514350" indent="-514350">
              <a:buFont typeface="+mj-lt"/>
              <a:buAutoNum type="arabicPeriod"/>
            </a:pPr>
            <a:r>
              <a:rPr lang="en-GB" dirty="0"/>
              <a:t>What are the 7 features of science?</a:t>
            </a:r>
          </a:p>
          <a:p>
            <a:pPr marL="514350" indent="-514350">
              <a:buFont typeface="+mj-lt"/>
              <a:buAutoNum type="arabicPeriod"/>
            </a:pPr>
            <a:r>
              <a:rPr lang="en-GB" dirty="0"/>
              <a:t>Why is it important that research in Psychology is scientific? Can you remember the real life example that we discussed last lesson?</a:t>
            </a:r>
          </a:p>
          <a:p>
            <a:pPr marL="514350" indent="-514350">
              <a:buFont typeface="+mj-lt"/>
              <a:buAutoNum type="arabicPeriod"/>
            </a:pPr>
            <a:r>
              <a:rPr lang="en-GB" dirty="0"/>
              <a:t>Why is it important that we can repeat research and get the same results?</a:t>
            </a:r>
          </a:p>
          <a:p>
            <a:pPr marL="514350" indent="-514350">
              <a:buFont typeface="+mj-lt"/>
              <a:buAutoNum type="arabicPeriod"/>
            </a:pPr>
            <a:r>
              <a:rPr lang="en-GB" dirty="0"/>
              <a:t>What do you think a researcher needs to do in order to for their study to be fully replicable? </a:t>
            </a:r>
          </a:p>
          <a:p>
            <a:endParaRPr lang="en-GB" dirty="0"/>
          </a:p>
          <a:p>
            <a:pPr marL="514350" indent="-514350">
              <a:buFont typeface="+mj-lt"/>
              <a:buAutoNum type="arabicPeriod"/>
            </a:pP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2675" y="5908675"/>
            <a:ext cx="2524125"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619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a:t>Starter Questions:  </a:t>
            </a:r>
            <a:r>
              <a:rPr lang="en-GB" dirty="0">
                <a:solidFill>
                  <a:schemeClr val="accent6">
                    <a:lumMod val="40000"/>
                    <a:lumOff val="60000"/>
                  </a:schemeClr>
                </a:solidFill>
              </a:rPr>
              <a:t>Answers</a:t>
            </a:r>
          </a:p>
        </p:txBody>
      </p:sp>
      <p:sp>
        <p:nvSpPr>
          <p:cNvPr id="3" name="Content Placeholder 2"/>
          <p:cNvSpPr>
            <a:spLocks noGrp="1"/>
          </p:cNvSpPr>
          <p:nvPr>
            <p:ph idx="1"/>
          </p:nvPr>
        </p:nvSpPr>
        <p:spPr>
          <a:xfrm>
            <a:off x="457200" y="1600200"/>
            <a:ext cx="3754760" cy="4525963"/>
          </a:xfrm>
        </p:spPr>
        <p:txBody>
          <a:bodyPr>
            <a:normAutofit fontScale="70000" lnSpcReduction="20000"/>
          </a:bodyPr>
          <a:lstStyle/>
          <a:p>
            <a:pPr marL="514350" indent="-514350">
              <a:buFont typeface="+mj-lt"/>
              <a:buAutoNum type="arabicPeriod"/>
            </a:pPr>
            <a:r>
              <a:rPr lang="en-GB" dirty="0"/>
              <a:t>What are the 7 features of science?</a:t>
            </a:r>
          </a:p>
          <a:p>
            <a:pPr marL="514350" indent="-514350">
              <a:buFont typeface="+mj-lt"/>
              <a:buAutoNum type="arabicPeriod"/>
            </a:pPr>
            <a:r>
              <a:rPr lang="en-GB" dirty="0"/>
              <a:t>Why is it important that research in Psychology is scientific? Can you remember the real life example that we discussed last lesson?</a:t>
            </a:r>
          </a:p>
          <a:p>
            <a:pPr marL="514350" indent="-514350">
              <a:buFont typeface="+mj-lt"/>
              <a:buAutoNum type="arabicPeriod"/>
            </a:pPr>
            <a:r>
              <a:rPr lang="en-GB" dirty="0"/>
              <a:t>Why is it important that we can repeat research and get the same results?</a:t>
            </a:r>
          </a:p>
          <a:p>
            <a:pPr marL="514350" indent="-514350">
              <a:buFont typeface="+mj-lt"/>
              <a:buAutoNum type="arabicPeriod"/>
            </a:pPr>
            <a:r>
              <a:rPr lang="en-GB" dirty="0"/>
              <a:t>What do you think a researcher needs to do in order to for their study to be fully replicable? </a:t>
            </a:r>
          </a:p>
          <a:p>
            <a:endParaRPr lang="en-GB" dirty="0"/>
          </a:p>
          <a:p>
            <a:pPr marL="514350" indent="-514350">
              <a:buFont typeface="+mj-lt"/>
              <a:buAutoNum type="arabicPeriod"/>
            </a:pP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48952"/>
            <a:ext cx="2524125"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427984" y="1600200"/>
            <a:ext cx="4320480" cy="5078313"/>
          </a:xfrm>
          <a:prstGeom prst="rect">
            <a:avLst/>
          </a:prstGeom>
          <a:solidFill>
            <a:schemeClr val="accent3">
              <a:lumMod val="20000"/>
              <a:lumOff val="80000"/>
            </a:schemeClr>
          </a:solidFill>
        </p:spPr>
        <p:txBody>
          <a:bodyPr wrap="square" rtlCol="0">
            <a:spAutoFit/>
          </a:bodyPr>
          <a:lstStyle/>
          <a:p>
            <a:r>
              <a:rPr lang="en-GB" dirty="0">
                <a:solidFill>
                  <a:schemeClr val="accent3">
                    <a:lumMod val="50000"/>
                  </a:schemeClr>
                </a:solidFill>
              </a:rPr>
              <a:t>1.</a:t>
            </a:r>
            <a:r>
              <a:rPr lang="en-GB" b="1" dirty="0">
                <a:solidFill>
                  <a:schemeClr val="accent3">
                    <a:lumMod val="50000"/>
                  </a:schemeClr>
                </a:solidFill>
              </a:rPr>
              <a:t> T</a:t>
            </a:r>
            <a:r>
              <a:rPr lang="en-GB" dirty="0">
                <a:solidFill>
                  <a:schemeClr val="accent3">
                    <a:lumMod val="50000"/>
                  </a:schemeClr>
                </a:solidFill>
              </a:rPr>
              <a:t>heory construction; </a:t>
            </a:r>
            <a:r>
              <a:rPr lang="en-GB" b="1" dirty="0">
                <a:solidFill>
                  <a:schemeClr val="accent3">
                    <a:lumMod val="50000"/>
                  </a:schemeClr>
                </a:solidFill>
              </a:rPr>
              <a:t>H</a:t>
            </a:r>
            <a:r>
              <a:rPr lang="en-GB" dirty="0">
                <a:solidFill>
                  <a:schemeClr val="accent3">
                    <a:lumMod val="50000"/>
                  </a:schemeClr>
                </a:solidFill>
              </a:rPr>
              <a:t>ypothesis testing;   </a:t>
            </a:r>
            <a:r>
              <a:rPr lang="en-GB" b="1" dirty="0">
                <a:solidFill>
                  <a:schemeClr val="accent3">
                    <a:lumMod val="50000"/>
                  </a:schemeClr>
                </a:solidFill>
              </a:rPr>
              <a:t>E</a:t>
            </a:r>
            <a:r>
              <a:rPr lang="en-GB" dirty="0">
                <a:solidFill>
                  <a:schemeClr val="accent3">
                    <a:lumMod val="50000"/>
                  </a:schemeClr>
                </a:solidFill>
              </a:rPr>
              <a:t>mpirical method; </a:t>
            </a:r>
            <a:r>
              <a:rPr lang="en-GB" b="1" dirty="0" err="1">
                <a:solidFill>
                  <a:schemeClr val="accent3">
                    <a:lumMod val="50000"/>
                  </a:schemeClr>
                </a:solidFill>
              </a:rPr>
              <a:t>F</a:t>
            </a:r>
            <a:r>
              <a:rPr lang="en-GB" dirty="0" err="1">
                <a:solidFill>
                  <a:schemeClr val="accent3">
                    <a:lumMod val="50000"/>
                  </a:schemeClr>
                </a:solidFill>
              </a:rPr>
              <a:t>alsifiabilty</a:t>
            </a:r>
            <a:r>
              <a:rPr lang="en-GB" dirty="0">
                <a:solidFill>
                  <a:schemeClr val="accent3">
                    <a:lumMod val="50000"/>
                  </a:schemeClr>
                </a:solidFill>
              </a:rPr>
              <a:t>; </a:t>
            </a:r>
            <a:r>
              <a:rPr lang="en-GB" b="1" dirty="0">
                <a:solidFill>
                  <a:schemeClr val="accent3">
                    <a:lumMod val="50000"/>
                  </a:schemeClr>
                </a:solidFill>
              </a:rPr>
              <a:t>O</a:t>
            </a:r>
            <a:r>
              <a:rPr lang="en-GB" dirty="0">
                <a:solidFill>
                  <a:schemeClr val="accent3">
                    <a:lumMod val="50000"/>
                  </a:schemeClr>
                </a:solidFill>
              </a:rPr>
              <a:t>bjectivity;</a:t>
            </a:r>
          </a:p>
          <a:p>
            <a:r>
              <a:rPr lang="en-GB" b="1" dirty="0">
                <a:solidFill>
                  <a:schemeClr val="accent3">
                    <a:lumMod val="50000"/>
                  </a:schemeClr>
                </a:solidFill>
              </a:rPr>
              <a:t>R</a:t>
            </a:r>
            <a:r>
              <a:rPr lang="en-GB" dirty="0">
                <a:solidFill>
                  <a:schemeClr val="accent3">
                    <a:lumMod val="50000"/>
                  </a:schemeClr>
                </a:solidFill>
              </a:rPr>
              <a:t>eplicability; </a:t>
            </a:r>
            <a:r>
              <a:rPr lang="en-GB" b="1" dirty="0">
                <a:solidFill>
                  <a:schemeClr val="accent3">
                    <a:lumMod val="50000"/>
                  </a:schemeClr>
                </a:solidFill>
              </a:rPr>
              <a:t>K</a:t>
            </a:r>
            <a:r>
              <a:rPr lang="en-GB" dirty="0">
                <a:solidFill>
                  <a:schemeClr val="accent3">
                    <a:lumMod val="50000"/>
                  </a:schemeClr>
                </a:solidFill>
              </a:rPr>
              <a:t>uhn (paradigm/paradigm shifts)</a:t>
            </a:r>
          </a:p>
          <a:p>
            <a:endParaRPr lang="en-GB" dirty="0">
              <a:solidFill>
                <a:schemeClr val="accent3">
                  <a:lumMod val="50000"/>
                </a:schemeClr>
              </a:solidFill>
            </a:endParaRPr>
          </a:p>
          <a:p>
            <a:r>
              <a:rPr lang="en-GB" dirty="0">
                <a:solidFill>
                  <a:schemeClr val="accent3">
                    <a:lumMod val="50000"/>
                  </a:schemeClr>
                </a:solidFill>
              </a:rPr>
              <a:t>2. It increases the confidence we can have in the research</a:t>
            </a:r>
          </a:p>
          <a:p>
            <a:endParaRPr lang="en-GB" dirty="0">
              <a:solidFill>
                <a:schemeClr val="accent3">
                  <a:lumMod val="50000"/>
                </a:schemeClr>
              </a:solidFill>
            </a:endParaRPr>
          </a:p>
          <a:p>
            <a:r>
              <a:rPr lang="en-GB" dirty="0">
                <a:solidFill>
                  <a:schemeClr val="accent3">
                    <a:lumMod val="50000"/>
                  </a:schemeClr>
                </a:solidFill>
              </a:rPr>
              <a:t>3.</a:t>
            </a:r>
            <a:r>
              <a:rPr lang="en-GB" altLang="en-US" dirty="0">
                <a:solidFill>
                  <a:schemeClr val="accent3">
                    <a:lumMod val="50000"/>
                  </a:schemeClr>
                </a:solidFill>
              </a:rPr>
              <a:t> If research is replicable it guards against scientific fraud (for instance, researchers may have simply made their findings up) and allows us to rule out that the finding was a one off caused by something about the original study (e.g. a biased sample)</a:t>
            </a:r>
          </a:p>
          <a:p>
            <a:endParaRPr lang="en-GB" dirty="0">
              <a:solidFill>
                <a:schemeClr val="accent3">
                  <a:lumMod val="50000"/>
                </a:schemeClr>
              </a:solidFill>
            </a:endParaRPr>
          </a:p>
          <a:p>
            <a:r>
              <a:rPr lang="en-GB" dirty="0">
                <a:solidFill>
                  <a:schemeClr val="accent3">
                    <a:lumMod val="50000"/>
                  </a:schemeClr>
                </a:solidFill>
              </a:rPr>
              <a:t>4. </a:t>
            </a:r>
            <a:r>
              <a:rPr lang="en-GB" altLang="en-US" dirty="0">
                <a:solidFill>
                  <a:schemeClr val="accent3">
                    <a:lumMod val="50000"/>
                  </a:schemeClr>
                </a:solidFill>
              </a:rPr>
              <a:t>To enable others to replicate a study, psychologists should publish full and precise details of their research</a:t>
            </a:r>
          </a:p>
        </p:txBody>
      </p:sp>
    </p:spTree>
    <p:extLst>
      <p:ext uri="{BB962C8B-B14F-4D97-AF65-F5344CB8AC3E}">
        <p14:creationId xmlns:p14="http://schemas.microsoft.com/office/powerpoint/2010/main" val="294777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Effect transition="in" filter="fade">
                                      <p:cBhvr>
                                        <p:cTn id="20" dur="500"/>
                                        <p:tgtEl>
                                          <p:spTgt spid="5">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Effect transition="in" filter="fade">
                                      <p:cBhvr>
                                        <p:cTn id="25"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en-GB" dirty="0"/>
              <a:t>The Features of Science Activity </a:t>
            </a:r>
          </a:p>
        </p:txBody>
      </p:sp>
      <p:sp>
        <p:nvSpPr>
          <p:cNvPr id="3" name="Content Placeholder 2"/>
          <p:cNvSpPr>
            <a:spLocks noGrp="1"/>
          </p:cNvSpPr>
          <p:nvPr>
            <p:ph idx="1"/>
          </p:nvPr>
        </p:nvSpPr>
        <p:spPr>
          <a:xfrm>
            <a:off x="457200" y="1628800"/>
            <a:ext cx="8229600" cy="4320480"/>
          </a:xfrm>
          <a:solidFill>
            <a:schemeClr val="accent1">
              <a:lumMod val="20000"/>
              <a:lumOff val="80000"/>
            </a:schemeClr>
          </a:solidFill>
        </p:spPr>
        <p:txBody>
          <a:bodyPr/>
          <a:lstStyle/>
          <a:p>
            <a:r>
              <a:rPr lang="en-GB" dirty="0"/>
              <a:t>Get into pairs and decide who is going to be number 1 and who is going to be number 2</a:t>
            </a:r>
          </a:p>
          <a:p>
            <a:r>
              <a:rPr lang="en-GB" dirty="0"/>
              <a:t>After the first activity, number 2s will stay put and number 1s will move, when they are told, to the remaining person in the next pair</a:t>
            </a:r>
          </a:p>
          <a:p>
            <a:r>
              <a:rPr lang="en-GB" dirty="0"/>
              <a:t>You will need mini whiteboards for this first activity</a:t>
            </a:r>
          </a:p>
        </p:txBody>
      </p:sp>
    </p:spTree>
    <p:extLst>
      <p:ext uri="{BB962C8B-B14F-4D97-AF65-F5344CB8AC3E}">
        <p14:creationId xmlns:p14="http://schemas.microsoft.com/office/powerpoint/2010/main" val="244162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GB" dirty="0"/>
              <a:t>Task one:  </a:t>
            </a:r>
            <a:r>
              <a:rPr lang="en-GB" dirty="0">
                <a:solidFill>
                  <a:schemeClr val="accent3">
                    <a:lumMod val="40000"/>
                    <a:lumOff val="60000"/>
                  </a:schemeClr>
                </a:solidFill>
              </a:rPr>
              <a:t>Objectivity</a:t>
            </a:r>
          </a:p>
        </p:txBody>
      </p:sp>
      <p:sp>
        <p:nvSpPr>
          <p:cNvPr id="3" name="Content Placeholder 2"/>
          <p:cNvSpPr>
            <a:spLocks noGrp="1"/>
          </p:cNvSpPr>
          <p:nvPr>
            <p:ph idx="1"/>
          </p:nvPr>
        </p:nvSpPr>
        <p:spPr>
          <a:xfrm>
            <a:off x="457200" y="1628800"/>
            <a:ext cx="8229600" cy="5112568"/>
          </a:xfrm>
        </p:spPr>
        <p:txBody>
          <a:bodyPr>
            <a:normAutofit fontScale="47500" lnSpcReduction="20000"/>
          </a:bodyPr>
          <a:lstStyle/>
          <a:p>
            <a:pPr marL="0" indent="0">
              <a:buNone/>
            </a:pPr>
            <a:r>
              <a:rPr lang="en-GB" sz="4000" b="1" dirty="0"/>
              <a:t>On your whiteboards answer the following question:</a:t>
            </a:r>
          </a:p>
          <a:p>
            <a:pPr marL="0" indent="0">
              <a:buNone/>
            </a:pPr>
            <a:endParaRPr lang="en-GB" sz="4000" b="1" dirty="0"/>
          </a:p>
          <a:p>
            <a:pPr marL="0" indent="0">
              <a:buNone/>
            </a:pPr>
            <a:r>
              <a:rPr lang="en-GB" sz="5100" b="1" dirty="0">
                <a:solidFill>
                  <a:schemeClr val="accent5">
                    <a:lumMod val="50000"/>
                  </a:schemeClr>
                </a:solidFill>
              </a:rPr>
              <a:t>Is it possible to be totally objective in Psychology? Give a reason for your answer</a:t>
            </a:r>
          </a:p>
          <a:p>
            <a:pPr marL="0" indent="0">
              <a:buNone/>
            </a:pPr>
            <a:endParaRPr lang="en-US" sz="4000" b="1" dirty="0"/>
          </a:p>
          <a:p>
            <a:pPr marL="0" indent="0">
              <a:buNone/>
            </a:pPr>
            <a:r>
              <a:rPr lang="en-US" sz="4200" b="1" i="1" dirty="0">
                <a:solidFill>
                  <a:schemeClr val="accent2">
                    <a:lumMod val="75000"/>
                  </a:schemeClr>
                </a:solidFill>
              </a:rPr>
              <a:t>The answer is NO! </a:t>
            </a:r>
            <a:r>
              <a:rPr lang="en-US" sz="3800" dirty="0"/>
              <a:t>Popper (1972) challenged the assumption of total objectivity in any science when he argued that all people, including scientists, have beliefs, preferences, expectations and interests and that these influence the observations they make and could introduce bias into their scientific investigations. According to Popper, it is simply not possible to observe something without having some idea of what you are looking for, He demonstrated this during a lecture when he told his audience to ‘Observe!’ Predictably, the response of the audience was ‘Observe what?’ What we observe may partly depend on what we expect to see and in a research context is driven by relevant hypotheses or theories (i.e. the researcher’s theoretical orientation).  </a:t>
            </a:r>
          </a:p>
          <a:p>
            <a:pPr marL="0" indent="0">
              <a:buNone/>
            </a:pPr>
            <a:endParaRPr lang="en-US" b="1" dirty="0"/>
          </a:p>
          <a:p>
            <a:pPr marL="0" indent="0">
              <a:buNone/>
            </a:pPr>
            <a:r>
              <a:rPr lang="en-US" sz="5100" b="1" dirty="0">
                <a:solidFill>
                  <a:schemeClr val="accent5">
                    <a:lumMod val="50000"/>
                  </a:schemeClr>
                </a:solidFill>
              </a:rPr>
              <a:t>How can researchers try to make themselves more objective? </a:t>
            </a:r>
            <a:endParaRPr lang="en-GB" sz="5100" b="1" dirty="0">
              <a:solidFill>
                <a:schemeClr val="accent5">
                  <a:lumMod val="50000"/>
                </a:schemeClr>
              </a:solidFill>
            </a:endParaRPr>
          </a:p>
        </p:txBody>
      </p:sp>
      <p:sp>
        <p:nvSpPr>
          <p:cNvPr id="4" name="16-Point Star 3"/>
          <p:cNvSpPr/>
          <p:nvPr/>
        </p:nvSpPr>
        <p:spPr>
          <a:xfrm rot="291881">
            <a:off x="3879901" y="3946323"/>
            <a:ext cx="3816424" cy="2520280"/>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dirty="0"/>
              <a:t>Number 1s move clockwise to the next pair</a:t>
            </a:r>
          </a:p>
        </p:txBody>
      </p:sp>
    </p:spTree>
    <p:extLst>
      <p:ext uri="{BB962C8B-B14F-4D97-AF65-F5344CB8AC3E}">
        <p14:creationId xmlns:p14="http://schemas.microsoft.com/office/powerpoint/2010/main" val="330215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en-GB" dirty="0"/>
              <a:t>Task two:  Falsifiability</a:t>
            </a:r>
          </a:p>
        </p:txBody>
      </p:sp>
      <p:sp>
        <p:nvSpPr>
          <p:cNvPr id="3" name="Content Placeholder 2"/>
          <p:cNvSpPr>
            <a:spLocks noGrp="1"/>
          </p:cNvSpPr>
          <p:nvPr>
            <p:ph idx="1"/>
          </p:nvPr>
        </p:nvSpPr>
        <p:spPr>
          <a:xfrm>
            <a:off x="457200" y="1600200"/>
            <a:ext cx="4258816" cy="4997152"/>
          </a:xfrm>
        </p:spPr>
        <p:txBody>
          <a:bodyPr>
            <a:normAutofit fontScale="70000" lnSpcReduction="20000"/>
          </a:bodyPr>
          <a:lstStyle/>
          <a:p>
            <a:pPr marL="0" indent="0">
              <a:buNone/>
            </a:pPr>
            <a:r>
              <a:rPr lang="en-GB" b="1" i="1" dirty="0">
                <a:solidFill>
                  <a:schemeClr val="accent5">
                    <a:lumMod val="50000"/>
                  </a:schemeClr>
                </a:solidFill>
              </a:rPr>
              <a:t>Background information:</a:t>
            </a:r>
          </a:p>
          <a:p>
            <a:endParaRPr lang="en-GB" dirty="0"/>
          </a:p>
          <a:p>
            <a:r>
              <a:rPr lang="en-GB" dirty="0"/>
              <a:t>Karl Popper argued that a good scientific theory should be falsifiable i.e. have the possibility of it’s hypothesis being proven false </a:t>
            </a:r>
          </a:p>
          <a:p>
            <a:r>
              <a:rPr lang="en-GB" dirty="0"/>
              <a:t>Theories that survive attempts to falsify them become stronger not because they are true but because they have not been proved false</a:t>
            </a:r>
          </a:p>
          <a:p>
            <a:r>
              <a:rPr lang="en-GB" dirty="0"/>
              <a:t>This is why we never say in essays “this proves that the theory is correct” instead we say “this adds support for the theory”</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3800"/>
          <a:stretch/>
        </p:blipFill>
        <p:spPr>
          <a:xfrm>
            <a:off x="4983186" y="1815041"/>
            <a:ext cx="3698143" cy="4096279"/>
          </a:xfrm>
          <a:prstGeom prst="rect">
            <a:avLst/>
          </a:prstGeom>
        </p:spPr>
      </p:pic>
    </p:spTree>
    <p:extLst>
      <p:ext uri="{BB962C8B-B14F-4D97-AF65-F5344CB8AC3E}">
        <p14:creationId xmlns:p14="http://schemas.microsoft.com/office/powerpoint/2010/main" val="191388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266" y="260648"/>
            <a:ext cx="8229600" cy="1143000"/>
          </a:xfrm>
        </p:spPr>
        <p:style>
          <a:lnRef idx="3">
            <a:schemeClr val="lt1"/>
          </a:lnRef>
          <a:fillRef idx="1">
            <a:schemeClr val="accent5"/>
          </a:fillRef>
          <a:effectRef idx="1">
            <a:schemeClr val="accent5"/>
          </a:effectRef>
          <a:fontRef idx="minor">
            <a:schemeClr val="lt1"/>
          </a:fontRef>
        </p:style>
        <p:txBody>
          <a:bodyPr/>
          <a:lstStyle/>
          <a:p>
            <a:r>
              <a:rPr lang="en-GB" dirty="0"/>
              <a:t>Task two:  Falsifiability</a:t>
            </a:r>
          </a:p>
        </p:txBody>
      </p:sp>
      <p:sp>
        <p:nvSpPr>
          <p:cNvPr id="3" name="Content Placeholder 2"/>
          <p:cNvSpPr>
            <a:spLocks noGrp="1"/>
          </p:cNvSpPr>
          <p:nvPr>
            <p:ph idx="1"/>
          </p:nvPr>
        </p:nvSpPr>
        <p:spPr>
          <a:xfrm>
            <a:off x="465266" y="1628800"/>
            <a:ext cx="4466774" cy="4392488"/>
          </a:xfrm>
        </p:spPr>
        <p:txBody>
          <a:bodyPr>
            <a:normAutofit fontScale="25000" lnSpcReduction="20000"/>
          </a:bodyPr>
          <a:lstStyle/>
          <a:p>
            <a:pPr marL="0" indent="0">
              <a:buNone/>
            </a:pPr>
            <a:r>
              <a:rPr lang="en-GB" sz="8000" b="1" dirty="0"/>
              <a:t>The maternal deprivation hypothesis: </a:t>
            </a:r>
            <a:endParaRPr lang="en-GB" sz="8000" dirty="0"/>
          </a:p>
          <a:p>
            <a:pPr marL="0" indent="0">
              <a:buNone/>
            </a:pPr>
            <a:r>
              <a:rPr lang="en-GB" sz="8000" dirty="0"/>
              <a:t>Bowlby’s maternal deprivation hypothesis states that disruption of the mother child relationship before the age of 5 (an example Bowlby used of this disruption was the mother working full time) will have serious, irreversible and long term consequences for the mental health of the child.   </a:t>
            </a:r>
          </a:p>
          <a:p>
            <a:endParaRPr lang="en-GB" sz="8000" dirty="0"/>
          </a:p>
          <a:p>
            <a:pPr marL="0" indent="0">
              <a:buNone/>
            </a:pPr>
            <a:r>
              <a:rPr lang="en-GB" sz="8000" b="1" dirty="0"/>
              <a:t>Freud’s theory of repression:</a:t>
            </a:r>
            <a:endParaRPr lang="en-GB" sz="8000" dirty="0"/>
          </a:p>
          <a:p>
            <a:pPr marL="0" indent="0">
              <a:buNone/>
            </a:pPr>
            <a:r>
              <a:rPr lang="en-GB" sz="8000" dirty="0"/>
              <a:t>Repression is a defence mechanism that protects the ego from anxiety. Memories or uncomfortable thoughts are repressed into the unconscious so we are no longer aware of them</a:t>
            </a:r>
          </a:p>
          <a:p>
            <a:endParaRPr lang="en-GB" dirty="0"/>
          </a:p>
        </p:txBody>
      </p:sp>
      <p:sp>
        <p:nvSpPr>
          <p:cNvPr id="4" name="TextBox 3"/>
          <p:cNvSpPr txBox="1"/>
          <p:nvPr/>
        </p:nvSpPr>
        <p:spPr>
          <a:xfrm>
            <a:off x="5076056" y="1628800"/>
            <a:ext cx="3618810" cy="3170099"/>
          </a:xfrm>
          <a:prstGeom prst="rect">
            <a:avLst/>
          </a:prstGeom>
          <a:solidFill>
            <a:schemeClr val="accent5">
              <a:lumMod val="20000"/>
              <a:lumOff val="80000"/>
            </a:schemeClr>
          </a:solidFill>
        </p:spPr>
        <p:txBody>
          <a:bodyPr wrap="square" rtlCol="0">
            <a:spAutoFit/>
          </a:bodyPr>
          <a:lstStyle/>
          <a:p>
            <a:r>
              <a:rPr lang="en-GB" sz="2000" b="1" i="1" dirty="0">
                <a:solidFill>
                  <a:schemeClr val="accent5">
                    <a:lumMod val="50000"/>
                  </a:schemeClr>
                </a:solidFill>
              </a:rPr>
              <a:t>Task:</a:t>
            </a:r>
          </a:p>
          <a:p>
            <a:endParaRPr lang="en-GB" dirty="0"/>
          </a:p>
          <a:p>
            <a:pPr marL="342900" lvl="0" indent="-342900">
              <a:buFont typeface="+mj-lt"/>
              <a:buAutoNum type="arabicPeriod"/>
            </a:pPr>
            <a:r>
              <a:rPr lang="en-GB" dirty="0"/>
              <a:t>Which theory is unfalsifiable?</a:t>
            </a:r>
          </a:p>
          <a:p>
            <a:pPr marL="342900" lvl="0" indent="-342900">
              <a:buFont typeface="+mj-lt"/>
              <a:buAutoNum type="arabicPeriod"/>
            </a:pPr>
            <a:r>
              <a:rPr lang="en-GB" dirty="0"/>
              <a:t>Why is it unfalsifiable?</a:t>
            </a:r>
          </a:p>
          <a:p>
            <a:pPr marL="342900" lvl="0" indent="-342900">
              <a:buFont typeface="+mj-lt"/>
              <a:buAutoNum type="arabicPeriod"/>
            </a:pPr>
            <a:r>
              <a:rPr lang="en-GB" dirty="0"/>
              <a:t>Why is the study of paranormal activity (ghosts </a:t>
            </a:r>
            <a:r>
              <a:rPr lang="en-GB" dirty="0" err="1"/>
              <a:t>e.t.c</a:t>
            </a:r>
            <a:r>
              <a:rPr lang="en-GB" dirty="0"/>
              <a:t>) unfalsifiable?</a:t>
            </a:r>
          </a:p>
          <a:p>
            <a:pPr marL="342900" lvl="0" indent="-342900">
              <a:buFont typeface="+mj-lt"/>
              <a:buAutoNum type="arabicPeriod"/>
            </a:pPr>
            <a:r>
              <a:rPr lang="en-GB" dirty="0"/>
              <a:t>Can you think of any other areas of Psychology, or other theories from any discipline, that are unfalsifiable?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4941168"/>
            <a:ext cx="1306541" cy="1645962"/>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25976" y="4941167"/>
            <a:ext cx="1718431" cy="1670101"/>
          </a:xfrm>
          <a:prstGeom prst="rect">
            <a:avLst/>
          </a:prstGeom>
        </p:spPr>
      </p:pic>
      <p:sp>
        <p:nvSpPr>
          <p:cNvPr id="5" name="16-Point Star 4"/>
          <p:cNvSpPr/>
          <p:nvPr/>
        </p:nvSpPr>
        <p:spPr>
          <a:xfrm rot="291881">
            <a:off x="2151710" y="3982327"/>
            <a:ext cx="3816424" cy="2520280"/>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dirty="0"/>
              <a:t>Number 1s move clockwise to the next pair</a:t>
            </a:r>
          </a:p>
        </p:txBody>
      </p:sp>
    </p:spTree>
    <p:extLst>
      <p:ext uri="{BB962C8B-B14F-4D97-AF65-F5344CB8AC3E}">
        <p14:creationId xmlns:p14="http://schemas.microsoft.com/office/powerpoint/2010/main" val="359497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GB" dirty="0"/>
              <a:t>Task three:  Theory Construction</a:t>
            </a:r>
          </a:p>
        </p:txBody>
      </p:sp>
      <p:sp>
        <p:nvSpPr>
          <p:cNvPr id="3" name="Content Placeholder 2"/>
          <p:cNvSpPr>
            <a:spLocks noGrp="1"/>
          </p:cNvSpPr>
          <p:nvPr>
            <p:ph idx="1"/>
          </p:nvPr>
        </p:nvSpPr>
        <p:spPr>
          <a:xfrm>
            <a:off x="457200" y="1772816"/>
            <a:ext cx="4978896" cy="4857403"/>
          </a:xfrm>
        </p:spPr>
        <p:txBody>
          <a:bodyPr>
            <a:normAutofit fontScale="85000" lnSpcReduction="20000"/>
          </a:bodyPr>
          <a:lstStyle/>
          <a:p>
            <a:pPr marL="0" indent="0">
              <a:buNone/>
            </a:pPr>
            <a:r>
              <a:rPr lang="en-GB" b="1" i="1" dirty="0">
                <a:solidFill>
                  <a:schemeClr val="accent5">
                    <a:lumMod val="50000"/>
                  </a:schemeClr>
                </a:solidFill>
              </a:rPr>
              <a:t>Science tests theories. There are two schools of thought as to how you should construct your theory:</a:t>
            </a:r>
          </a:p>
          <a:p>
            <a:endParaRPr lang="en-GB" dirty="0"/>
          </a:p>
          <a:p>
            <a:r>
              <a:rPr lang="en-GB" b="1" dirty="0">
                <a:solidFill>
                  <a:schemeClr val="accent5">
                    <a:lumMod val="50000"/>
                  </a:schemeClr>
                </a:solidFill>
              </a:rPr>
              <a:t>The Deductive Method </a:t>
            </a:r>
            <a:r>
              <a:rPr lang="en-GB" dirty="0"/>
              <a:t>– This is where the theory is developed straight after observations have taken place</a:t>
            </a:r>
          </a:p>
          <a:p>
            <a:r>
              <a:rPr lang="en-GB" b="1" dirty="0">
                <a:solidFill>
                  <a:schemeClr val="accent5">
                    <a:lumMod val="50000"/>
                  </a:schemeClr>
                </a:solidFill>
              </a:rPr>
              <a:t>The Inductive Method </a:t>
            </a:r>
            <a:r>
              <a:rPr lang="en-GB" dirty="0"/>
              <a:t>– This is where the theory is developed once the researcher has carried out observations and tested their hypothesis</a:t>
            </a:r>
          </a:p>
          <a:p>
            <a:pPr marL="0" indent="0">
              <a:buNone/>
            </a:pPr>
            <a:endParaRPr lang="en-GB" dirty="0"/>
          </a:p>
        </p:txBody>
      </p:sp>
      <p:sp>
        <p:nvSpPr>
          <p:cNvPr id="4" name="TextBox 3"/>
          <p:cNvSpPr txBox="1"/>
          <p:nvPr/>
        </p:nvSpPr>
        <p:spPr>
          <a:xfrm>
            <a:off x="5652120" y="1772816"/>
            <a:ext cx="2952328" cy="3477875"/>
          </a:xfrm>
          <a:prstGeom prst="rect">
            <a:avLst/>
          </a:prstGeom>
          <a:solidFill>
            <a:schemeClr val="accent5">
              <a:lumMod val="50000"/>
            </a:schemeClr>
          </a:solidFill>
          <a:effectLst>
            <a:outerShdw blurRad="50800" dist="38100" dir="5400000" algn="t" rotWithShape="0">
              <a:prstClr val="black">
                <a:alpha val="40000"/>
              </a:prstClr>
            </a:outerShdw>
          </a:effectLst>
        </p:spPr>
        <p:txBody>
          <a:bodyPr wrap="square" rtlCol="0">
            <a:spAutoFit/>
          </a:bodyPr>
          <a:lstStyle/>
          <a:p>
            <a:r>
              <a:rPr lang="en-GB" sz="2800" b="1" i="1" dirty="0">
                <a:solidFill>
                  <a:schemeClr val="accent3">
                    <a:lumMod val="60000"/>
                    <a:lumOff val="40000"/>
                  </a:schemeClr>
                </a:solidFill>
              </a:rPr>
              <a:t>Task:</a:t>
            </a:r>
          </a:p>
          <a:p>
            <a:endParaRPr lang="en-GB" sz="2400" b="1" dirty="0">
              <a:solidFill>
                <a:schemeClr val="accent5">
                  <a:lumMod val="50000"/>
                </a:schemeClr>
              </a:solidFill>
            </a:endParaRPr>
          </a:p>
          <a:p>
            <a:r>
              <a:rPr lang="en-GB" sz="2400" dirty="0">
                <a:solidFill>
                  <a:schemeClr val="bg1"/>
                </a:solidFill>
              </a:rPr>
              <a:t>Try to put the cards in the right order under the headings inductive and deductive </a:t>
            </a:r>
            <a:r>
              <a:rPr lang="en-GB" sz="2400">
                <a:solidFill>
                  <a:schemeClr val="bg1"/>
                </a:solidFill>
              </a:rPr>
              <a:t>theory construction. </a:t>
            </a:r>
            <a:r>
              <a:rPr lang="en-GB" sz="2400" dirty="0">
                <a:solidFill>
                  <a:schemeClr val="bg1"/>
                </a:solidFill>
              </a:rPr>
              <a:t>Think logically</a:t>
            </a:r>
          </a:p>
        </p:txBody>
      </p:sp>
    </p:spTree>
    <p:extLst>
      <p:ext uri="{BB962C8B-B14F-4D97-AF65-F5344CB8AC3E}">
        <p14:creationId xmlns:p14="http://schemas.microsoft.com/office/powerpoint/2010/main" val="196585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GB" dirty="0"/>
              <a:t>Task three:  Theory Construction</a:t>
            </a:r>
          </a:p>
        </p:txBody>
      </p:sp>
      <p:sp>
        <p:nvSpPr>
          <p:cNvPr id="3" name="Content Placeholder 2"/>
          <p:cNvSpPr>
            <a:spLocks noGrp="1"/>
          </p:cNvSpPr>
          <p:nvPr>
            <p:ph sz="half" idx="1"/>
          </p:nvPr>
        </p:nvSpPr>
        <p:spPr>
          <a:xfrm>
            <a:off x="457200" y="2132856"/>
            <a:ext cx="4038600" cy="4525963"/>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GB" sz="3200" b="1" dirty="0">
                <a:solidFill>
                  <a:schemeClr val="accent5">
                    <a:lumMod val="50000"/>
                  </a:schemeClr>
                </a:solidFill>
              </a:rPr>
              <a:t>Inductive</a:t>
            </a:r>
          </a:p>
          <a:p>
            <a:pPr marL="0" indent="0">
              <a:buNone/>
            </a:pPr>
            <a:endParaRPr lang="en-GB" sz="1200" dirty="0">
              <a:solidFill>
                <a:schemeClr val="accent5">
                  <a:lumMod val="50000"/>
                </a:schemeClr>
              </a:solidFill>
            </a:endParaRPr>
          </a:p>
          <a:p>
            <a:pPr marL="514350" indent="-514350">
              <a:buFont typeface="+mj-lt"/>
              <a:buAutoNum type="arabicPeriod"/>
            </a:pPr>
            <a:r>
              <a:rPr lang="en-GB" dirty="0">
                <a:solidFill>
                  <a:schemeClr val="accent5">
                    <a:lumMod val="50000"/>
                  </a:schemeClr>
                </a:solidFill>
              </a:rPr>
              <a:t>Observations</a:t>
            </a:r>
          </a:p>
          <a:p>
            <a:pPr marL="514350" indent="-514350">
              <a:buFont typeface="+mj-lt"/>
              <a:buAutoNum type="arabicPeriod"/>
            </a:pPr>
            <a:r>
              <a:rPr lang="en-GB" dirty="0">
                <a:solidFill>
                  <a:schemeClr val="accent5">
                    <a:lumMod val="50000"/>
                  </a:schemeClr>
                </a:solidFill>
              </a:rPr>
              <a:t>Generate a testable Hypothesis</a:t>
            </a:r>
          </a:p>
          <a:p>
            <a:pPr marL="514350" indent="-514350">
              <a:buFont typeface="+mj-lt"/>
              <a:buAutoNum type="arabicPeriod"/>
            </a:pPr>
            <a:r>
              <a:rPr lang="en-GB" dirty="0">
                <a:solidFill>
                  <a:schemeClr val="accent5">
                    <a:lumMod val="50000"/>
                  </a:schemeClr>
                </a:solidFill>
              </a:rPr>
              <a:t>Conduct a study to test the hypothesis</a:t>
            </a:r>
          </a:p>
          <a:p>
            <a:pPr marL="514350" indent="-514350">
              <a:buFont typeface="+mj-lt"/>
              <a:buAutoNum type="arabicPeriod"/>
            </a:pPr>
            <a:r>
              <a:rPr lang="en-GB" dirty="0">
                <a:solidFill>
                  <a:schemeClr val="accent5">
                    <a:lumMod val="50000"/>
                  </a:schemeClr>
                </a:solidFill>
              </a:rPr>
              <a:t>Draw conclusion</a:t>
            </a:r>
          </a:p>
          <a:p>
            <a:pPr marL="514350" indent="-514350">
              <a:buFont typeface="+mj-lt"/>
              <a:buAutoNum type="arabicPeriod"/>
            </a:pPr>
            <a:r>
              <a:rPr lang="en-GB" dirty="0">
                <a:solidFill>
                  <a:srgbClr val="C00000"/>
                </a:solidFill>
              </a:rPr>
              <a:t>Propose a theory</a:t>
            </a:r>
          </a:p>
          <a:p>
            <a:pPr marL="0" indent="0">
              <a:buNone/>
            </a:pPr>
            <a:endParaRPr lang="en-GB" dirty="0">
              <a:solidFill>
                <a:schemeClr val="accent5">
                  <a:lumMod val="50000"/>
                </a:schemeClr>
              </a:solidFill>
            </a:endParaRPr>
          </a:p>
        </p:txBody>
      </p:sp>
      <p:sp>
        <p:nvSpPr>
          <p:cNvPr id="5" name="Content Placeholder 4"/>
          <p:cNvSpPr>
            <a:spLocks noGrp="1"/>
          </p:cNvSpPr>
          <p:nvPr>
            <p:ph sz="half" idx="2"/>
          </p:nvPr>
        </p:nvSpPr>
        <p:spPr>
          <a:xfrm>
            <a:off x="4648200" y="2132856"/>
            <a:ext cx="4038600" cy="4525963"/>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en-GB" sz="3200" b="1" dirty="0"/>
              <a:t>Deductive</a:t>
            </a:r>
          </a:p>
          <a:p>
            <a:pPr marL="0" indent="0">
              <a:buNone/>
            </a:pPr>
            <a:endParaRPr lang="en-GB" sz="1400" dirty="0"/>
          </a:p>
          <a:p>
            <a:pPr marL="514350" indent="-514350">
              <a:buFont typeface="+mj-lt"/>
              <a:buAutoNum type="arabicPeriod"/>
            </a:pPr>
            <a:r>
              <a:rPr lang="en-GB" dirty="0"/>
              <a:t>Observations</a:t>
            </a:r>
          </a:p>
          <a:p>
            <a:pPr marL="514350" indent="-514350">
              <a:buFont typeface="+mj-lt"/>
              <a:buAutoNum type="arabicPeriod"/>
            </a:pPr>
            <a:r>
              <a:rPr lang="en-GB" dirty="0">
                <a:solidFill>
                  <a:srgbClr val="C00000"/>
                </a:solidFill>
              </a:rPr>
              <a:t>Propose a theory</a:t>
            </a:r>
          </a:p>
          <a:p>
            <a:pPr marL="514350" indent="-514350">
              <a:buFont typeface="+mj-lt"/>
              <a:buAutoNum type="arabicPeriod"/>
            </a:pPr>
            <a:r>
              <a:rPr lang="en-GB" dirty="0"/>
              <a:t>Generate a testable hypothesis</a:t>
            </a:r>
          </a:p>
          <a:p>
            <a:pPr marL="514350" indent="-514350">
              <a:buFont typeface="+mj-lt"/>
              <a:buAutoNum type="arabicPeriod"/>
            </a:pPr>
            <a:r>
              <a:rPr lang="en-GB" dirty="0"/>
              <a:t>Conduct a study to test the hypothesis</a:t>
            </a:r>
          </a:p>
          <a:p>
            <a:pPr marL="514350" indent="-514350">
              <a:buFont typeface="+mj-lt"/>
              <a:buAutoNum type="arabicPeriod"/>
            </a:pPr>
            <a:r>
              <a:rPr lang="en-GB" dirty="0"/>
              <a:t>Draw conclusions</a:t>
            </a:r>
          </a:p>
          <a:p>
            <a:pPr marL="514350" indent="-514350">
              <a:buFont typeface="+mj-lt"/>
              <a:buAutoNum type="arabicPeriod"/>
            </a:pPr>
            <a:endParaRPr lang="en-GB" dirty="0"/>
          </a:p>
        </p:txBody>
      </p:sp>
      <p:sp>
        <p:nvSpPr>
          <p:cNvPr id="6" name="TextBox 5"/>
          <p:cNvSpPr txBox="1"/>
          <p:nvPr/>
        </p:nvSpPr>
        <p:spPr>
          <a:xfrm>
            <a:off x="457200" y="1385775"/>
            <a:ext cx="8229600" cy="58477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GB" sz="3200" b="1" i="1" dirty="0">
                <a:solidFill>
                  <a:srgbClr val="FFFF00"/>
                </a:solidFill>
              </a:rPr>
              <a:t>Did you get it right?</a:t>
            </a:r>
          </a:p>
        </p:txBody>
      </p:sp>
      <p:sp>
        <p:nvSpPr>
          <p:cNvPr id="7" name="16-Point Star 6"/>
          <p:cNvSpPr/>
          <p:nvPr/>
        </p:nvSpPr>
        <p:spPr>
          <a:xfrm rot="291881">
            <a:off x="3663878" y="3981257"/>
            <a:ext cx="3816424" cy="2520280"/>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dirty="0"/>
              <a:t>Number 1s move clockwise to the next pair</a:t>
            </a:r>
          </a:p>
        </p:txBody>
      </p:sp>
    </p:spTree>
    <p:extLst>
      <p:ext uri="{BB962C8B-B14F-4D97-AF65-F5344CB8AC3E}">
        <p14:creationId xmlns:p14="http://schemas.microsoft.com/office/powerpoint/2010/main" val="99579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bg/>
                                          </p:spTgt>
                                        </p:tgtEl>
                                        <p:attrNameLst>
                                          <p:attrName>style.visibility</p:attrName>
                                        </p:attrNameLst>
                                      </p:cBhvr>
                                      <p:to>
                                        <p:strVal val="visible"/>
                                      </p:to>
                                    </p:set>
                                    <p:animEffect transition="in" filter="fade">
                                      <p:cBhvr>
                                        <p:cTn id="42" dur="500"/>
                                        <p:tgtEl>
                                          <p:spTgt spid="5">
                                            <p:bg/>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Effect transition="in" filter="fade">
                                      <p:cBhvr>
                                        <p:cTn id="47" dur="500"/>
                                        <p:tgtEl>
                                          <p:spTgt spid="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fade">
                                      <p:cBhvr>
                                        <p:cTn id="52" dur="500"/>
                                        <p:tgtEl>
                                          <p:spTgt spid="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animEffect transition="in" filter="fade">
                                      <p:cBhvr>
                                        <p:cTn id="57" dur="500"/>
                                        <p:tgtEl>
                                          <p:spTgt spid="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fade">
                                      <p:cBhvr>
                                        <p:cTn id="62" dur="500"/>
                                        <p:tgtEl>
                                          <p:spTgt spid="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animEffect transition="in" filter="fade">
                                      <p:cBhvr>
                                        <p:cTn id="67" dur="500"/>
                                        <p:tgtEl>
                                          <p:spTgt spid="5">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6" end="6"/>
                                            </p:txEl>
                                          </p:spTgt>
                                        </p:tgtEl>
                                        <p:attrNameLst>
                                          <p:attrName>style.visibility</p:attrName>
                                        </p:attrNameLst>
                                      </p:cBhvr>
                                      <p:to>
                                        <p:strVal val="visible"/>
                                      </p:to>
                                    </p:set>
                                    <p:animEffect transition="in" filter="fade">
                                      <p:cBhvr>
                                        <p:cTn id="72" dur="500"/>
                                        <p:tgtEl>
                                          <p:spTgt spid="5">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fade">
                                      <p:cBhvr>
                                        <p:cTn id="7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build="p"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TotalTime>
  <Words>2425</Words>
  <Application>Microsoft Office PowerPoint</Application>
  <PresentationFormat>On-screen Show (4:3)</PresentationFormat>
  <Paragraphs>164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The Features of science</vt:lpstr>
      <vt:lpstr>Starter Questions</vt:lpstr>
      <vt:lpstr>Starter Questions:  Answers</vt:lpstr>
      <vt:lpstr>The Features of Science Activity </vt:lpstr>
      <vt:lpstr>Task one:  Objectivity</vt:lpstr>
      <vt:lpstr>Task two:  Falsifiability</vt:lpstr>
      <vt:lpstr>Task two:  Falsifiability</vt:lpstr>
      <vt:lpstr>Task three:  Theory Construction</vt:lpstr>
      <vt:lpstr>Task three:  Theory Construction</vt:lpstr>
      <vt:lpstr>Task three:  Theory Construction</vt:lpstr>
      <vt:lpstr>Task three:  Theory Construction</vt:lpstr>
      <vt:lpstr>Task five:  Hypothesis testing</vt:lpstr>
      <vt:lpstr>Task six:  Paradigms &amp; Paradigm Shifts</vt:lpstr>
      <vt:lpstr>Task six:  Paradigms &amp; Paradigm Shifts:  Answers</vt:lpstr>
      <vt:lpstr>Task seven: Is Psychology a Science?</vt:lpstr>
      <vt:lpstr>Exam Practice</vt:lpstr>
      <vt:lpstr>Exam Practice:  Mark Scheme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a.fantis</dc:creator>
  <cp:lastModifiedBy>Stacey Marks</cp:lastModifiedBy>
  <cp:revision>121</cp:revision>
  <cp:lastPrinted>2016-09-09T14:28:19Z</cp:lastPrinted>
  <dcterms:created xsi:type="dcterms:W3CDTF">2016-09-02T09:19:09Z</dcterms:created>
  <dcterms:modified xsi:type="dcterms:W3CDTF">2020-10-13T10:36:24Z</dcterms:modified>
</cp:coreProperties>
</file>