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4" r:id="rId21"/>
    <p:sldId id="280" r:id="rId22"/>
    <p:sldId id="285" r:id="rId23"/>
    <p:sldId id="281" r:id="rId24"/>
    <p:sldId id="286" r:id="rId25"/>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701545" y="2161413"/>
            <a:ext cx="5740908" cy="1367789"/>
          </a:xfrm>
          <a:prstGeom prst="rect">
            <a:avLst/>
          </a:prstGeom>
        </p:spPr>
        <p:txBody>
          <a:bodyPr wrap="square" lIns="0" tIns="0" rIns="0" bIns="0">
            <a:spAutoFit/>
          </a:bodyPr>
          <a:lstStyle>
            <a:lvl1pPr>
              <a:defRPr sz="4400" b="0" i="0">
                <a:solidFill>
                  <a:schemeClr val="tx1"/>
                </a:solidFill>
                <a:latin typeface="Gill Sans MT"/>
                <a:cs typeface="Gill Sans MT"/>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Gill Sans MT"/>
                <a:cs typeface="Gill Sans MT"/>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Gill Sans MT"/>
                <a:cs typeface="Gill Sans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Gill Sans MT"/>
                <a:cs typeface="Gill Sans MT"/>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770245" y="1737182"/>
            <a:ext cx="2863215" cy="3928745"/>
          </a:xfrm>
          <a:prstGeom prst="rect">
            <a:avLst/>
          </a:prstGeom>
        </p:spPr>
        <p:txBody>
          <a:bodyPr wrap="square" lIns="0" tIns="0" rIns="0" bIns="0">
            <a:spAutoFit/>
          </a:bodyPr>
          <a:lstStyle>
            <a:lvl1pPr>
              <a:defRPr sz="3200" b="0" i="0">
                <a:solidFill>
                  <a:schemeClr val="bg1"/>
                </a:solidFill>
                <a:latin typeface="Gill Sans MT"/>
                <a:cs typeface="Gill Sans MT"/>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Gill Sans MT"/>
                <a:cs typeface="Gill Sans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586101" y="205562"/>
            <a:ext cx="3971797" cy="1122680"/>
          </a:xfrm>
          <a:prstGeom prst="rect">
            <a:avLst/>
          </a:prstGeom>
        </p:spPr>
        <p:txBody>
          <a:bodyPr wrap="square" lIns="0" tIns="0" rIns="0" bIns="0">
            <a:spAutoFit/>
          </a:bodyPr>
          <a:lstStyle>
            <a:lvl1pPr>
              <a:defRPr sz="4000" b="0" i="0">
                <a:solidFill>
                  <a:schemeClr val="tx1"/>
                </a:solidFill>
                <a:latin typeface="Gill Sans MT"/>
                <a:cs typeface="Gill Sans MT"/>
              </a:defRPr>
            </a:lvl1pPr>
          </a:lstStyle>
          <a:p>
            <a:endParaRPr/>
          </a:p>
        </p:txBody>
      </p:sp>
      <p:sp>
        <p:nvSpPr>
          <p:cNvPr id="3" name="Holder 3"/>
          <p:cNvSpPr>
            <a:spLocks noGrp="1"/>
          </p:cNvSpPr>
          <p:nvPr>
            <p:ph type="body" idx="1"/>
          </p:nvPr>
        </p:nvSpPr>
        <p:spPr>
          <a:xfrm>
            <a:off x="330200" y="1467358"/>
            <a:ext cx="8223250" cy="2427604"/>
          </a:xfrm>
          <a:prstGeom prst="rect">
            <a:avLst/>
          </a:prstGeom>
        </p:spPr>
        <p:txBody>
          <a:bodyPr wrap="square" lIns="0" tIns="0" rIns="0" bIns="0">
            <a:spAutoFit/>
          </a:bodyPr>
          <a:lstStyle>
            <a:lvl1pPr>
              <a:defRPr sz="2800" b="0" i="0">
                <a:solidFill>
                  <a:schemeClr val="tx1"/>
                </a:solidFill>
                <a:latin typeface="Gill Sans MT"/>
                <a:cs typeface="Gill Sans MT"/>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12/12/2018</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11.pn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0.png"/><Relationship Id="rId7"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4.png"/><Relationship Id="rId4" Type="http://schemas.openxmlformats.org/officeDocument/2006/relationships/image" Target="../media/image7.jp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image" Target="../media/image45.jp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10.jp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7.jpg"/><Relationship Id="rId7" Type="http://schemas.openxmlformats.org/officeDocument/2006/relationships/image" Target="../media/image50.png"/><Relationship Id="rId2" Type="http://schemas.openxmlformats.org/officeDocument/2006/relationships/image" Target="../media/image48.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49.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 Id="rId4" Type="http://schemas.openxmlformats.org/officeDocument/2006/relationships/image" Target="../media/image5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5.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5.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 Id="rId9"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9.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jp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3335" rIns="0" bIns="0" rtlCol="0">
            <a:spAutoFit/>
          </a:bodyPr>
          <a:lstStyle/>
          <a:p>
            <a:pPr marL="1328420" marR="5080" indent="-1315720">
              <a:lnSpc>
                <a:spcPct val="100000"/>
              </a:lnSpc>
              <a:spcBef>
                <a:spcPts val="105"/>
              </a:spcBef>
            </a:pPr>
            <a:r>
              <a:rPr spc="-5" dirty="0"/>
              <a:t>Biological explanations</a:t>
            </a:r>
            <a:r>
              <a:rPr spc="-75" dirty="0"/>
              <a:t> </a:t>
            </a:r>
            <a:r>
              <a:rPr dirty="0"/>
              <a:t>of  </a:t>
            </a:r>
            <a:r>
              <a:rPr spc="-5" dirty="0"/>
              <a:t>schizophrenia</a:t>
            </a:r>
          </a:p>
        </p:txBody>
      </p:sp>
      <p:sp>
        <p:nvSpPr>
          <p:cNvPr id="3" name="object 3"/>
          <p:cNvSpPr txBox="1"/>
          <p:nvPr/>
        </p:nvSpPr>
        <p:spPr>
          <a:xfrm>
            <a:off x="4031741" y="3903345"/>
            <a:ext cx="1480820" cy="513715"/>
          </a:xfrm>
          <a:prstGeom prst="rect">
            <a:avLst/>
          </a:prstGeom>
        </p:spPr>
        <p:txBody>
          <a:bodyPr vert="horz" wrap="square" lIns="0" tIns="12700" rIns="0" bIns="0" rtlCol="0">
            <a:spAutoFit/>
          </a:bodyPr>
          <a:lstStyle/>
          <a:p>
            <a:pPr marL="12700">
              <a:lnSpc>
                <a:spcPct val="100000"/>
              </a:lnSpc>
              <a:spcBef>
                <a:spcPts val="100"/>
              </a:spcBef>
            </a:pPr>
            <a:r>
              <a:rPr sz="3200" spc="-5" dirty="0">
                <a:solidFill>
                  <a:srgbClr val="888888"/>
                </a:solidFill>
                <a:latin typeface="Gill Sans MT"/>
                <a:cs typeface="Gill Sans MT"/>
              </a:rPr>
              <a:t>Ge</a:t>
            </a:r>
            <a:r>
              <a:rPr sz="3200" spc="5" dirty="0">
                <a:solidFill>
                  <a:srgbClr val="888888"/>
                </a:solidFill>
                <a:latin typeface="Gill Sans MT"/>
                <a:cs typeface="Gill Sans MT"/>
              </a:rPr>
              <a:t>n</a:t>
            </a:r>
            <a:r>
              <a:rPr sz="3200" dirty="0">
                <a:solidFill>
                  <a:srgbClr val="888888"/>
                </a:solidFill>
                <a:latin typeface="Gill Sans MT"/>
                <a:cs typeface="Gill Sans MT"/>
              </a:rPr>
              <a:t>etics</a:t>
            </a:r>
            <a:endParaRPr sz="3200">
              <a:latin typeface="Gill Sans MT"/>
              <a:cs typeface="Gill Sans MT"/>
            </a:endParaRPr>
          </a:p>
        </p:txBody>
      </p:sp>
      <p:sp>
        <p:nvSpPr>
          <p:cNvPr id="4" name="object 4"/>
          <p:cNvSpPr/>
          <p:nvPr/>
        </p:nvSpPr>
        <p:spPr>
          <a:xfrm>
            <a:off x="3059810" y="3789045"/>
            <a:ext cx="781050" cy="914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289048" y="0"/>
            <a:ext cx="6359652" cy="5582412"/>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503170" y="1468373"/>
            <a:ext cx="5560060" cy="1308100"/>
          </a:xfrm>
          <a:prstGeom prst="rect">
            <a:avLst/>
          </a:prstGeom>
        </p:spPr>
        <p:txBody>
          <a:bodyPr vert="horz" wrap="square" lIns="0" tIns="12065" rIns="0" bIns="0" rtlCol="0">
            <a:spAutoFit/>
          </a:bodyPr>
          <a:lstStyle/>
          <a:p>
            <a:pPr marL="12700" marR="5080" algn="just">
              <a:lnSpc>
                <a:spcPct val="100200"/>
              </a:lnSpc>
              <a:spcBef>
                <a:spcPts val="95"/>
              </a:spcBef>
            </a:pPr>
            <a:r>
              <a:rPr sz="2400" b="1" dirty="0">
                <a:solidFill>
                  <a:srgbClr val="FFFFFF"/>
                </a:solidFill>
                <a:latin typeface="Gill Sans MT"/>
                <a:cs typeface="Gill Sans MT"/>
              </a:rPr>
              <a:t>Adoption </a:t>
            </a:r>
            <a:r>
              <a:rPr sz="2400" b="1" spc="-5" dirty="0">
                <a:solidFill>
                  <a:srgbClr val="FFFFFF"/>
                </a:solidFill>
                <a:latin typeface="Gill Sans MT"/>
                <a:cs typeface="Gill Sans MT"/>
              </a:rPr>
              <a:t>studies: </a:t>
            </a:r>
            <a:r>
              <a:rPr sz="2000" b="1" spc="-5" dirty="0">
                <a:solidFill>
                  <a:srgbClr val="FFFFFF"/>
                </a:solidFill>
                <a:latin typeface="Gill Sans MT"/>
                <a:cs typeface="Gill Sans MT"/>
              </a:rPr>
              <a:t>A</a:t>
            </a:r>
            <a:r>
              <a:rPr sz="2000" spc="-5" dirty="0">
                <a:solidFill>
                  <a:srgbClr val="FFFFFF"/>
                </a:solidFill>
                <a:latin typeface="Gill Sans MT"/>
                <a:cs typeface="Gill Sans MT"/>
              </a:rPr>
              <a:t>llow </a:t>
            </a:r>
            <a:r>
              <a:rPr sz="2000" spc="-10" dirty="0">
                <a:solidFill>
                  <a:srgbClr val="FFFFFF"/>
                </a:solidFill>
                <a:latin typeface="Gill Sans MT"/>
                <a:cs typeface="Gill Sans MT"/>
              </a:rPr>
              <a:t>researchers </a:t>
            </a:r>
            <a:r>
              <a:rPr sz="2000" dirty="0">
                <a:solidFill>
                  <a:srgbClr val="FFFFFF"/>
                </a:solidFill>
                <a:latin typeface="Gill Sans MT"/>
                <a:cs typeface="Gill Sans MT"/>
              </a:rPr>
              <a:t>to </a:t>
            </a:r>
            <a:r>
              <a:rPr sz="2000" spc="-5" dirty="0">
                <a:solidFill>
                  <a:srgbClr val="FFFFFF"/>
                </a:solidFill>
                <a:latin typeface="Gill Sans MT"/>
                <a:cs typeface="Gill Sans MT"/>
              </a:rPr>
              <a:t>look</a:t>
            </a:r>
            <a:r>
              <a:rPr sz="2000" spc="-335" dirty="0">
                <a:solidFill>
                  <a:srgbClr val="FFFFFF"/>
                </a:solidFill>
                <a:latin typeface="Gill Sans MT"/>
                <a:cs typeface="Gill Sans MT"/>
              </a:rPr>
              <a:t> </a:t>
            </a:r>
            <a:r>
              <a:rPr sz="2000" dirty="0">
                <a:solidFill>
                  <a:srgbClr val="FFFFFF"/>
                </a:solidFill>
                <a:latin typeface="Gill Sans MT"/>
                <a:cs typeface="Gill Sans MT"/>
              </a:rPr>
              <a:t>at  people </a:t>
            </a:r>
            <a:r>
              <a:rPr sz="2000" spc="-5" dirty="0">
                <a:solidFill>
                  <a:srgbClr val="FFFFFF"/>
                </a:solidFill>
                <a:latin typeface="Gill Sans MT"/>
                <a:cs typeface="Gill Sans MT"/>
              </a:rPr>
              <a:t>who </a:t>
            </a:r>
            <a:r>
              <a:rPr sz="2000" spc="-20" dirty="0">
                <a:solidFill>
                  <a:srgbClr val="FFFFFF"/>
                </a:solidFill>
                <a:latin typeface="Gill Sans MT"/>
                <a:cs typeface="Gill Sans MT"/>
              </a:rPr>
              <a:t>were </a:t>
            </a:r>
            <a:r>
              <a:rPr sz="2000" dirty="0">
                <a:solidFill>
                  <a:srgbClr val="FFFFFF"/>
                </a:solidFill>
                <a:latin typeface="Gill Sans MT"/>
                <a:cs typeface="Gill Sans MT"/>
              </a:rPr>
              <a:t>born to </a:t>
            </a:r>
            <a:r>
              <a:rPr sz="2000" spc="-5" dirty="0">
                <a:solidFill>
                  <a:srgbClr val="FFFFFF"/>
                </a:solidFill>
                <a:latin typeface="Gill Sans MT"/>
                <a:cs typeface="Gill Sans MT"/>
              </a:rPr>
              <a:t>schizophrenic </a:t>
            </a:r>
            <a:r>
              <a:rPr sz="2000" dirty="0">
                <a:solidFill>
                  <a:srgbClr val="FFFFFF"/>
                </a:solidFill>
                <a:latin typeface="Gill Sans MT"/>
                <a:cs typeface="Gill Sans MT"/>
              </a:rPr>
              <a:t>mothers </a:t>
            </a:r>
            <a:r>
              <a:rPr sz="2000" spc="5" dirty="0">
                <a:solidFill>
                  <a:srgbClr val="FFFFFF"/>
                </a:solidFill>
                <a:latin typeface="Gill Sans MT"/>
                <a:cs typeface="Gill Sans MT"/>
              </a:rPr>
              <a:t>but  </a:t>
            </a:r>
            <a:r>
              <a:rPr sz="2000" spc="-5" dirty="0">
                <a:solidFill>
                  <a:srgbClr val="FFFFFF"/>
                </a:solidFill>
                <a:latin typeface="Gill Sans MT"/>
                <a:cs typeface="Gill Sans MT"/>
              </a:rPr>
              <a:t>brought </a:t>
            </a:r>
            <a:r>
              <a:rPr sz="2000" dirty="0">
                <a:solidFill>
                  <a:srgbClr val="FFFFFF"/>
                </a:solidFill>
                <a:latin typeface="Gill Sans MT"/>
                <a:cs typeface="Gill Sans MT"/>
              </a:rPr>
              <a:t>up </a:t>
            </a:r>
            <a:r>
              <a:rPr sz="2000" spc="-10" dirty="0">
                <a:solidFill>
                  <a:srgbClr val="FFFFFF"/>
                </a:solidFill>
                <a:latin typeface="Gill Sans MT"/>
                <a:cs typeface="Gill Sans MT"/>
              </a:rPr>
              <a:t>by </a:t>
            </a:r>
            <a:r>
              <a:rPr sz="2000" spc="-5" dirty="0">
                <a:solidFill>
                  <a:srgbClr val="FFFFFF"/>
                </a:solidFill>
                <a:latin typeface="Gill Sans MT"/>
                <a:cs typeface="Gill Sans MT"/>
              </a:rPr>
              <a:t>adoptive parents </a:t>
            </a:r>
            <a:r>
              <a:rPr sz="2000" dirty="0">
                <a:solidFill>
                  <a:srgbClr val="FFFFFF"/>
                </a:solidFill>
                <a:latin typeface="Gill Sans MT"/>
                <a:cs typeface="Gill Sans MT"/>
              </a:rPr>
              <a:t>with no </a:t>
            </a:r>
            <a:r>
              <a:rPr sz="2000" spc="10" dirty="0">
                <a:solidFill>
                  <a:srgbClr val="FFFFFF"/>
                </a:solidFill>
                <a:latin typeface="Gill Sans MT"/>
                <a:cs typeface="Gill Sans MT"/>
              </a:rPr>
              <a:t>history </a:t>
            </a:r>
            <a:r>
              <a:rPr sz="2000" dirty="0">
                <a:solidFill>
                  <a:srgbClr val="FFFFFF"/>
                </a:solidFill>
                <a:latin typeface="Gill Sans MT"/>
                <a:cs typeface="Gill Sans MT"/>
              </a:rPr>
              <a:t>of</a:t>
            </a:r>
            <a:r>
              <a:rPr sz="2000" spc="-280" dirty="0">
                <a:solidFill>
                  <a:srgbClr val="FFFFFF"/>
                </a:solidFill>
                <a:latin typeface="Gill Sans MT"/>
                <a:cs typeface="Gill Sans MT"/>
              </a:rPr>
              <a:t> </a:t>
            </a:r>
            <a:r>
              <a:rPr sz="2000" dirty="0">
                <a:solidFill>
                  <a:srgbClr val="FFFFFF"/>
                </a:solidFill>
                <a:latin typeface="Gill Sans MT"/>
                <a:cs typeface="Gill Sans MT"/>
              </a:rPr>
              <a:t>the  </a:t>
            </a:r>
            <a:r>
              <a:rPr sz="2000" spc="-30" dirty="0">
                <a:solidFill>
                  <a:srgbClr val="FFFFFF"/>
                </a:solidFill>
                <a:latin typeface="Gill Sans MT"/>
                <a:cs typeface="Gill Sans MT"/>
              </a:rPr>
              <a:t>disorder.</a:t>
            </a:r>
            <a:endParaRPr sz="2000">
              <a:latin typeface="Gill Sans MT"/>
              <a:cs typeface="Gill Sans MT"/>
            </a:endParaRPr>
          </a:p>
        </p:txBody>
      </p:sp>
      <p:sp>
        <p:nvSpPr>
          <p:cNvPr id="4" name="object 4"/>
          <p:cNvSpPr/>
          <p:nvPr/>
        </p:nvSpPr>
        <p:spPr>
          <a:xfrm>
            <a:off x="170687" y="2340864"/>
            <a:ext cx="8692896" cy="4094988"/>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446328" y="3203194"/>
            <a:ext cx="8374329" cy="1737014"/>
          </a:xfrm>
          <a:prstGeom prst="rect">
            <a:avLst/>
          </a:prstGeom>
        </p:spPr>
        <p:txBody>
          <a:bodyPr vert="horz" wrap="square" lIns="0" tIns="13335" rIns="0" bIns="0" rtlCol="0">
            <a:spAutoFit/>
          </a:bodyPr>
          <a:lstStyle/>
          <a:p>
            <a:pPr marL="12700" marR="5080">
              <a:lnSpc>
                <a:spcPct val="100000"/>
              </a:lnSpc>
              <a:spcBef>
                <a:spcPts val="15"/>
              </a:spcBef>
            </a:pPr>
            <a:r>
              <a:rPr sz="2800" b="1" spc="-45" dirty="0" err="1" smtClean="0">
                <a:solidFill>
                  <a:srgbClr val="001F5F"/>
                </a:solidFill>
                <a:latin typeface="Gill Sans MT"/>
                <a:cs typeface="Gill Sans MT"/>
              </a:rPr>
              <a:t>Kety</a:t>
            </a:r>
            <a:r>
              <a:rPr sz="2800" b="1" spc="-45" dirty="0" smtClean="0">
                <a:solidFill>
                  <a:srgbClr val="001F5F"/>
                </a:solidFill>
                <a:latin typeface="Gill Sans MT"/>
                <a:cs typeface="Gill Sans MT"/>
              </a:rPr>
              <a:t> </a:t>
            </a:r>
            <a:r>
              <a:rPr lang="en-GB" sz="2800" b="1" dirty="0" smtClean="0">
                <a:solidFill>
                  <a:srgbClr val="001F5F"/>
                </a:solidFill>
                <a:latin typeface="Gill Sans MT"/>
                <a:cs typeface="Gill Sans MT"/>
              </a:rPr>
              <a:t>&amp; Ingraham (</a:t>
            </a:r>
            <a:r>
              <a:rPr sz="2800" b="1" dirty="0" smtClean="0">
                <a:solidFill>
                  <a:srgbClr val="001F5F"/>
                </a:solidFill>
                <a:latin typeface="Gill Sans MT"/>
                <a:cs typeface="Gill Sans MT"/>
              </a:rPr>
              <a:t>199</a:t>
            </a:r>
            <a:r>
              <a:rPr lang="en-GB" sz="2800" b="1" dirty="0" smtClean="0">
                <a:solidFill>
                  <a:srgbClr val="001F5F"/>
                </a:solidFill>
                <a:latin typeface="Gill Sans MT"/>
                <a:cs typeface="Gill Sans MT"/>
              </a:rPr>
              <a:t>2</a:t>
            </a:r>
            <a:r>
              <a:rPr sz="2800" b="1" dirty="0" smtClean="0">
                <a:solidFill>
                  <a:srgbClr val="001F5F"/>
                </a:solidFill>
                <a:latin typeface="Gill Sans MT"/>
                <a:cs typeface="Gill Sans MT"/>
              </a:rPr>
              <a:t>) </a:t>
            </a:r>
            <a:r>
              <a:rPr lang="en-US" sz="2800" spc="-10" dirty="0" smtClean="0">
                <a:solidFill>
                  <a:srgbClr val="001F5F"/>
                </a:solidFill>
                <a:latin typeface="Gill Sans MT"/>
                <a:cs typeface="Gill Sans MT"/>
              </a:rPr>
              <a:t>found that prevalence rates of schizophrenia were 10 x higher among genetic than adoptive relatives of schizophrenics, suggesting that genetics play a greater role than environmental factors. </a:t>
            </a:r>
            <a:r>
              <a:rPr sz="2800" spc="-10" dirty="0" smtClean="0">
                <a:solidFill>
                  <a:srgbClr val="001F5F"/>
                </a:solidFill>
                <a:latin typeface="Gill Sans MT"/>
                <a:cs typeface="Gill Sans MT"/>
              </a:rPr>
              <a:t>.</a:t>
            </a:r>
            <a:endParaRPr sz="2800" dirty="0">
              <a:latin typeface="Gill Sans MT"/>
              <a:cs typeface="Gill Sans MT"/>
            </a:endParaRPr>
          </a:p>
        </p:txBody>
      </p:sp>
      <p:sp>
        <p:nvSpPr>
          <p:cNvPr id="8" name="object 8"/>
          <p:cNvSpPr/>
          <p:nvPr/>
        </p:nvSpPr>
        <p:spPr>
          <a:xfrm>
            <a:off x="251523" y="1196721"/>
            <a:ext cx="2016252" cy="1728215"/>
          </a:xfrm>
          <a:prstGeom prst="rect">
            <a:avLst/>
          </a:prstGeom>
          <a:blipFill>
            <a:blip r:embed="rId4" cstate="print"/>
            <a:stretch>
              <a:fillRect/>
            </a:stretch>
          </a:blipFill>
        </p:spPr>
        <p:txBody>
          <a:bodyPr wrap="square" lIns="0" tIns="0" rIns="0" bIns="0" rtlCol="0"/>
          <a:lstStyle/>
          <a:p>
            <a:endParaRPr/>
          </a:p>
        </p:txBody>
      </p:sp>
      <p:sp>
        <p:nvSpPr>
          <p:cNvPr id="10" name="object 10"/>
          <p:cNvSpPr txBox="1">
            <a:spLocks noGrp="1"/>
          </p:cNvSpPr>
          <p:nvPr>
            <p:ph type="title"/>
          </p:nvPr>
        </p:nvSpPr>
        <p:spPr>
          <a:prstGeom prst="rect">
            <a:avLst/>
          </a:prstGeom>
        </p:spPr>
        <p:txBody>
          <a:bodyPr vert="horz" wrap="square" lIns="0" tIns="133985" rIns="0" bIns="0" rtlCol="0">
            <a:spAutoFit/>
          </a:bodyPr>
          <a:lstStyle/>
          <a:p>
            <a:pPr marL="287655" marR="5080" indent="592455">
              <a:lnSpc>
                <a:spcPct val="80000"/>
              </a:lnSpc>
              <a:spcBef>
                <a:spcPts val="1055"/>
              </a:spcBef>
            </a:pPr>
            <a:r>
              <a:rPr spc="-5" dirty="0"/>
              <a:t>Genetics –  adoption</a:t>
            </a:r>
            <a:r>
              <a:rPr spc="-10" dirty="0"/>
              <a:t> </a:t>
            </a:r>
            <a:r>
              <a:rPr spc="-5" dirty="0"/>
              <a:t>studies</a:t>
            </a:r>
          </a:p>
        </p:txBody>
      </p:sp>
      <p:sp>
        <p:nvSpPr>
          <p:cNvPr id="12" name="object 12"/>
          <p:cNvSpPr/>
          <p:nvPr/>
        </p:nvSpPr>
        <p:spPr>
          <a:xfrm>
            <a:off x="2267711" y="5661253"/>
            <a:ext cx="781050" cy="91440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27757" y="1484757"/>
            <a:ext cx="781049" cy="9144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97535" y="1933955"/>
            <a:ext cx="8766048" cy="238963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51523" y="908685"/>
            <a:ext cx="2016252" cy="1728216"/>
          </a:xfrm>
          <a:prstGeom prst="rect">
            <a:avLst/>
          </a:prstGeom>
          <a:blipFill>
            <a:blip r:embed="rId4" cstate="print"/>
            <a:stretch>
              <a:fillRect/>
            </a:stretch>
          </a:blipFill>
        </p:spPr>
        <p:txBody>
          <a:bodyPr wrap="square" lIns="0" tIns="0" rIns="0" bIns="0" rtlCol="0"/>
          <a:lstStyle/>
          <a:p>
            <a:endParaRPr/>
          </a:p>
        </p:txBody>
      </p:sp>
      <p:graphicFrame>
        <p:nvGraphicFramePr>
          <p:cNvPr id="5" name="object 5"/>
          <p:cNvGraphicFramePr>
            <a:graphicFrameLocks noGrp="1"/>
          </p:cNvGraphicFramePr>
          <p:nvPr/>
        </p:nvGraphicFramePr>
        <p:xfrm>
          <a:off x="245173" y="3638677"/>
          <a:ext cx="8567420" cy="2834640"/>
        </p:xfrm>
        <a:graphic>
          <a:graphicData uri="http://schemas.openxmlformats.org/drawingml/2006/table">
            <a:tbl>
              <a:tblPr firstRow="1" bandRow="1">
                <a:tableStyleId>{2D5ABB26-0587-4C30-8999-92F81FD0307C}</a:tableStyleId>
              </a:tblPr>
              <a:tblGrid>
                <a:gridCol w="2087880">
                  <a:extLst>
                    <a:ext uri="{9D8B030D-6E8A-4147-A177-3AD203B41FA5}">
                      <a16:colId xmlns:a16="http://schemas.microsoft.com/office/drawing/2014/main" val="20000"/>
                    </a:ext>
                  </a:extLst>
                </a:gridCol>
                <a:gridCol w="3623945">
                  <a:extLst>
                    <a:ext uri="{9D8B030D-6E8A-4147-A177-3AD203B41FA5}">
                      <a16:colId xmlns:a16="http://schemas.microsoft.com/office/drawing/2014/main" val="20001"/>
                    </a:ext>
                  </a:extLst>
                </a:gridCol>
                <a:gridCol w="2855595">
                  <a:extLst>
                    <a:ext uri="{9D8B030D-6E8A-4147-A177-3AD203B41FA5}">
                      <a16:colId xmlns:a16="http://schemas.microsoft.com/office/drawing/2014/main" val="20002"/>
                    </a:ext>
                  </a:extLst>
                </a:gridCol>
              </a:tblGrid>
              <a:tr h="1371600">
                <a:tc>
                  <a:txBody>
                    <a:bodyPr/>
                    <a:lstStyle/>
                    <a:p>
                      <a:pPr marL="373380" marR="311150" indent="-55244" algn="just">
                        <a:lnSpc>
                          <a:spcPct val="100000"/>
                        </a:lnSpc>
                        <a:spcBef>
                          <a:spcPts val="254"/>
                        </a:spcBef>
                      </a:pPr>
                      <a:r>
                        <a:rPr sz="2800" b="1" dirty="0">
                          <a:latin typeface="Gill Sans MT"/>
                          <a:cs typeface="Gill Sans MT"/>
                        </a:rPr>
                        <a:t>Adopt</a:t>
                      </a:r>
                      <a:r>
                        <a:rPr sz="2800" b="1" spc="5" dirty="0">
                          <a:latin typeface="Gill Sans MT"/>
                          <a:cs typeface="Gill Sans MT"/>
                        </a:rPr>
                        <a:t>e</a:t>
                      </a:r>
                      <a:r>
                        <a:rPr sz="2800" b="1" dirty="0">
                          <a:latin typeface="Gill Sans MT"/>
                          <a:cs typeface="Gill Sans MT"/>
                        </a:rPr>
                        <a:t>d  </a:t>
                      </a:r>
                      <a:r>
                        <a:rPr sz="2800" b="1" spc="-10" dirty="0">
                          <a:latin typeface="Gill Sans MT"/>
                          <a:cs typeface="Gill Sans MT"/>
                        </a:rPr>
                        <a:t>children  </a:t>
                      </a:r>
                      <a:r>
                        <a:rPr sz="2800" b="1" spc="-25" dirty="0">
                          <a:latin typeface="Gill Sans MT"/>
                          <a:cs typeface="Gill Sans MT"/>
                        </a:rPr>
                        <a:t>Group</a:t>
                      </a:r>
                      <a:endParaRPr sz="2800">
                        <a:latin typeface="Gill Sans MT"/>
                        <a:cs typeface="Gill Sans MT"/>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5D9F0"/>
                    </a:solidFill>
                  </a:tcPr>
                </a:tc>
                <a:tc>
                  <a:txBody>
                    <a:bodyPr/>
                    <a:lstStyle/>
                    <a:p>
                      <a:pPr marL="91440" marR="459740">
                        <a:lnSpc>
                          <a:spcPct val="100000"/>
                        </a:lnSpc>
                        <a:spcBef>
                          <a:spcPts val="254"/>
                        </a:spcBef>
                      </a:pPr>
                      <a:r>
                        <a:rPr sz="2800" b="1" spc="-10" dirty="0">
                          <a:latin typeface="Gill Sans MT"/>
                          <a:cs typeface="Gill Sans MT"/>
                        </a:rPr>
                        <a:t>Biological</a:t>
                      </a:r>
                      <a:r>
                        <a:rPr sz="2800" b="1" spc="-55" dirty="0">
                          <a:latin typeface="Gill Sans MT"/>
                          <a:cs typeface="Gill Sans MT"/>
                        </a:rPr>
                        <a:t> </a:t>
                      </a:r>
                      <a:r>
                        <a:rPr sz="2800" b="1" spc="-5" dirty="0">
                          <a:latin typeface="Gill Sans MT"/>
                          <a:cs typeface="Gill Sans MT"/>
                        </a:rPr>
                        <a:t>mother/  </a:t>
                      </a:r>
                      <a:r>
                        <a:rPr sz="2800" b="1" spc="-10" dirty="0">
                          <a:latin typeface="Gill Sans MT"/>
                          <a:cs typeface="Gill Sans MT"/>
                        </a:rPr>
                        <a:t>biological</a:t>
                      </a:r>
                      <a:r>
                        <a:rPr sz="2800" b="1" spc="20" dirty="0">
                          <a:latin typeface="Gill Sans MT"/>
                          <a:cs typeface="Gill Sans MT"/>
                        </a:rPr>
                        <a:t> </a:t>
                      </a:r>
                      <a:r>
                        <a:rPr sz="2800" b="1" spc="-10" dirty="0">
                          <a:latin typeface="Gill Sans MT"/>
                          <a:cs typeface="Gill Sans MT"/>
                        </a:rPr>
                        <a:t>family</a:t>
                      </a:r>
                      <a:endParaRPr sz="2800">
                        <a:latin typeface="Gill Sans MT"/>
                        <a:cs typeface="Gill Sans MT"/>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5D9F0"/>
                    </a:solidFill>
                  </a:tcPr>
                </a:tc>
                <a:tc>
                  <a:txBody>
                    <a:bodyPr/>
                    <a:lstStyle/>
                    <a:p>
                      <a:pPr marL="92075" marR="480695">
                        <a:lnSpc>
                          <a:spcPct val="100000"/>
                        </a:lnSpc>
                        <a:spcBef>
                          <a:spcPts val="254"/>
                        </a:spcBef>
                      </a:pPr>
                      <a:r>
                        <a:rPr sz="2800" b="1" spc="-5" dirty="0">
                          <a:latin typeface="Gill Sans MT"/>
                          <a:cs typeface="Gill Sans MT"/>
                        </a:rPr>
                        <a:t>% of </a:t>
                      </a:r>
                      <a:r>
                        <a:rPr sz="2800" b="1" spc="-10" dirty="0">
                          <a:latin typeface="Gill Sans MT"/>
                          <a:cs typeface="Gill Sans MT"/>
                        </a:rPr>
                        <a:t>children  </a:t>
                      </a:r>
                      <a:r>
                        <a:rPr sz="2800" b="1" spc="-20" dirty="0">
                          <a:latin typeface="Gill Sans MT"/>
                          <a:cs typeface="Gill Sans MT"/>
                        </a:rPr>
                        <a:t>developing  </a:t>
                      </a:r>
                      <a:r>
                        <a:rPr sz="2800" b="1" dirty="0">
                          <a:latin typeface="Gill Sans MT"/>
                          <a:cs typeface="Gill Sans MT"/>
                        </a:rPr>
                        <a:t>schi</a:t>
                      </a:r>
                      <a:r>
                        <a:rPr sz="2800" b="1" spc="-65" dirty="0">
                          <a:latin typeface="Gill Sans MT"/>
                          <a:cs typeface="Gill Sans MT"/>
                        </a:rPr>
                        <a:t>z</a:t>
                      </a:r>
                      <a:r>
                        <a:rPr sz="2800" b="1" spc="-5" dirty="0">
                          <a:latin typeface="Gill Sans MT"/>
                          <a:cs typeface="Gill Sans MT"/>
                        </a:rPr>
                        <a:t>oph</a:t>
                      </a:r>
                      <a:r>
                        <a:rPr sz="2800" b="1" spc="-65" dirty="0">
                          <a:latin typeface="Gill Sans MT"/>
                          <a:cs typeface="Gill Sans MT"/>
                        </a:rPr>
                        <a:t>r</a:t>
                      </a:r>
                      <a:r>
                        <a:rPr sz="2800" b="1" dirty="0">
                          <a:latin typeface="Gill Sans MT"/>
                          <a:cs typeface="Gill Sans MT"/>
                        </a:rPr>
                        <a:t>e</a:t>
                      </a:r>
                      <a:r>
                        <a:rPr sz="2800" b="1" spc="15" dirty="0">
                          <a:latin typeface="Gill Sans MT"/>
                          <a:cs typeface="Gill Sans MT"/>
                        </a:rPr>
                        <a:t>n</a:t>
                      </a:r>
                      <a:r>
                        <a:rPr sz="2800" b="1" dirty="0">
                          <a:latin typeface="Gill Sans MT"/>
                          <a:cs typeface="Gill Sans MT"/>
                        </a:rPr>
                        <a:t>ia</a:t>
                      </a:r>
                      <a:endParaRPr sz="2800">
                        <a:latin typeface="Gill Sans MT"/>
                        <a:cs typeface="Gill Sans MT"/>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5D9F0"/>
                    </a:solidFill>
                  </a:tcPr>
                </a:tc>
                <a:extLst>
                  <a:ext uri="{0D108BD9-81ED-4DB2-BD59-A6C34878D82A}">
                    <a16:rowId xmlns:a16="http://schemas.microsoft.com/office/drawing/2014/main" val="10000"/>
                  </a:ext>
                </a:extLst>
              </a:tr>
              <a:tr h="518160">
                <a:tc>
                  <a:txBody>
                    <a:bodyPr/>
                    <a:lstStyle/>
                    <a:p>
                      <a:pPr algn="ctr">
                        <a:lnSpc>
                          <a:spcPct val="100000"/>
                        </a:lnSpc>
                        <a:spcBef>
                          <a:spcPts val="254"/>
                        </a:spcBef>
                      </a:pPr>
                      <a:r>
                        <a:rPr sz="2800" dirty="0">
                          <a:latin typeface="Gill Sans MT"/>
                          <a:cs typeface="Gill Sans MT"/>
                        </a:rPr>
                        <a:t>1</a:t>
                      </a:r>
                      <a:endParaRPr sz="2800">
                        <a:latin typeface="Gill Sans MT"/>
                        <a:cs typeface="Gill Sans MT"/>
                      </a:endParaRPr>
                    </a:p>
                  </a:txBody>
                  <a:tcPr marL="0" marR="0" marT="3238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5D9F0"/>
                    </a:solidFill>
                  </a:tcPr>
                </a:tc>
                <a:tc>
                  <a:txBody>
                    <a:bodyPr/>
                    <a:lstStyle/>
                    <a:p>
                      <a:pPr marL="91440">
                        <a:lnSpc>
                          <a:spcPct val="100000"/>
                        </a:lnSpc>
                        <a:spcBef>
                          <a:spcPts val="254"/>
                        </a:spcBef>
                      </a:pPr>
                      <a:r>
                        <a:rPr sz="2800" spc="-10" dirty="0">
                          <a:latin typeface="Gill Sans MT"/>
                          <a:cs typeface="Gill Sans MT"/>
                        </a:rPr>
                        <a:t>Schizophrenic</a:t>
                      </a:r>
                      <a:endParaRPr sz="2800">
                        <a:latin typeface="Gill Sans MT"/>
                        <a:cs typeface="Gill Sans MT"/>
                      </a:endParaRPr>
                    </a:p>
                  </a:txBody>
                  <a:tcPr marL="0" marR="0" marT="3238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5D9F0"/>
                    </a:solidFill>
                  </a:tcPr>
                </a:tc>
                <a:tc>
                  <a:txBody>
                    <a:bodyPr/>
                    <a:lstStyle/>
                    <a:p>
                      <a:pPr marL="1270" algn="ctr">
                        <a:lnSpc>
                          <a:spcPct val="100000"/>
                        </a:lnSpc>
                        <a:spcBef>
                          <a:spcPts val="254"/>
                        </a:spcBef>
                      </a:pPr>
                      <a:r>
                        <a:rPr sz="2800" dirty="0">
                          <a:latin typeface="Gill Sans MT"/>
                          <a:cs typeface="Gill Sans MT"/>
                        </a:rPr>
                        <a:t>10%</a:t>
                      </a:r>
                      <a:endParaRPr sz="2800">
                        <a:latin typeface="Gill Sans MT"/>
                        <a:cs typeface="Gill Sans MT"/>
                      </a:endParaRPr>
                    </a:p>
                  </a:txBody>
                  <a:tcPr marL="0" marR="0" marT="3238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5D9F0"/>
                    </a:solidFill>
                  </a:tcPr>
                </a:tc>
                <a:extLst>
                  <a:ext uri="{0D108BD9-81ED-4DB2-BD59-A6C34878D82A}">
                    <a16:rowId xmlns:a16="http://schemas.microsoft.com/office/drawing/2014/main" val="10001"/>
                  </a:ext>
                </a:extLst>
              </a:tr>
              <a:tr h="944880">
                <a:tc>
                  <a:txBody>
                    <a:bodyPr/>
                    <a:lstStyle/>
                    <a:p>
                      <a:pPr algn="ctr">
                        <a:lnSpc>
                          <a:spcPct val="100000"/>
                        </a:lnSpc>
                        <a:spcBef>
                          <a:spcPts val="254"/>
                        </a:spcBef>
                      </a:pPr>
                      <a:r>
                        <a:rPr sz="2800" dirty="0">
                          <a:latin typeface="Gill Sans MT"/>
                          <a:cs typeface="Gill Sans MT"/>
                        </a:rPr>
                        <a:t>2</a:t>
                      </a:r>
                      <a:endParaRPr sz="2800">
                        <a:latin typeface="Gill Sans MT"/>
                        <a:cs typeface="Gill Sans MT"/>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8CDE4"/>
                    </a:solidFill>
                  </a:tcPr>
                </a:tc>
                <a:tc>
                  <a:txBody>
                    <a:bodyPr/>
                    <a:lstStyle/>
                    <a:p>
                      <a:pPr marL="91440" marR="632460">
                        <a:lnSpc>
                          <a:spcPct val="100000"/>
                        </a:lnSpc>
                        <a:spcBef>
                          <a:spcPts val="254"/>
                        </a:spcBef>
                      </a:pPr>
                      <a:r>
                        <a:rPr sz="2800" spc="-5" dirty="0">
                          <a:latin typeface="Gill Sans MT"/>
                          <a:cs typeface="Gill Sans MT"/>
                        </a:rPr>
                        <a:t>No </a:t>
                      </a:r>
                      <a:r>
                        <a:rPr sz="2800" spc="-10" dirty="0">
                          <a:latin typeface="Gill Sans MT"/>
                          <a:cs typeface="Gill Sans MT"/>
                        </a:rPr>
                        <a:t>family </a:t>
                      </a:r>
                      <a:r>
                        <a:rPr sz="2800" spc="10" dirty="0">
                          <a:latin typeface="Gill Sans MT"/>
                          <a:cs typeface="Gill Sans MT"/>
                        </a:rPr>
                        <a:t>history</a:t>
                      </a:r>
                      <a:r>
                        <a:rPr sz="2800" spc="-40" dirty="0">
                          <a:latin typeface="Gill Sans MT"/>
                          <a:cs typeface="Gill Sans MT"/>
                        </a:rPr>
                        <a:t> </a:t>
                      </a:r>
                      <a:r>
                        <a:rPr sz="2800" spc="-5" dirty="0">
                          <a:latin typeface="Gill Sans MT"/>
                          <a:cs typeface="Gill Sans MT"/>
                        </a:rPr>
                        <a:t>of  </a:t>
                      </a:r>
                      <a:r>
                        <a:rPr sz="2800" spc="-10" dirty="0">
                          <a:latin typeface="Gill Sans MT"/>
                          <a:cs typeface="Gill Sans MT"/>
                        </a:rPr>
                        <a:t>schizophrenia</a:t>
                      </a:r>
                      <a:endParaRPr sz="2800">
                        <a:latin typeface="Gill Sans MT"/>
                        <a:cs typeface="Gill Sans MT"/>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8CDE4"/>
                    </a:solidFill>
                  </a:tcPr>
                </a:tc>
                <a:tc>
                  <a:txBody>
                    <a:bodyPr/>
                    <a:lstStyle/>
                    <a:p>
                      <a:pPr marL="2540" algn="ctr">
                        <a:lnSpc>
                          <a:spcPct val="100000"/>
                        </a:lnSpc>
                        <a:spcBef>
                          <a:spcPts val="254"/>
                        </a:spcBef>
                      </a:pPr>
                      <a:r>
                        <a:rPr sz="2800" dirty="0">
                          <a:latin typeface="Gill Sans MT"/>
                          <a:cs typeface="Gill Sans MT"/>
                        </a:rPr>
                        <a:t>1%</a:t>
                      </a:r>
                      <a:endParaRPr sz="2800">
                        <a:latin typeface="Gill Sans MT"/>
                        <a:cs typeface="Gill Sans MT"/>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8CDE4"/>
                    </a:solidFill>
                  </a:tcPr>
                </a:tc>
                <a:extLst>
                  <a:ext uri="{0D108BD9-81ED-4DB2-BD59-A6C34878D82A}">
                    <a16:rowId xmlns:a16="http://schemas.microsoft.com/office/drawing/2014/main" val="10002"/>
                  </a:ext>
                </a:extLst>
              </a:tr>
            </a:tbl>
          </a:graphicData>
        </a:graphic>
      </p:graphicFrame>
      <p:sp>
        <p:nvSpPr>
          <p:cNvPr id="6" name="object 6"/>
          <p:cNvSpPr/>
          <p:nvPr/>
        </p:nvSpPr>
        <p:spPr>
          <a:xfrm>
            <a:off x="3817620" y="1536191"/>
            <a:ext cx="5190744" cy="1312164"/>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372567" y="1921891"/>
            <a:ext cx="8083550" cy="1388110"/>
          </a:xfrm>
          <a:prstGeom prst="rect">
            <a:avLst/>
          </a:prstGeom>
        </p:spPr>
        <p:txBody>
          <a:bodyPr vert="horz" wrap="square" lIns="0" tIns="12065" rIns="0" bIns="0" rtlCol="0">
            <a:spAutoFit/>
          </a:bodyPr>
          <a:lstStyle/>
          <a:p>
            <a:pPr marL="3702685">
              <a:lnSpc>
                <a:spcPct val="100000"/>
              </a:lnSpc>
              <a:spcBef>
                <a:spcPts val="95"/>
              </a:spcBef>
            </a:pPr>
            <a:r>
              <a:rPr sz="2800" b="1" spc="-5" dirty="0">
                <a:solidFill>
                  <a:srgbClr val="6F2F9F"/>
                </a:solidFill>
                <a:latin typeface="Gill Sans MT"/>
                <a:cs typeface="Gill Sans MT"/>
              </a:rPr>
              <a:t>What does this</a:t>
            </a:r>
            <a:r>
              <a:rPr sz="2800" b="1" spc="20" dirty="0">
                <a:solidFill>
                  <a:srgbClr val="6F2F9F"/>
                </a:solidFill>
                <a:latin typeface="Gill Sans MT"/>
                <a:cs typeface="Gill Sans MT"/>
              </a:rPr>
              <a:t> </a:t>
            </a:r>
            <a:r>
              <a:rPr sz="2800" b="1" spc="-10" dirty="0">
                <a:solidFill>
                  <a:srgbClr val="6F2F9F"/>
                </a:solidFill>
                <a:latin typeface="Gill Sans MT"/>
                <a:cs typeface="Gill Sans MT"/>
              </a:rPr>
              <a:t>suggest?....</a:t>
            </a:r>
            <a:endParaRPr sz="2800" dirty="0">
              <a:latin typeface="Gill Sans MT"/>
              <a:cs typeface="Gill Sans MT"/>
            </a:endParaRPr>
          </a:p>
          <a:p>
            <a:pPr>
              <a:lnSpc>
                <a:spcPct val="100000"/>
              </a:lnSpc>
              <a:spcBef>
                <a:spcPts val="25"/>
              </a:spcBef>
            </a:pPr>
            <a:endParaRPr sz="3050" dirty="0">
              <a:latin typeface="Times New Roman"/>
              <a:cs typeface="Times New Roman"/>
            </a:endParaRPr>
          </a:p>
          <a:p>
            <a:pPr marL="12700">
              <a:lnSpc>
                <a:spcPct val="100000"/>
              </a:lnSpc>
            </a:pPr>
            <a:r>
              <a:rPr sz="2800" b="1" dirty="0" smtClean="0">
                <a:solidFill>
                  <a:srgbClr val="FFFFFF"/>
                </a:solidFill>
                <a:latin typeface="Gill Sans MT"/>
                <a:cs typeface="Gill Sans MT"/>
              </a:rPr>
              <a:t>Supporting </a:t>
            </a:r>
            <a:r>
              <a:rPr sz="2800" b="1" spc="-15" dirty="0">
                <a:solidFill>
                  <a:srgbClr val="FFFFFF"/>
                </a:solidFill>
                <a:latin typeface="Gill Sans MT"/>
                <a:cs typeface="Gill Sans MT"/>
              </a:rPr>
              <a:t>evidence </a:t>
            </a:r>
            <a:r>
              <a:rPr sz="2800" b="1" spc="-25" dirty="0">
                <a:solidFill>
                  <a:srgbClr val="FFFFFF"/>
                </a:solidFill>
                <a:latin typeface="Gill Sans MT"/>
                <a:cs typeface="Gill Sans MT"/>
              </a:rPr>
              <a:t>from</a:t>
            </a:r>
            <a:r>
              <a:rPr sz="2800" b="1" spc="-645" dirty="0">
                <a:solidFill>
                  <a:srgbClr val="FFFFFF"/>
                </a:solidFill>
                <a:latin typeface="Gill Sans MT"/>
                <a:cs typeface="Gill Sans MT"/>
              </a:rPr>
              <a:t> </a:t>
            </a:r>
            <a:r>
              <a:rPr sz="2800" b="1" spc="-5" dirty="0">
                <a:solidFill>
                  <a:srgbClr val="FFFFFF"/>
                </a:solidFill>
                <a:latin typeface="Gill Sans MT"/>
                <a:cs typeface="Gill Sans MT"/>
              </a:rPr>
              <a:t>Tienari </a:t>
            </a:r>
            <a:r>
              <a:rPr sz="2800" b="1" dirty="0">
                <a:solidFill>
                  <a:srgbClr val="FFFFFF"/>
                </a:solidFill>
                <a:latin typeface="Gill Sans MT"/>
                <a:cs typeface="Gill Sans MT"/>
              </a:rPr>
              <a:t>(1991)</a:t>
            </a:r>
            <a:endParaRPr sz="2800" dirty="0">
              <a:latin typeface="Gill Sans MT"/>
              <a:cs typeface="Gill Sans MT"/>
            </a:endParaRPr>
          </a:p>
        </p:txBody>
      </p:sp>
      <p:sp>
        <p:nvSpPr>
          <p:cNvPr id="9" name="object 9"/>
          <p:cNvSpPr txBox="1">
            <a:spLocks noGrp="1"/>
          </p:cNvSpPr>
          <p:nvPr>
            <p:ph type="title"/>
          </p:nvPr>
        </p:nvSpPr>
        <p:spPr>
          <a:prstGeom prst="rect">
            <a:avLst/>
          </a:prstGeom>
        </p:spPr>
        <p:txBody>
          <a:bodyPr vert="horz" wrap="square" lIns="0" tIns="133985" rIns="0" bIns="0" rtlCol="0">
            <a:spAutoFit/>
          </a:bodyPr>
          <a:lstStyle/>
          <a:p>
            <a:pPr marL="287655" marR="5080" indent="592455">
              <a:lnSpc>
                <a:spcPct val="80000"/>
              </a:lnSpc>
              <a:spcBef>
                <a:spcPts val="1055"/>
              </a:spcBef>
            </a:pPr>
            <a:r>
              <a:rPr spc="-5" dirty="0"/>
              <a:t>Genetics –  adoption</a:t>
            </a:r>
            <a:r>
              <a:rPr spc="-10" dirty="0"/>
              <a:t> </a:t>
            </a:r>
            <a:r>
              <a:rPr spc="-5" dirty="0"/>
              <a:t>studies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59636" y="5301208"/>
            <a:ext cx="781050" cy="9144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51523" y="908685"/>
            <a:ext cx="2016252" cy="172821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132076" y="1345691"/>
            <a:ext cx="6143244" cy="5512306"/>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2346705" y="1433829"/>
            <a:ext cx="5632450" cy="4970780"/>
          </a:xfrm>
          <a:prstGeom prst="rect">
            <a:avLst/>
          </a:prstGeom>
        </p:spPr>
        <p:txBody>
          <a:bodyPr vert="horz" wrap="square" lIns="0" tIns="12700" rIns="0" bIns="0" rtlCol="0">
            <a:spAutoFit/>
          </a:bodyPr>
          <a:lstStyle/>
          <a:p>
            <a:pPr marL="2195195" marR="93345" indent="-1980564">
              <a:lnSpc>
                <a:spcPct val="100000"/>
              </a:lnSpc>
              <a:spcBef>
                <a:spcPts val="100"/>
              </a:spcBef>
            </a:pPr>
            <a:r>
              <a:rPr sz="2400" b="1" dirty="0">
                <a:latin typeface="Gill Sans MT"/>
                <a:cs typeface="Gill Sans MT"/>
              </a:rPr>
              <a:t>Can </a:t>
            </a:r>
            <a:r>
              <a:rPr sz="2400" b="1" spc="-25" dirty="0">
                <a:latin typeface="Gill Sans MT"/>
                <a:cs typeface="Gill Sans MT"/>
              </a:rPr>
              <a:t>you </a:t>
            </a:r>
            <a:r>
              <a:rPr sz="2400" b="1" dirty="0">
                <a:latin typeface="Gill Sans MT"/>
                <a:cs typeface="Gill Sans MT"/>
              </a:rPr>
              <a:t>think </a:t>
            </a:r>
            <a:r>
              <a:rPr sz="2400" b="1" spc="-5" dirty="0">
                <a:latin typeface="Gill Sans MT"/>
                <a:cs typeface="Gill Sans MT"/>
              </a:rPr>
              <a:t>of </a:t>
            </a:r>
            <a:r>
              <a:rPr sz="2400" b="1" spc="-15" dirty="0">
                <a:latin typeface="Gill Sans MT"/>
                <a:cs typeface="Gill Sans MT"/>
              </a:rPr>
              <a:t>any </a:t>
            </a:r>
            <a:r>
              <a:rPr sz="2400" b="1" spc="-5" dirty="0">
                <a:latin typeface="Gill Sans MT"/>
                <a:cs typeface="Gill Sans MT"/>
              </a:rPr>
              <a:t>criticisms </a:t>
            </a:r>
            <a:r>
              <a:rPr sz="2400" b="1" dirty="0">
                <a:latin typeface="Gill Sans MT"/>
                <a:cs typeface="Gill Sans MT"/>
              </a:rPr>
              <a:t>of this  </a:t>
            </a:r>
            <a:r>
              <a:rPr sz="2400" b="1" spc="-10" dirty="0">
                <a:latin typeface="Gill Sans MT"/>
                <a:cs typeface="Gill Sans MT"/>
              </a:rPr>
              <a:t>evidence?</a:t>
            </a:r>
            <a:endParaRPr sz="2400">
              <a:latin typeface="Gill Sans MT"/>
              <a:cs typeface="Gill Sans MT"/>
            </a:endParaRPr>
          </a:p>
          <a:p>
            <a:pPr marL="12700" marR="742950">
              <a:lnSpc>
                <a:spcPct val="100000"/>
              </a:lnSpc>
              <a:spcBef>
                <a:spcPts val="1130"/>
              </a:spcBef>
            </a:pPr>
            <a:r>
              <a:rPr sz="2400" b="1" dirty="0">
                <a:latin typeface="Gill Sans MT"/>
                <a:cs typeface="Gill Sans MT"/>
              </a:rPr>
              <a:t>+VE: </a:t>
            </a:r>
            <a:r>
              <a:rPr sz="2400" b="1" dirty="0">
                <a:solidFill>
                  <a:srgbClr val="FFFFFF"/>
                </a:solidFill>
                <a:latin typeface="Gill Sans MT"/>
                <a:cs typeface="Gill Sans MT"/>
              </a:rPr>
              <a:t>Studies such as </a:t>
            </a:r>
            <a:r>
              <a:rPr sz="2400" b="1" spc="-5" dirty="0">
                <a:solidFill>
                  <a:srgbClr val="FFFFFF"/>
                </a:solidFill>
                <a:latin typeface="Gill Sans MT"/>
                <a:cs typeface="Gill Sans MT"/>
              </a:rPr>
              <a:t>these</a:t>
            </a:r>
            <a:r>
              <a:rPr sz="2400" b="1" spc="-320" dirty="0">
                <a:solidFill>
                  <a:srgbClr val="FFFFFF"/>
                </a:solidFill>
                <a:latin typeface="Gill Sans MT"/>
                <a:cs typeface="Gill Sans MT"/>
              </a:rPr>
              <a:t> </a:t>
            </a:r>
            <a:r>
              <a:rPr sz="2400" b="1" spc="-25" dirty="0">
                <a:solidFill>
                  <a:srgbClr val="FFFFFF"/>
                </a:solidFill>
                <a:latin typeface="Gill Sans MT"/>
                <a:cs typeface="Gill Sans MT"/>
              </a:rPr>
              <a:t>provide  </a:t>
            </a:r>
            <a:r>
              <a:rPr sz="2400" b="1" spc="-15" dirty="0">
                <a:solidFill>
                  <a:srgbClr val="FFFFFF"/>
                </a:solidFill>
                <a:latin typeface="Gill Sans MT"/>
                <a:cs typeface="Gill Sans MT"/>
              </a:rPr>
              <a:t>strong evidence for </a:t>
            </a:r>
            <a:r>
              <a:rPr sz="2400" b="1" dirty="0">
                <a:solidFill>
                  <a:srgbClr val="FFFFFF"/>
                </a:solidFill>
                <a:latin typeface="Gill Sans MT"/>
                <a:cs typeface="Gill Sans MT"/>
              </a:rPr>
              <a:t>a </a:t>
            </a:r>
            <a:r>
              <a:rPr sz="2400" b="1" spc="-10" dirty="0">
                <a:solidFill>
                  <a:srgbClr val="FFFFFF"/>
                </a:solidFill>
                <a:latin typeface="Gill Sans MT"/>
                <a:cs typeface="Gill Sans MT"/>
              </a:rPr>
              <a:t>genetic  </a:t>
            </a:r>
            <a:r>
              <a:rPr sz="2400" b="1" spc="-5" dirty="0">
                <a:solidFill>
                  <a:srgbClr val="FFFFFF"/>
                </a:solidFill>
                <a:latin typeface="Gill Sans MT"/>
                <a:cs typeface="Gill Sans MT"/>
              </a:rPr>
              <a:t>explanation </a:t>
            </a:r>
            <a:r>
              <a:rPr sz="2400" b="1" spc="-15" dirty="0">
                <a:solidFill>
                  <a:srgbClr val="FFFFFF"/>
                </a:solidFill>
                <a:latin typeface="Gill Sans MT"/>
                <a:cs typeface="Gill Sans MT"/>
              </a:rPr>
              <a:t>for</a:t>
            </a:r>
            <a:r>
              <a:rPr sz="2400" b="1" spc="-10" dirty="0">
                <a:solidFill>
                  <a:srgbClr val="FFFFFF"/>
                </a:solidFill>
                <a:latin typeface="Gill Sans MT"/>
                <a:cs typeface="Gill Sans MT"/>
              </a:rPr>
              <a:t> schizophrenia.</a:t>
            </a:r>
            <a:endParaRPr sz="2400">
              <a:latin typeface="Gill Sans MT"/>
              <a:cs typeface="Gill Sans MT"/>
            </a:endParaRPr>
          </a:p>
          <a:p>
            <a:pPr marL="12700">
              <a:lnSpc>
                <a:spcPct val="100000"/>
              </a:lnSpc>
              <a:spcBef>
                <a:spcPts val="1000"/>
              </a:spcBef>
            </a:pPr>
            <a:r>
              <a:rPr sz="2400" b="1" spc="-20" dirty="0">
                <a:solidFill>
                  <a:srgbClr val="FFFFFF"/>
                </a:solidFill>
                <a:latin typeface="Gill Sans MT"/>
                <a:cs typeface="Gill Sans MT"/>
              </a:rPr>
              <a:t>BUT</a:t>
            </a:r>
            <a:endParaRPr sz="2400">
              <a:latin typeface="Gill Sans MT"/>
              <a:cs typeface="Gill Sans MT"/>
            </a:endParaRPr>
          </a:p>
          <a:p>
            <a:pPr marL="12700" marR="5080">
              <a:lnSpc>
                <a:spcPct val="100000"/>
              </a:lnSpc>
              <a:spcBef>
                <a:spcPts val="2240"/>
              </a:spcBef>
            </a:pPr>
            <a:r>
              <a:rPr sz="2400" b="1" spc="15" dirty="0">
                <a:latin typeface="Gill Sans MT"/>
                <a:cs typeface="Gill Sans MT"/>
              </a:rPr>
              <a:t>-VE:</a:t>
            </a:r>
            <a:r>
              <a:rPr sz="2400" b="1" spc="15" dirty="0">
                <a:solidFill>
                  <a:srgbClr val="FFFFFF"/>
                </a:solidFill>
                <a:latin typeface="Gill Sans MT"/>
                <a:cs typeface="Gill Sans MT"/>
              </a:rPr>
              <a:t>Again, </a:t>
            </a:r>
            <a:r>
              <a:rPr sz="2400" b="1" dirty="0">
                <a:solidFill>
                  <a:srgbClr val="FFFFFF"/>
                </a:solidFill>
                <a:latin typeface="Gill Sans MT"/>
                <a:cs typeface="Gill Sans MT"/>
              </a:rPr>
              <a:t>it is </a:t>
            </a:r>
            <a:r>
              <a:rPr sz="2400" b="1" spc="-15" dirty="0">
                <a:solidFill>
                  <a:srgbClr val="FFFFFF"/>
                </a:solidFill>
                <a:latin typeface="Gill Sans MT"/>
                <a:cs typeface="Gill Sans MT"/>
              </a:rPr>
              <a:t>unlikely </a:t>
            </a:r>
            <a:r>
              <a:rPr sz="2400" b="1" dirty="0">
                <a:solidFill>
                  <a:srgbClr val="FFFFFF"/>
                </a:solidFill>
                <a:latin typeface="Gill Sans MT"/>
                <a:cs typeface="Gill Sans MT"/>
              </a:rPr>
              <a:t>that the twins  spent all </a:t>
            </a:r>
            <a:r>
              <a:rPr sz="2400" b="1" spc="-5" dirty="0">
                <a:solidFill>
                  <a:srgbClr val="FFFFFF"/>
                </a:solidFill>
                <a:latin typeface="Gill Sans MT"/>
                <a:cs typeface="Gill Sans MT"/>
              </a:rPr>
              <a:t>of </a:t>
            </a:r>
            <a:r>
              <a:rPr sz="2400" b="1" dirty="0">
                <a:solidFill>
                  <a:srgbClr val="FFFFFF"/>
                </a:solidFill>
                <a:latin typeface="Gill Sans MT"/>
                <a:cs typeface="Gill Sans MT"/>
              </a:rPr>
              <a:t>their childhood apart.</a:t>
            </a:r>
            <a:r>
              <a:rPr sz="2400" b="1" spc="-345" dirty="0">
                <a:solidFill>
                  <a:srgbClr val="FFFFFF"/>
                </a:solidFill>
                <a:latin typeface="Gill Sans MT"/>
                <a:cs typeface="Gill Sans MT"/>
              </a:rPr>
              <a:t> </a:t>
            </a:r>
            <a:r>
              <a:rPr sz="2400" b="1" dirty="0">
                <a:solidFill>
                  <a:srgbClr val="FFFFFF"/>
                </a:solidFill>
                <a:latin typeface="Gill Sans MT"/>
                <a:cs typeface="Gill Sans MT"/>
              </a:rPr>
              <a:t>Some  </a:t>
            </a:r>
            <a:r>
              <a:rPr sz="2400" b="1" spc="-15" dirty="0">
                <a:solidFill>
                  <a:srgbClr val="FFFFFF"/>
                </a:solidFill>
                <a:latin typeface="Gill Sans MT"/>
                <a:cs typeface="Gill Sans MT"/>
              </a:rPr>
              <a:t>would </a:t>
            </a:r>
            <a:r>
              <a:rPr sz="2400" b="1" spc="-35" dirty="0">
                <a:solidFill>
                  <a:srgbClr val="FFFFFF"/>
                </a:solidFill>
                <a:latin typeface="Gill Sans MT"/>
                <a:cs typeface="Gill Sans MT"/>
              </a:rPr>
              <a:t>have </a:t>
            </a:r>
            <a:r>
              <a:rPr sz="2400" b="1" dirty="0">
                <a:solidFill>
                  <a:srgbClr val="FFFFFF"/>
                </a:solidFill>
                <a:latin typeface="Gill Sans MT"/>
                <a:cs typeface="Gill Sans MT"/>
              </a:rPr>
              <a:t>been </a:t>
            </a:r>
            <a:r>
              <a:rPr sz="2400" b="1" spc="-5" dirty="0">
                <a:solidFill>
                  <a:srgbClr val="FFFFFF"/>
                </a:solidFill>
                <a:latin typeface="Gill Sans MT"/>
                <a:cs typeface="Gill Sans MT"/>
              </a:rPr>
              <a:t>raised </a:t>
            </a:r>
            <a:r>
              <a:rPr sz="2400" b="1" spc="-30" dirty="0">
                <a:solidFill>
                  <a:srgbClr val="FFFFFF"/>
                </a:solidFill>
                <a:latin typeface="Gill Sans MT"/>
                <a:cs typeface="Gill Sans MT"/>
              </a:rPr>
              <a:t>by </a:t>
            </a:r>
            <a:r>
              <a:rPr sz="2400" b="1" dirty="0">
                <a:solidFill>
                  <a:srgbClr val="FFFFFF"/>
                </a:solidFill>
                <a:latin typeface="Gill Sans MT"/>
                <a:cs typeface="Gill Sans MT"/>
              </a:rPr>
              <a:t>close  </a:t>
            </a:r>
            <a:r>
              <a:rPr sz="2400" b="1" spc="-15" dirty="0">
                <a:solidFill>
                  <a:srgbClr val="FFFFFF"/>
                </a:solidFill>
                <a:latin typeface="Gill Sans MT"/>
                <a:cs typeface="Gill Sans MT"/>
              </a:rPr>
              <a:t>relatives would </a:t>
            </a:r>
            <a:r>
              <a:rPr sz="2400" b="1" spc="-35" dirty="0">
                <a:solidFill>
                  <a:srgbClr val="FFFFFF"/>
                </a:solidFill>
                <a:latin typeface="Gill Sans MT"/>
                <a:cs typeface="Gill Sans MT"/>
              </a:rPr>
              <a:t>have </a:t>
            </a:r>
            <a:r>
              <a:rPr sz="2400" b="1" spc="-10" dirty="0">
                <a:solidFill>
                  <a:srgbClr val="FFFFFF"/>
                </a:solidFill>
                <a:latin typeface="Gill Sans MT"/>
                <a:cs typeface="Gill Sans MT"/>
              </a:rPr>
              <a:t>gone </a:t>
            </a:r>
            <a:r>
              <a:rPr sz="2400" b="1" dirty="0">
                <a:solidFill>
                  <a:srgbClr val="FFFFFF"/>
                </a:solidFill>
                <a:latin typeface="Gill Sans MT"/>
                <a:cs typeface="Gill Sans MT"/>
              </a:rPr>
              <a:t>to the </a:t>
            </a:r>
            <a:r>
              <a:rPr sz="2400" b="1" spc="-5" dirty="0">
                <a:solidFill>
                  <a:srgbClr val="FFFFFF"/>
                </a:solidFill>
                <a:latin typeface="Gill Sans MT"/>
                <a:cs typeface="Gill Sans MT"/>
              </a:rPr>
              <a:t>same  </a:t>
            </a:r>
            <a:r>
              <a:rPr sz="2400" b="1" dirty="0">
                <a:solidFill>
                  <a:srgbClr val="FFFFFF"/>
                </a:solidFill>
                <a:latin typeface="Gill Sans MT"/>
                <a:cs typeface="Gill Sans MT"/>
              </a:rPr>
              <a:t>school – and </a:t>
            </a:r>
            <a:r>
              <a:rPr sz="2400" b="1" spc="-5" dirty="0">
                <a:solidFill>
                  <a:srgbClr val="FFFFFF"/>
                </a:solidFill>
                <a:latin typeface="Gill Sans MT"/>
                <a:cs typeface="Gill Sans MT"/>
              </a:rPr>
              <a:t>so </a:t>
            </a:r>
            <a:r>
              <a:rPr sz="2400" b="1" spc="-15" dirty="0">
                <a:solidFill>
                  <a:srgbClr val="FFFFFF"/>
                </a:solidFill>
                <a:latin typeface="Gill Sans MT"/>
                <a:cs typeface="Gill Sans MT"/>
              </a:rPr>
              <a:t>would </a:t>
            </a:r>
            <a:r>
              <a:rPr sz="2400" b="1" spc="-35" dirty="0">
                <a:solidFill>
                  <a:srgbClr val="FFFFFF"/>
                </a:solidFill>
                <a:latin typeface="Gill Sans MT"/>
                <a:cs typeface="Gill Sans MT"/>
              </a:rPr>
              <a:t>have </a:t>
            </a:r>
            <a:r>
              <a:rPr sz="2400" b="1" spc="-10" dirty="0">
                <a:solidFill>
                  <a:srgbClr val="FFFFFF"/>
                </a:solidFill>
                <a:latin typeface="Gill Sans MT"/>
                <a:cs typeface="Gill Sans MT"/>
              </a:rPr>
              <a:t>shared </a:t>
            </a:r>
            <a:r>
              <a:rPr sz="2400" b="1" dirty="0">
                <a:solidFill>
                  <a:srgbClr val="FFFFFF"/>
                </a:solidFill>
                <a:latin typeface="Gill Sans MT"/>
                <a:cs typeface="Gill Sans MT"/>
              </a:rPr>
              <a:t>a  </a:t>
            </a:r>
            <a:r>
              <a:rPr sz="2400" b="1" spc="5" dirty="0">
                <a:solidFill>
                  <a:srgbClr val="FFFFFF"/>
                </a:solidFill>
                <a:latin typeface="Gill Sans MT"/>
                <a:cs typeface="Gill Sans MT"/>
              </a:rPr>
              <a:t>very </a:t>
            </a:r>
            <a:r>
              <a:rPr sz="2400" b="1" spc="-5" dirty="0">
                <a:solidFill>
                  <a:srgbClr val="FFFFFF"/>
                </a:solidFill>
                <a:latin typeface="Gill Sans MT"/>
                <a:cs typeface="Gill Sans MT"/>
              </a:rPr>
              <a:t>similar</a:t>
            </a:r>
            <a:r>
              <a:rPr sz="2400" b="1" spc="-15" dirty="0">
                <a:solidFill>
                  <a:srgbClr val="FFFFFF"/>
                </a:solidFill>
                <a:latin typeface="Gill Sans MT"/>
                <a:cs typeface="Gill Sans MT"/>
              </a:rPr>
              <a:t> environment.</a:t>
            </a:r>
            <a:endParaRPr sz="2400">
              <a:latin typeface="Gill Sans MT"/>
              <a:cs typeface="Gill Sans MT"/>
            </a:endParaRPr>
          </a:p>
        </p:txBody>
      </p:sp>
      <p:sp>
        <p:nvSpPr>
          <p:cNvPr id="7" name="object 7"/>
          <p:cNvSpPr txBox="1">
            <a:spLocks noGrp="1"/>
          </p:cNvSpPr>
          <p:nvPr>
            <p:ph type="title"/>
          </p:nvPr>
        </p:nvSpPr>
        <p:spPr>
          <a:prstGeom prst="rect">
            <a:avLst/>
          </a:prstGeom>
        </p:spPr>
        <p:txBody>
          <a:bodyPr vert="horz" wrap="square" lIns="0" tIns="133985" rIns="0" bIns="0" rtlCol="0">
            <a:spAutoFit/>
          </a:bodyPr>
          <a:lstStyle/>
          <a:p>
            <a:pPr marL="287655" marR="5080" indent="592455">
              <a:lnSpc>
                <a:spcPct val="80000"/>
              </a:lnSpc>
              <a:spcBef>
                <a:spcPts val="1055"/>
              </a:spcBef>
            </a:pPr>
            <a:r>
              <a:rPr spc="-5" dirty="0"/>
              <a:t>Genetics –  adoption</a:t>
            </a:r>
            <a:r>
              <a:rPr spc="-10" dirty="0"/>
              <a:t> </a:t>
            </a:r>
            <a:r>
              <a:rPr spc="-5" dirty="0"/>
              <a:t>studies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0687" y="1981200"/>
            <a:ext cx="8749284" cy="409498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944367" y="4847844"/>
            <a:ext cx="4983480" cy="1600200"/>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446328" y="2843022"/>
            <a:ext cx="8176259" cy="3175869"/>
          </a:xfrm>
          <a:prstGeom prst="rect">
            <a:avLst/>
          </a:prstGeom>
        </p:spPr>
        <p:txBody>
          <a:bodyPr vert="horz" wrap="square" lIns="0" tIns="13335" rIns="0" bIns="0" rtlCol="0">
            <a:spAutoFit/>
          </a:bodyPr>
          <a:lstStyle/>
          <a:p>
            <a:pPr marL="12700" marR="5080">
              <a:lnSpc>
                <a:spcPct val="100000"/>
              </a:lnSpc>
              <a:spcBef>
                <a:spcPts val="30"/>
              </a:spcBef>
            </a:pPr>
            <a:r>
              <a:rPr sz="2400" dirty="0" smtClean="0">
                <a:latin typeface="Gill Sans MT"/>
                <a:cs typeface="Gill Sans MT"/>
              </a:rPr>
              <a:t>A </a:t>
            </a:r>
            <a:r>
              <a:rPr sz="2400" spc="-5" dirty="0">
                <a:latin typeface="Gill Sans MT"/>
                <a:cs typeface="Gill Sans MT"/>
              </a:rPr>
              <a:t>gene located </a:t>
            </a:r>
            <a:r>
              <a:rPr sz="2400" spc="-10" dirty="0">
                <a:latin typeface="Gill Sans MT"/>
                <a:cs typeface="Gill Sans MT"/>
              </a:rPr>
              <a:t>on chromosome </a:t>
            </a:r>
            <a:r>
              <a:rPr sz="2400" dirty="0">
                <a:latin typeface="Gill Sans MT"/>
                <a:cs typeface="Gill Sans MT"/>
              </a:rPr>
              <a:t>5 has been </a:t>
            </a:r>
            <a:r>
              <a:rPr sz="2400" spc="-15" dirty="0">
                <a:latin typeface="Gill Sans MT"/>
                <a:cs typeface="Gill Sans MT"/>
              </a:rPr>
              <a:t>linked </a:t>
            </a:r>
            <a:r>
              <a:rPr sz="2400" dirty="0">
                <a:latin typeface="Gill Sans MT"/>
                <a:cs typeface="Gill Sans MT"/>
              </a:rPr>
              <a:t>to  </a:t>
            </a:r>
            <a:r>
              <a:rPr sz="2400" spc="-5" dirty="0">
                <a:latin typeface="Gill Sans MT"/>
                <a:cs typeface="Gill Sans MT"/>
              </a:rPr>
              <a:t>schizophrenia in </a:t>
            </a:r>
            <a:r>
              <a:rPr sz="2400" dirty="0">
                <a:latin typeface="Gill Sans MT"/>
                <a:cs typeface="Gill Sans MT"/>
              </a:rPr>
              <a:t>a </a:t>
            </a:r>
            <a:r>
              <a:rPr sz="2400" spc="-5" dirty="0">
                <a:latin typeface="Gill Sans MT"/>
                <a:cs typeface="Gill Sans MT"/>
              </a:rPr>
              <a:t>small number </a:t>
            </a:r>
            <a:r>
              <a:rPr sz="2400" dirty="0">
                <a:latin typeface="Gill Sans MT"/>
                <a:cs typeface="Gill Sans MT"/>
              </a:rPr>
              <a:t>of extended </a:t>
            </a:r>
            <a:r>
              <a:rPr sz="2400" spc="-5" dirty="0">
                <a:latin typeface="Gill Sans MT"/>
                <a:cs typeface="Gill Sans MT"/>
              </a:rPr>
              <a:t>families </a:t>
            </a:r>
            <a:r>
              <a:rPr sz="2400" spc="-15" dirty="0">
                <a:latin typeface="Gill Sans MT"/>
                <a:cs typeface="Gill Sans MT"/>
              </a:rPr>
              <a:t>where </a:t>
            </a:r>
            <a:r>
              <a:rPr sz="2400" dirty="0">
                <a:latin typeface="Gill Sans MT"/>
                <a:cs typeface="Gill Sans MT"/>
              </a:rPr>
              <a:t>a  </a:t>
            </a:r>
            <a:r>
              <a:rPr sz="2400" spc="-5" dirty="0">
                <a:latin typeface="Gill Sans MT"/>
                <a:cs typeface="Gill Sans MT"/>
              </a:rPr>
              <a:t>number </a:t>
            </a:r>
            <a:r>
              <a:rPr sz="2400" dirty="0">
                <a:latin typeface="Gill Sans MT"/>
                <a:cs typeface="Gill Sans MT"/>
              </a:rPr>
              <a:t>of </a:t>
            </a:r>
            <a:r>
              <a:rPr sz="2400" spc="-10" dirty="0">
                <a:latin typeface="Gill Sans MT"/>
                <a:cs typeface="Gill Sans MT"/>
              </a:rPr>
              <a:t>family </a:t>
            </a:r>
            <a:r>
              <a:rPr sz="2400" dirty="0">
                <a:latin typeface="Gill Sans MT"/>
                <a:cs typeface="Gill Sans MT"/>
              </a:rPr>
              <a:t>members </a:t>
            </a:r>
            <a:r>
              <a:rPr sz="2400" spc="-35" dirty="0">
                <a:latin typeface="Gill Sans MT"/>
                <a:cs typeface="Gill Sans MT"/>
              </a:rPr>
              <a:t>have </a:t>
            </a:r>
            <a:r>
              <a:rPr sz="2400" dirty="0">
                <a:latin typeface="Gill Sans MT"/>
                <a:cs typeface="Gill Sans MT"/>
              </a:rPr>
              <a:t>the </a:t>
            </a:r>
            <a:r>
              <a:rPr sz="2400" spc="-10" dirty="0">
                <a:latin typeface="Gill Sans MT"/>
                <a:cs typeface="Gill Sans MT"/>
              </a:rPr>
              <a:t>disorder </a:t>
            </a:r>
            <a:r>
              <a:rPr sz="2400" spc="-5" dirty="0">
                <a:latin typeface="Gill Sans MT"/>
                <a:cs typeface="Gill Sans MT"/>
              </a:rPr>
              <a:t>(</a:t>
            </a:r>
            <a:r>
              <a:rPr sz="2400" b="1" spc="-5" dirty="0">
                <a:latin typeface="Gill Sans MT"/>
                <a:cs typeface="Gill Sans MT"/>
              </a:rPr>
              <a:t>Sherrington </a:t>
            </a:r>
            <a:r>
              <a:rPr sz="2400" b="1" dirty="0">
                <a:latin typeface="Gill Sans MT"/>
                <a:cs typeface="Gill Sans MT"/>
              </a:rPr>
              <a:t>et al  </a:t>
            </a:r>
            <a:r>
              <a:rPr sz="2400" b="1" spc="-5" dirty="0">
                <a:latin typeface="Gill Sans MT"/>
                <a:cs typeface="Gill Sans MT"/>
              </a:rPr>
              <a:t>1988</a:t>
            </a:r>
            <a:r>
              <a:rPr sz="2400" spc="-5" dirty="0">
                <a:latin typeface="Gill Sans MT"/>
                <a:cs typeface="Gill Sans MT"/>
              </a:rPr>
              <a:t>)</a:t>
            </a:r>
            <a:endParaRPr sz="2400" dirty="0">
              <a:latin typeface="Gill Sans MT"/>
              <a:cs typeface="Gill Sans MT"/>
            </a:endParaRPr>
          </a:p>
          <a:p>
            <a:pPr>
              <a:lnSpc>
                <a:spcPct val="100000"/>
              </a:lnSpc>
              <a:spcBef>
                <a:spcPts val="15"/>
              </a:spcBef>
            </a:pPr>
            <a:endParaRPr sz="2550" dirty="0">
              <a:latin typeface="Times New Roman"/>
              <a:cs typeface="Times New Roman"/>
            </a:endParaRPr>
          </a:p>
          <a:p>
            <a:pPr marL="1803400" algn="ctr">
              <a:lnSpc>
                <a:spcPct val="100000"/>
              </a:lnSpc>
            </a:pPr>
            <a:endParaRPr lang="en-GB" sz="2800" b="1" spc="-5" dirty="0" smtClean="0">
              <a:solidFill>
                <a:srgbClr val="6F2F9F"/>
              </a:solidFill>
              <a:latin typeface="Gill Sans MT"/>
              <a:cs typeface="Gill Sans MT"/>
            </a:endParaRPr>
          </a:p>
          <a:p>
            <a:pPr marL="1803400" algn="ctr">
              <a:lnSpc>
                <a:spcPct val="100000"/>
              </a:lnSpc>
            </a:pPr>
            <a:r>
              <a:rPr sz="2800" b="1" spc="-5" dirty="0" smtClean="0">
                <a:solidFill>
                  <a:srgbClr val="6F2F9F"/>
                </a:solidFill>
                <a:latin typeface="Gill Sans MT"/>
                <a:cs typeface="Gill Sans MT"/>
              </a:rPr>
              <a:t>What </a:t>
            </a:r>
            <a:r>
              <a:rPr sz="2800" b="1" spc="-5" dirty="0">
                <a:solidFill>
                  <a:srgbClr val="6F2F9F"/>
                </a:solidFill>
                <a:latin typeface="Gill Sans MT"/>
                <a:cs typeface="Gill Sans MT"/>
              </a:rPr>
              <a:t>does this</a:t>
            </a:r>
            <a:r>
              <a:rPr sz="2800" b="1" spc="25" dirty="0">
                <a:solidFill>
                  <a:srgbClr val="6F2F9F"/>
                </a:solidFill>
                <a:latin typeface="Gill Sans MT"/>
                <a:cs typeface="Gill Sans MT"/>
              </a:rPr>
              <a:t> </a:t>
            </a:r>
            <a:r>
              <a:rPr sz="2800" b="1" spc="-10" dirty="0">
                <a:solidFill>
                  <a:srgbClr val="6F2F9F"/>
                </a:solidFill>
                <a:latin typeface="Gill Sans MT"/>
                <a:cs typeface="Gill Sans MT"/>
              </a:rPr>
              <a:t>suggest?</a:t>
            </a:r>
            <a:endParaRPr sz="2800" dirty="0">
              <a:latin typeface="Gill Sans MT"/>
              <a:cs typeface="Gill Sans MT"/>
            </a:endParaRPr>
          </a:p>
          <a:p>
            <a:pPr marL="1802130" algn="ctr">
              <a:lnSpc>
                <a:spcPct val="100000"/>
              </a:lnSpc>
            </a:pPr>
            <a:r>
              <a:rPr sz="2800" b="1" spc="-50" dirty="0">
                <a:solidFill>
                  <a:srgbClr val="6F2F9F"/>
                </a:solidFill>
                <a:latin typeface="Gill Sans MT"/>
                <a:cs typeface="Gill Sans MT"/>
              </a:rPr>
              <a:t>....Your</a:t>
            </a:r>
            <a:r>
              <a:rPr sz="2800" b="1" spc="-10" dirty="0">
                <a:solidFill>
                  <a:srgbClr val="6F2F9F"/>
                </a:solidFill>
                <a:latin typeface="Gill Sans MT"/>
                <a:cs typeface="Gill Sans MT"/>
              </a:rPr>
              <a:t> </a:t>
            </a:r>
            <a:r>
              <a:rPr sz="2800" b="1" spc="-5" dirty="0">
                <a:solidFill>
                  <a:srgbClr val="6F2F9F"/>
                </a:solidFill>
                <a:latin typeface="Gill Sans MT"/>
                <a:cs typeface="Gill Sans MT"/>
              </a:rPr>
              <a:t>thoughts?.....</a:t>
            </a:r>
            <a:endParaRPr sz="2800" dirty="0">
              <a:latin typeface="Gill Sans MT"/>
              <a:cs typeface="Gill Sans MT"/>
            </a:endParaRPr>
          </a:p>
        </p:txBody>
      </p:sp>
      <p:sp>
        <p:nvSpPr>
          <p:cNvPr id="5" name="object 5"/>
          <p:cNvSpPr/>
          <p:nvPr/>
        </p:nvSpPr>
        <p:spPr>
          <a:xfrm>
            <a:off x="251523" y="908685"/>
            <a:ext cx="1872233" cy="181368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79514" y="764679"/>
            <a:ext cx="498513" cy="72007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971600" y="836688"/>
            <a:ext cx="498513" cy="720077"/>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95541" y="1844814"/>
            <a:ext cx="498513" cy="720077"/>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1835657" y="836688"/>
            <a:ext cx="498513" cy="720077"/>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1547622" y="2204859"/>
            <a:ext cx="498513" cy="720077"/>
          </a:xfrm>
          <a:prstGeom prst="rect">
            <a:avLst/>
          </a:prstGeom>
          <a:blipFill>
            <a:blip r:embed="rId5" cstate="print"/>
            <a:stretch>
              <a:fillRect/>
            </a:stretch>
          </a:blipFill>
        </p:spPr>
        <p:txBody>
          <a:bodyPr wrap="square" lIns="0" tIns="0" rIns="0" bIns="0" rtlCol="0"/>
          <a:lstStyle/>
          <a:p>
            <a:endParaRPr/>
          </a:p>
        </p:txBody>
      </p:sp>
      <p:sp>
        <p:nvSpPr>
          <p:cNvPr id="12" name="object 12"/>
          <p:cNvSpPr txBox="1">
            <a:spLocks noGrp="1"/>
          </p:cNvSpPr>
          <p:nvPr>
            <p:ph type="title"/>
          </p:nvPr>
        </p:nvSpPr>
        <p:spPr>
          <a:prstGeom prst="rect">
            <a:avLst/>
          </a:prstGeom>
        </p:spPr>
        <p:txBody>
          <a:bodyPr vert="horz" wrap="square" lIns="0" tIns="133985" rIns="0" bIns="0" rtlCol="0">
            <a:spAutoFit/>
          </a:bodyPr>
          <a:lstStyle/>
          <a:p>
            <a:pPr marL="589280" marR="5080" indent="290830">
              <a:lnSpc>
                <a:spcPct val="80000"/>
              </a:lnSpc>
              <a:spcBef>
                <a:spcPts val="1055"/>
              </a:spcBef>
            </a:pPr>
            <a:r>
              <a:rPr spc="-5" dirty="0"/>
              <a:t>Genetics –  </a:t>
            </a:r>
            <a:r>
              <a:rPr dirty="0"/>
              <a:t>gene</a:t>
            </a:r>
            <a:r>
              <a:rPr spc="-90" dirty="0"/>
              <a:t> </a:t>
            </a:r>
            <a:r>
              <a:rPr spc="-10" dirty="0"/>
              <a:t>mapping</a:t>
            </a:r>
          </a:p>
        </p:txBody>
      </p:sp>
      <p:sp>
        <p:nvSpPr>
          <p:cNvPr id="13" name="object 13"/>
          <p:cNvSpPr/>
          <p:nvPr/>
        </p:nvSpPr>
        <p:spPr>
          <a:xfrm>
            <a:off x="7956422" y="5445226"/>
            <a:ext cx="781050" cy="914400"/>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07263" y="173735"/>
            <a:ext cx="8801100" cy="6684262"/>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79831" y="1523745"/>
            <a:ext cx="7397750" cy="4420235"/>
          </a:xfrm>
          <a:prstGeom prst="rect">
            <a:avLst/>
          </a:prstGeom>
        </p:spPr>
        <p:txBody>
          <a:bodyPr vert="horz" wrap="square" lIns="0" tIns="13335" rIns="0" bIns="0" rtlCol="0">
            <a:spAutoFit/>
          </a:bodyPr>
          <a:lstStyle/>
          <a:p>
            <a:pPr marL="1841500" marR="694690">
              <a:lnSpc>
                <a:spcPct val="100000"/>
              </a:lnSpc>
              <a:spcBef>
                <a:spcPts val="105"/>
              </a:spcBef>
            </a:pPr>
            <a:r>
              <a:rPr sz="3200" b="1" i="1" spc="-30" dirty="0">
                <a:latin typeface="Gill Sans MT"/>
                <a:cs typeface="Gill Sans MT"/>
              </a:rPr>
              <a:t>However.... </a:t>
            </a:r>
            <a:r>
              <a:rPr sz="3200" b="1" i="1" dirty="0">
                <a:latin typeface="Gill Sans MT"/>
                <a:cs typeface="Gill Sans MT"/>
              </a:rPr>
              <a:t>it is not as  </a:t>
            </a:r>
            <a:r>
              <a:rPr sz="3200" b="1" i="1" spc="-15" dirty="0">
                <a:latin typeface="Gill Sans MT"/>
                <a:cs typeface="Gill Sans MT"/>
              </a:rPr>
              <a:t>straightforward </a:t>
            </a:r>
            <a:r>
              <a:rPr sz="3200" b="1" i="1" dirty="0">
                <a:latin typeface="Gill Sans MT"/>
                <a:cs typeface="Gill Sans MT"/>
              </a:rPr>
              <a:t>as </a:t>
            </a:r>
            <a:r>
              <a:rPr sz="3200" b="1" i="1" spc="-5" dirty="0">
                <a:latin typeface="Gill Sans MT"/>
                <a:cs typeface="Gill Sans MT"/>
              </a:rPr>
              <a:t>you</a:t>
            </a:r>
            <a:r>
              <a:rPr sz="3200" b="1" i="1" spc="-95" dirty="0">
                <a:latin typeface="Gill Sans MT"/>
                <a:cs typeface="Gill Sans MT"/>
              </a:rPr>
              <a:t> </a:t>
            </a:r>
            <a:r>
              <a:rPr sz="3200" b="1" i="1" spc="-5" dirty="0">
                <a:latin typeface="Gill Sans MT"/>
                <a:cs typeface="Gill Sans MT"/>
              </a:rPr>
              <a:t>may</a:t>
            </a:r>
            <a:endParaRPr sz="3200">
              <a:latin typeface="Gill Sans MT"/>
              <a:cs typeface="Gill Sans MT"/>
            </a:endParaRPr>
          </a:p>
          <a:p>
            <a:pPr marL="2755900">
              <a:lnSpc>
                <a:spcPct val="100000"/>
              </a:lnSpc>
            </a:pPr>
            <a:r>
              <a:rPr sz="3200" b="1" i="1" spc="-5" dirty="0">
                <a:latin typeface="Gill Sans MT"/>
                <a:cs typeface="Gill Sans MT"/>
              </a:rPr>
              <a:t>think..... </a:t>
            </a:r>
            <a:r>
              <a:rPr sz="2400" b="1" i="1" spc="-5" dirty="0">
                <a:latin typeface="Gill Sans MT"/>
                <a:cs typeface="Gill Sans MT"/>
              </a:rPr>
              <a:t>(see </a:t>
            </a:r>
            <a:r>
              <a:rPr sz="2400" b="1" i="1" dirty="0">
                <a:latin typeface="Gill Sans MT"/>
                <a:cs typeface="Gill Sans MT"/>
              </a:rPr>
              <a:t>page</a:t>
            </a:r>
            <a:r>
              <a:rPr sz="2400" b="1" i="1" spc="-285" dirty="0">
                <a:latin typeface="Gill Sans MT"/>
                <a:cs typeface="Gill Sans MT"/>
              </a:rPr>
              <a:t> </a:t>
            </a:r>
            <a:r>
              <a:rPr sz="2400" b="1" i="1" dirty="0">
                <a:latin typeface="Gill Sans MT"/>
                <a:cs typeface="Gill Sans MT"/>
              </a:rPr>
              <a:t>5)</a:t>
            </a:r>
            <a:endParaRPr sz="2400">
              <a:latin typeface="Gill Sans MT"/>
              <a:cs typeface="Gill Sans MT"/>
            </a:endParaRPr>
          </a:p>
          <a:p>
            <a:pPr marL="181610" marR="264160" indent="-168910">
              <a:lnSpc>
                <a:spcPct val="100000"/>
              </a:lnSpc>
              <a:spcBef>
                <a:spcPts val="35"/>
              </a:spcBef>
              <a:buClr>
                <a:srgbClr val="000000"/>
              </a:buClr>
              <a:buSzPct val="83333"/>
              <a:buFont typeface="Arial"/>
              <a:buChar char="•"/>
              <a:tabLst>
                <a:tab pos="171450" algn="l"/>
              </a:tabLst>
            </a:pPr>
            <a:r>
              <a:rPr sz="2400" b="1" spc="-5" dirty="0">
                <a:solidFill>
                  <a:srgbClr val="FFFFFF"/>
                </a:solidFill>
                <a:latin typeface="Gill Sans MT"/>
                <a:cs typeface="Gill Sans MT"/>
              </a:rPr>
              <a:t>The </a:t>
            </a:r>
            <a:r>
              <a:rPr sz="2400" b="1" dirty="0">
                <a:solidFill>
                  <a:srgbClr val="FFFFFF"/>
                </a:solidFill>
                <a:latin typeface="Gill Sans MT"/>
                <a:cs typeface="Gill Sans MT"/>
              </a:rPr>
              <a:t>Genome </a:t>
            </a:r>
            <a:r>
              <a:rPr sz="2400" b="1" spc="-15" dirty="0">
                <a:solidFill>
                  <a:srgbClr val="FFFFFF"/>
                </a:solidFill>
                <a:latin typeface="Gill Sans MT"/>
                <a:cs typeface="Gill Sans MT"/>
              </a:rPr>
              <a:t>project </a:t>
            </a:r>
            <a:r>
              <a:rPr sz="2400" b="1" dirty="0">
                <a:solidFill>
                  <a:srgbClr val="FFFFFF"/>
                </a:solidFill>
                <a:latin typeface="Gill Sans MT"/>
                <a:cs typeface="Gill Sans MT"/>
              </a:rPr>
              <a:t>has </a:t>
            </a:r>
            <a:r>
              <a:rPr sz="2400" b="1" spc="-5" dirty="0">
                <a:solidFill>
                  <a:srgbClr val="FFFFFF"/>
                </a:solidFill>
                <a:latin typeface="Gill Sans MT"/>
                <a:cs typeface="Gill Sans MT"/>
              </a:rPr>
              <a:t>identified </a:t>
            </a:r>
            <a:r>
              <a:rPr sz="2400" b="1" dirty="0">
                <a:solidFill>
                  <a:srgbClr val="FFFFFF"/>
                </a:solidFill>
                <a:latin typeface="Gill Sans MT"/>
                <a:cs typeface="Gill Sans MT"/>
              </a:rPr>
              <a:t>a </a:t>
            </a:r>
            <a:r>
              <a:rPr sz="2400" b="1" spc="-5" dirty="0">
                <a:solidFill>
                  <a:srgbClr val="FFFFFF"/>
                </a:solidFill>
                <a:latin typeface="Gill Sans MT"/>
                <a:cs typeface="Gill Sans MT"/>
              </a:rPr>
              <a:t>much </a:t>
            </a:r>
            <a:r>
              <a:rPr sz="2400" b="1" spc="-30" dirty="0">
                <a:solidFill>
                  <a:srgbClr val="FFFFFF"/>
                </a:solidFill>
                <a:latin typeface="Gill Sans MT"/>
                <a:cs typeface="Gill Sans MT"/>
              </a:rPr>
              <a:t>lower  </a:t>
            </a:r>
            <a:r>
              <a:rPr sz="2400" b="1" spc="-5" dirty="0">
                <a:solidFill>
                  <a:srgbClr val="FFFFFF"/>
                </a:solidFill>
                <a:latin typeface="Gill Sans MT"/>
                <a:cs typeface="Gill Sans MT"/>
              </a:rPr>
              <a:t>number of </a:t>
            </a:r>
            <a:r>
              <a:rPr sz="2400" b="1" spc="-10" dirty="0">
                <a:solidFill>
                  <a:srgbClr val="FFFFFF"/>
                </a:solidFill>
                <a:latin typeface="Gill Sans MT"/>
                <a:cs typeface="Gill Sans MT"/>
              </a:rPr>
              <a:t>genes </a:t>
            </a:r>
            <a:r>
              <a:rPr sz="2400" b="1" dirty="0">
                <a:solidFill>
                  <a:srgbClr val="FFFFFF"/>
                </a:solidFill>
                <a:latin typeface="Gill Sans MT"/>
                <a:cs typeface="Gill Sans MT"/>
              </a:rPr>
              <a:t>than </a:t>
            </a:r>
            <a:r>
              <a:rPr sz="2400" b="1" spc="-5" dirty="0">
                <a:solidFill>
                  <a:srgbClr val="FFFFFF"/>
                </a:solidFill>
                <a:latin typeface="Gill Sans MT"/>
                <a:cs typeface="Gill Sans MT"/>
              </a:rPr>
              <a:t>first</a:t>
            </a:r>
            <a:r>
              <a:rPr sz="2400" b="1" spc="-20" dirty="0">
                <a:solidFill>
                  <a:srgbClr val="FFFFFF"/>
                </a:solidFill>
                <a:latin typeface="Gill Sans MT"/>
                <a:cs typeface="Gill Sans MT"/>
              </a:rPr>
              <a:t> </a:t>
            </a:r>
            <a:r>
              <a:rPr sz="2400" b="1" spc="-5" dirty="0">
                <a:solidFill>
                  <a:srgbClr val="FFFFFF"/>
                </a:solidFill>
                <a:latin typeface="Gill Sans MT"/>
                <a:cs typeface="Gill Sans MT"/>
              </a:rPr>
              <a:t>anticipated.</a:t>
            </a:r>
            <a:endParaRPr sz="2400">
              <a:latin typeface="Gill Sans MT"/>
              <a:cs typeface="Gill Sans MT"/>
            </a:endParaRPr>
          </a:p>
          <a:p>
            <a:pPr marL="181610" marR="819785" indent="-168910">
              <a:lnSpc>
                <a:spcPct val="100000"/>
              </a:lnSpc>
              <a:buFont typeface="Arial"/>
              <a:buChar char="•"/>
              <a:tabLst>
                <a:tab pos="203200" algn="l"/>
              </a:tabLst>
            </a:pPr>
            <a:r>
              <a:rPr sz="2400" b="1" dirty="0">
                <a:solidFill>
                  <a:srgbClr val="001F5F"/>
                </a:solidFill>
                <a:latin typeface="Gill Sans MT"/>
                <a:cs typeface="Gill Sans MT"/>
              </a:rPr>
              <a:t>It </a:t>
            </a:r>
            <a:r>
              <a:rPr sz="2400" b="1" spc="-5" dirty="0">
                <a:solidFill>
                  <a:srgbClr val="001F5F"/>
                </a:solidFill>
                <a:latin typeface="Gill Sans MT"/>
                <a:cs typeface="Gill Sans MT"/>
              </a:rPr>
              <a:t>is </a:t>
            </a:r>
            <a:r>
              <a:rPr sz="2400" b="1" spc="-30" dirty="0">
                <a:solidFill>
                  <a:srgbClr val="001F5F"/>
                </a:solidFill>
                <a:latin typeface="Gill Sans MT"/>
                <a:cs typeface="Gill Sans MT"/>
              </a:rPr>
              <a:t>now </a:t>
            </a:r>
            <a:r>
              <a:rPr sz="2400" b="1" spc="-10" dirty="0">
                <a:solidFill>
                  <a:srgbClr val="001F5F"/>
                </a:solidFill>
                <a:latin typeface="Gill Sans MT"/>
                <a:cs typeface="Gill Sans MT"/>
              </a:rPr>
              <a:t>recognised </a:t>
            </a:r>
            <a:r>
              <a:rPr sz="2400" b="1" dirty="0">
                <a:solidFill>
                  <a:srgbClr val="001F5F"/>
                </a:solidFill>
                <a:latin typeface="Gill Sans MT"/>
                <a:cs typeface="Gill Sans MT"/>
              </a:rPr>
              <a:t>that </a:t>
            </a:r>
            <a:r>
              <a:rPr sz="2400" b="1" spc="-10" dirty="0">
                <a:solidFill>
                  <a:srgbClr val="001F5F"/>
                </a:solidFill>
                <a:latin typeface="Gill Sans MT"/>
                <a:cs typeface="Gill Sans MT"/>
              </a:rPr>
              <a:t>genes </a:t>
            </a:r>
            <a:r>
              <a:rPr sz="2400" b="1" spc="-35" dirty="0">
                <a:solidFill>
                  <a:srgbClr val="001F5F"/>
                </a:solidFill>
                <a:latin typeface="Gill Sans MT"/>
                <a:cs typeface="Gill Sans MT"/>
              </a:rPr>
              <a:t>have </a:t>
            </a:r>
            <a:r>
              <a:rPr sz="2400" b="1" spc="-5" dirty="0">
                <a:solidFill>
                  <a:srgbClr val="001F5F"/>
                </a:solidFill>
                <a:latin typeface="Gill Sans MT"/>
                <a:cs typeface="Gill Sans MT"/>
              </a:rPr>
              <a:t>multiple  </a:t>
            </a:r>
            <a:r>
              <a:rPr sz="2400" b="1" dirty="0">
                <a:solidFill>
                  <a:srgbClr val="001F5F"/>
                </a:solidFill>
                <a:latin typeface="Gill Sans MT"/>
                <a:cs typeface="Gill Sans MT"/>
              </a:rPr>
              <a:t>functions</a:t>
            </a:r>
            <a:endParaRPr sz="2400">
              <a:latin typeface="Gill Sans MT"/>
              <a:cs typeface="Gill Sans MT"/>
            </a:endParaRPr>
          </a:p>
          <a:p>
            <a:pPr marL="203200" marR="84455" indent="-203200">
              <a:lnSpc>
                <a:spcPct val="100000"/>
              </a:lnSpc>
              <a:buFont typeface="Arial"/>
              <a:buChar char="•"/>
              <a:tabLst>
                <a:tab pos="203200" algn="l"/>
              </a:tabLst>
            </a:pPr>
            <a:r>
              <a:rPr sz="2400" b="1" spc="-15" dirty="0">
                <a:solidFill>
                  <a:srgbClr val="FFFFFF"/>
                </a:solidFill>
                <a:latin typeface="Gill Sans MT"/>
                <a:cs typeface="Gill Sans MT"/>
              </a:rPr>
              <a:t>Strong </a:t>
            </a:r>
            <a:r>
              <a:rPr sz="2400" b="1" spc="-10" dirty="0">
                <a:solidFill>
                  <a:srgbClr val="FFFFFF"/>
                </a:solidFill>
                <a:latin typeface="Gill Sans MT"/>
                <a:cs typeface="Gill Sans MT"/>
              </a:rPr>
              <a:t>evidence </a:t>
            </a:r>
            <a:r>
              <a:rPr sz="2400" b="1" dirty="0">
                <a:solidFill>
                  <a:srgbClr val="FFFFFF"/>
                </a:solidFill>
                <a:latin typeface="Gill Sans MT"/>
                <a:cs typeface="Gill Sans MT"/>
              </a:rPr>
              <a:t>that </a:t>
            </a:r>
            <a:r>
              <a:rPr sz="2400" b="1" spc="-10" dirty="0">
                <a:solidFill>
                  <a:srgbClr val="FFFFFF"/>
                </a:solidFill>
                <a:latin typeface="Gill Sans MT"/>
                <a:cs typeface="Gill Sans MT"/>
              </a:rPr>
              <a:t>schizophrenia </a:t>
            </a:r>
            <a:r>
              <a:rPr sz="2400" b="1" dirty="0">
                <a:solidFill>
                  <a:srgbClr val="FFFFFF"/>
                </a:solidFill>
                <a:latin typeface="Gill Sans MT"/>
                <a:cs typeface="Gill Sans MT"/>
              </a:rPr>
              <a:t>is the </a:t>
            </a:r>
            <a:r>
              <a:rPr sz="2400" b="1" spc="-10" dirty="0">
                <a:solidFill>
                  <a:srgbClr val="FFFFFF"/>
                </a:solidFill>
                <a:latin typeface="Gill Sans MT"/>
                <a:cs typeface="Gill Sans MT"/>
              </a:rPr>
              <a:t>result </a:t>
            </a:r>
            <a:r>
              <a:rPr sz="2400" b="1" spc="-5" dirty="0">
                <a:solidFill>
                  <a:srgbClr val="FFFFFF"/>
                </a:solidFill>
                <a:latin typeface="Gill Sans MT"/>
                <a:cs typeface="Gill Sans MT"/>
              </a:rPr>
              <a:t>of  multiple factors </a:t>
            </a:r>
            <a:r>
              <a:rPr sz="2400" b="1" spc="-10" dirty="0">
                <a:solidFill>
                  <a:srgbClr val="FFFFFF"/>
                </a:solidFill>
                <a:latin typeface="Gill Sans MT"/>
                <a:cs typeface="Gill Sans MT"/>
              </a:rPr>
              <a:t>(genes </a:t>
            </a:r>
            <a:r>
              <a:rPr sz="2400" b="1" dirty="0">
                <a:solidFill>
                  <a:srgbClr val="FFFFFF"/>
                </a:solidFill>
                <a:latin typeface="Gill Sans MT"/>
                <a:cs typeface="Gill Sans MT"/>
              </a:rPr>
              <a:t>+</a:t>
            </a:r>
            <a:r>
              <a:rPr sz="2400" b="1" spc="10" dirty="0">
                <a:solidFill>
                  <a:srgbClr val="FFFFFF"/>
                </a:solidFill>
                <a:latin typeface="Gill Sans MT"/>
                <a:cs typeface="Gill Sans MT"/>
              </a:rPr>
              <a:t> </a:t>
            </a:r>
            <a:r>
              <a:rPr sz="2400" b="1" spc="-15" dirty="0">
                <a:solidFill>
                  <a:srgbClr val="FFFFFF"/>
                </a:solidFill>
                <a:latin typeface="Gill Sans MT"/>
                <a:cs typeface="Gill Sans MT"/>
              </a:rPr>
              <a:t>environment).</a:t>
            </a:r>
            <a:endParaRPr sz="2400">
              <a:latin typeface="Gill Sans MT"/>
              <a:cs typeface="Gill Sans MT"/>
            </a:endParaRPr>
          </a:p>
          <a:p>
            <a:pPr marL="203200" marR="5080" indent="-203200">
              <a:lnSpc>
                <a:spcPct val="100000"/>
              </a:lnSpc>
              <a:buClr>
                <a:srgbClr val="FFFFFF"/>
              </a:buClr>
              <a:buFont typeface="Arial"/>
              <a:buChar char="•"/>
              <a:tabLst>
                <a:tab pos="203200" algn="l"/>
              </a:tabLst>
            </a:pPr>
            <a:r>
              <a:rPr sz="2400" b="1" spc="-5" dirty="0">
                <a:solidFill>
                  <a:srgbClr val="001F5F"/>
                </a:solidFill>
                <a:latin typeface="Gill Sans MT"/>
                <a:cs typeface="Gill Sans MT"/>
              </a:rPr>
              <a:t>The </a:t>
            </a:r>
            <a:r>
              <a:rPr sz="2400" b="1" spc="-15" dirty="0">
                <a:solidFill>
                  <a:srgbClr val="001F5F"/>
                </a:solidFill>
                <a:latin typeface="Gill Sans MT"/>
                <a:cs typeface="Gill Sans MT"/>
              </a:rPr>
              <a:t>research </a:t>
            </a:r>
            <a:r>
              <a:rPr sz="2400" b="1" spc="-5" dirty="0">
                <a:solidFill>
                  <a:srgbClr val="001F5F"/>
                </a:solidFill>
                <a:latin typeface="Gill Sans MT"/>
                <a:cs typeface="Gill Sans MT"/>
              </a:rPr>
              <a:t>on </a:t>
            </a:r>
            <a:r>
              <a:rPr sz="2400" b="1" spc="-15" dirty="0">
                <a:solidFill>
                  <a:srgbClr val="001F5F"/>
                </a:solidFill>
                <a:latin typeface="Gill Sans MT"/>
                <a:cs typeface="Gill Sans MT"/>
              </a:rPr>
              <a:t>gene </a:t>
            </a:r>
            <a:r>
              <a:rPr sz="2400" b="1" spc="-5" dirty="0">
                <a:solidFill>
                  <a:srgbClr val="001F5F"/>
                </a:solidFill>
                <a:latin typeface="Gill Sans MT"/>
                <a:cs typeface="Gill Sans MT"/>
              </a:rPr>
              <a:t>mapping </a:t>
            </a:r>
            <a:r>
              <a:rPr sz="2400" b="1" dirty="0">
                <a:solidFill>
                  <a:srgbClr val="001F5F"/>
                </a:solidFill>
                <a:latin typeface="Gill Sans MT"/>
                <a:cs typeface="Gill Sans MT"/>
              </a:rPr>
              <a:t>is </a:t>
            </a:r>
            <a:r>
              <a:rPr sz="2400" b="1" spc="-25" dirty="0">
                <a:solidFill>
                  <a:srgbClr val="001F5F"/>
                </a:solidFill>
                <a:latin typeface="Gill Sans MT"/>
                <a:cs typeface="Gill Sans MT"/>
              </a:rPr>
              <a:t>over-simplistic </a:t>
            </a:r>
            <a:r>
              <a:rPr sz="2400" b="1" dirty="0">
                <a:solidFill>
                  <a:srgbClr val="001F5F"/>
                </a:solidFill>
                <a:latin typeface="Gill Sans MT"/>
                <a:cs typeface="Gill Sans MT"/>
              </a:rPr>
              <a:t>as  </a:t>
            </a:r>
            <a:r>
              <a:rPr sz="2400" b="1" spc="-10" dirty="0">
                <a:solidFill>
                  <a:srgbClr val="001F5F"/>
                </a:solidFill>
                <a:latin typeface="Gill Sans MT"/>
                <a:cs typeface="Gill Sans MT"/>
              </a:rPr>
              <a:t>schizophrenia </a:t>
            </a:r>
            <a:r>
              <a:rPr sz="2400" b="1" dirty="0">
                <a:solidFill>
                  <a:srgbClr val="001F5F"/>
                </a:solidFill>
                <a:latin typeface="Gill Sans MT"/>
                <a:cs typeface="Gill Sans MT"/>
              </a:rPr>
              <a:t>is not due to a </a:t>
            </a:r>
            <a:r>
              <a:rPr sz="2400" b="1" spc="-5" dirty="0">
                <a:solidFill>
                  <a:srgbClr val="001F5F"/>
                </a:solidFill>
                <a:latin typeface="Gill Sans MT"/>
                <a:cs typeface="Gill Sans MT"/>
              </a:rPr>
              <a:t>single</a:t>
            </a:r>
            <a:r>
              <a:rPr sz="2400" b="1" spc="-60" dirty="0">
                <a:solidFill>
                  <a:srgbClr val="001F5F"/>
                </a:solidFill>
                <a:latin typeface="Gill Sans MT"/>
                <a:cs typeface="Gill Sans MT"/>
              </a:rPr>
              <a:t> </a:t>
            </a:r>
            <a:r>
              <a:rPr sz="2400" b="1" spc="-15" dirty="0">
                <a:solidFill>
                  <a:srgbClr val="001F5F"/>
                </a:solidFill>
                <a:latin typeface="Gill Sans MT"/>
                <a:cs typeface="Gill Sans MT"/>
              </a:rPr>
              <a:t>gene</a:t>
            </a:r>
            <a:endParaRPr sz="2400">
              <a:latin typeface="Gill Sans MT"/>
              <a:cs typeface="Gill Sans MT"/>
            </a:endParaRPr>
          </a:p>
        </p:txBody>
      </p:sp>
      <p:sp>
        <p:nvSpPr>
          <p:cNvPr id="4" name="object 4"/>
          <p:cNvSpPr/>
          <p:nvPr/>
        </p:nvSpPr>
        <p:spPr>
          <a:xfrm>
            <a:off x="251523" y="908685"/>
            <a:ext cx="1560957" cy="151218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79514" y="764679"/>
            <a:ext cx="498513" cy="72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971600" y="836688"/>
            <a:ext cx="498513" cy="720077"/>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95541" y="1844814"/>
            <a:ext cx="498513" cy="720077"/>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835657" y="836688"/>
            <a:ext cx="498513" cy="720077"/>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1763648" y="1844814"/>
            <a:ext cx="498513" cy="720077"/>
          </a:xfrm>
          <a:prstGeom prst="rect">
            <a:avLst/>
          </a:prstGeom>
          <a:blipFill>
            <a:blip r:embed="rId4" cstate="print"/>
            <a:stretch>
              <a:fillRect/>
            </a:stretch>
          </a:blipFill>
        </p:spPr>
        <p:txBody>
          <a:bodyPr wrap="square" lIns="0" tIns="0" rIns="0" bIns="0" rtlCol="0"/>
          <a:lstStyle/>
          <a:p>
            <a:endParaRPr/>
          </a:p>
        </p:txBody>
      </p:sp>
      <p:sp>
        <p:nvSpPr>
          <p:cNvPr id="11" name="object 11"/>
          <p:cNvSpPr txBox="1">
            <a:spLocks noGrp="1"/>
          </p:cNvSpPr>
          <p:nvPr>
            <p:ph type="title"/>
          </p:nvPr>
        </p:nvSpPr>
        <p:spPr>
          <a:prstGeom prst="rect">
            <a:avLst/>
          </a:prstGeom>
        </p:spPr>
        <p:txBody>
          <a:bodyPr vert="horz" wrap="square" lIns="0" tIns="133985" rIns="0" bIns="0" rtlCol="0">
            <a:spAutoFit/>
          </a:bodyPr>
          <a:lstStyle/>
          <a:p>
            <a:pPr marL="589280" marR="5080" indent="290830">
              <a:lnSpc>
                <a:spcPct val="80000"/>
              </a:lnSpc>
              <a:spcBef>
                <a:spcPts val="1055"/>
              </a:spcBef>
            </a:pPr>
            <a:r>
              <a:rPr spc="-5" dirty="0"/>
              <a:t>Genetics –  </a:t>
            </a:r>
            <a:r>
              <a:rPr dirty="0"/>
              <a:t>gene</a:t>
            </a:r>
            <a:r>
              <a:rPr spc="-90" dirty="0"/>
              <a:t> </a:t>
            </a:r>
            <a:r>
              <a:rPr spc="-10" dirty="0"/>
              <a:t>mapping</a:t>
            </a:r>
          </a:p>
        </p:txBody>
      </p:sp>
      <p:sp>
        <p:nvSpPr>
          <p:cNvPr id="12" name="object 12"/>
          <p:cNvSpPr/>
          <p:nvPr/>
        </p:nvSpPr>
        <p:spPr>
          <a:xfrm>
            <a:off x="6156197" y="260604"/>
            <a:ext cx="781050" cy="91440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300215" y="188595"/>
            <a:ext cx="781049" cy="9144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07263" y="2471927"/>
            <a:ext cx="8801100" cy="4120896"/>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527100" y="2810001"/>
            <a:ext cx="8145145" cy="3379470"/>
          </a:xfrm>
          <a:prstGeom prst="rect">
            <a:avLst/>
          </a:prstGeom>
        </p:spPr>
        <p:txBody>
          <a:bodyPr vert="horz" wrap="square" lIns="0" tIns="13335" rIns="0" bIns="0" rtlCol="0">
            <a:spAutoFit/>
          </a:bodyPr>
          <a:lstStyle/>
          <a:p>
            <a:pPr marL="12700" marR="410209">
              <a:lnSpc>
                <a:spcPct val="100000"/>
              </a:lnSpc>
              <a:spcBef>
                <a:spcPts val="105"/>
              </a:spcBef>
            </a:pPr>
            <a:r>
              <a:rPr sz="2000" b="1" spc="-55" dirty="0">
                <a:solidFill>
                  <a:srgbClr val="FFFFFF"/>
                </a:solidFill>
                <a:latin typeface="Gill Sans MT"/>
                <a:cs typeface="Gill Sans MT"/>
              </a:rPr>
              <a:t>However,</a:t>
            </a:r>
            <a:r>
              <a:rPr sz="2000" b="1" spc="-225" dirty="0">
                <a:solidFill>
                  <a:srgbClr val="FFFFFF"/>
                </a:solidFill>
                <a:latin typeface="Gill Sans MT"/>
                <a:cs typeface="Gill Sans MT"/>
              </a:rPr>
              <a:t> </a:t>
            </a:r>
            <a:r>
              <a:rPr sz="2000" b="1" dirty="0">
                <a:solidFill>
                  <a:srgbClr val="FFFFFF"/>
                </a:solidFill>
                <a:latin typeface="Gill Sans MT"/>
                <a:cs typeface="Gill Sans MT"/>
              </a:rPr>
              <a:t>a </a:t>
            </a:r>
            <a:r>
              <a:rPr sz="2000" b="1" spc="5" dirty="0">
                <a:solidFill>
                  <a:srgbClr val="FFFFFF"/>
                </a:solidFill>
                <a:latin typeface="Gill Sans MT"/>
                <a:cs typeface="Gill Sans MT"/>
              </a:rPr>
              <a:t>theory</a:t>
            </a:r>
            <a:r>
              <a:rPr sz="2000" b="1" spc="-15" dirty="0">
                <a:solidFill>
                  <a:srgbClr val="FFFFFF"/>
                </a:solidFill>
                <a:latin typeface="Gill Sans MT"/>
                <a:cs typeface="Gill Sans MT"/>
              </a:rPr>
              <a:t> </a:t>
            </a:r>
            <a:r>
              <a:rPr sz="2000" b="1" dirty="0">
                <a:solidFill>
                  <a:srgbClr val="FFFFFF"/>
                </a:solidFill>
                <a:latin typeface="Gill Sans MT"/>
                <a:cs typeface="Gill Sans MT"/>
              </a:rPr>
              <a:t>based</a:t>
            </a:r>
            <a:r>
              <a:rPr sz="2000" b="1" spc="-20" dirty="0">
                <a:solidFill>
                  <a:srgbClr val="FFFFFF"/>
                </a:solidFill>
                <a:latin typeface="Gill Sans MT"/>
                <a:cs typeface="Gill Sans MT"/>
              </a:rPr>
              <a:t> </a:t>
            </a:r>
            <a:r>
              <a:rPr sz="2000" b="1" spc="-5" dirty="0">
                <a:solidFill>
                  <a:srgbClr val="FFFFFF"/>
                </a:solidFill>
                <a:latin typeface="Gill Sans MT"/>
                <a:cs typeface="Gill Sans MT"/>
              </a:rPr>
              <a:t>on</a:t>
            </a:r>
            <a:r>
              <a:rPr sz="2000" b="1" spc="-215" dirty="0">
                <a:solidFill>
                  <a:srgbClr val="FFFFFF"/>
                </a:solidFill>
                <a:latin typeface="Gill Sans MT"/>
                <a:cs typeface="Gill Sans MT"/>
              </a:rPr>
              <a:t> </a:t>
            </a:r>
            <a:r>
              <a:rPr sz="2000" b="1" spc="-5" dirty="0">
                <a:solidFill>
                  <a:srgbClr val="FFFFFF"/>
                </a:solidFill>
                <a:latin typeface="Gill Sans MT"/>
                <a:cs typeface="Gill Sans MT"/>
              </a:rPr>
              <a:t>“nature”</a:t>
            </a:r>
            <a:r>
              <a:rPr sz="2000" b="1" spc="-45" dirty="0">
                <a:solidFill>
                  <a:srgbClr val="FFFFFF"/>
                </a:solidFill>
                <a:latin typeface="Gill Sans MT"/>
                <a:cs typeface="Gill Sans MT"/>
              </a:rPr>
              <a:t> </a:t>
            </a:r>
            <a:r>
              <a:rPr sz="2000" b="1" dirty="0">
                <a:solidFill>
                  <a:srgbClr val="FFFFFF"/>
                </a:solidFill>
                <a:latin typeface="Gill Sans MT"/>
                <a:cs typeface="Gill Sans MT"/>
              </a:rPr>
              <a:t>alone</a:t>
            </a:r>
            <a:r>
              <a:rPr sz="2000" b="1" spc="-20" dirty="0">
                <a:solidFill>
                  <a:srgbClr val="FFFFFF"/>
                </a:solidFill>
                <a:latin typeface="Gill Sans MT"/>
                <a:cs typeface="Gill Sans MT"/>
              </a:rPr>
              <a:t> </a:t>
            </a:r>
            <a:r>
              <a:rPr sz="2000" b="1" spc="-10" dirty="0">
                <a:solidFill>
                  <a:srgbClr val="FFFFFF"/>
                </a:solidFill>
                <a:latin typeface="Gill Sans MT"/>
                <a:cs typeface="Gill Sans MT"/>
              </a:rPr>
              <a:t>would</a:t>
            </a:r>
            <a:r>
              <a:rPr sz="2000" b="1" spc="-20" dirty="0">
                <a:solidFill>
                  <a:srgbClr val="FFFFFF"/>
                </a:solidFill>
                <a:latin typeface="Gill Sans MT"/>
                <a:cs typeface="Gill Sans MT"/>
              </a:rPr>
              <a:t> </a:t>
            </a:r>
            <a:r>
              <a:rPr sz="2000" b="1" dirty="0">
                <a:solidFill>
                  <a:srgbClr val="FFFFFF"/>
                </a:solidFill>
                <a:latin typeface="Gill Sans MT"/>
                <a:cs typeface="Gill Sans MT"/>
              </a:rPr>
              <a:t>be </a:t>
            </a:r>
            <a:r>
              <a:rPr sz="2000" b="1" spc="-5" dirty="0">
                <a:latin typeface="Gill Sans MT"/>
                <a:cs typeface="Gill Sans MT"/>
              </a:rPr>
              <a:t>reductionist  </a:t>
            </a:r>
            <a:r>
              <a:rPr sz="2000" b="1" dirty="0">
                <a:solidFill>
                  <a:srgbClr val="FFFFFF"/>
                </a:solidFill>
                <a:latin typeface="Gill Sans MT"/>
                <a:cs typeface="Gill Sans MT"/>
              </a:rPr>
              <a:t>and </a:t>
            </a:r>
            <a:r>
              <a:rPr sz="2000" b="1" spc="-5" dirty="0">
                <a:solidFill>
                  <a:srgbClr val="FFFFFF"/>
                </a:solidFill>
                <a:latin typeface="Gill Sans MT"/>
                <a:cs typeface="Gill Sans MT"/>
              </a:rPr>
              <a:t>highly </a:t>
            </a:r>
            <a:r>
              <a:rPr sz="2000" b="1" dirty="0">
                <a:latin typeface="Gill Sans MT"/>
                <a:cs typeface="Gill Sans MT"/>
              </a:rPr>
              <a:t>deterministic </a:t>
            </a:r>
            <a:r>
              <a:rPr sz="2000" b="1" dirty="0">
                <a:solidFill>
                  <a:srgbClr val="FFFFFF"/>
                </a:solidFill>
                <a:latin typeface="Gill Sans MT"/>
                <a:cs typeface="Gill Sans MT"/>
              </a:rPr>
              <a:t>and </a:t>
            </a:r>
            <a:r>
              <a:rPr sz="2000" b="1" spc="-5" dirty="0">
                <a:solidFill>
                  <a:srgbClr val="FFFFFF"/>
                </a:solidFill>
                <a:latin typeface="Gill Sans MT"/>
                <a:cs typeface="Gill Sans MT"/>
              </a:rPr>
              <a:t>with </a:t>
            </a:r>
            <a:r>
              <a:rPr sz="2000" b="1" dirty="0">
                <a:solidFill>
                  <a:srgbClr val="FFFFFF"/>
                </a:solidFill>
                <a:latin typeface="Gill Sans MT"/>
                <a:cs typeface="Gill Sans MT"/>
              </a:rPr>
              <a:t>the </a:t>
            </a:r>
            <a:r>
              <a:rPr sz="2000" b="1" spc="-5" dirty="0">
                <a:solidFill>
                  <a:srgbClr val="FFFFFF"/>
                </a:solidFill>
                <a:latin typeface="Gill Sans MT"/>
                <a:cs typeface="Gill Sans MT"/>
              </a:rPr>
              <a:t>continual </a:t>
            </a:r>
            <a:r>
              <a:rPr sz="2000" b="1" spc="-10" dirty="0">
                <a:solidFill>
                  <a:srgbClr val="FFFFFF"/>
                </a:solidFill>
                <a:latin typeface="Gill Sans MT"/>
                <a:cs typeface="Gill Sans MT"/>
              </a:rPr>
              <a:t>development </a:t>
            </a:r>
            <a:r>
              <a:rPr sz="2000" b="1" spc="-5" dirty="0">
                <a:solidFill>
                  <a:srgbClr val="FFFFFF"/>
                </a:solidFill>
                <a:latin typeface="Gill Sans MT"/>
                <a:cs typeface="Gill Sans MT"/>
              </a:rPr>
              <a:t>of  </a:t>
            </a:r>
            <a:r>
              <a:rPr sz="2000" b="1" spc="-10" dirty="0">
                <a:solidFill>
                  <a:srgbClr val="FFFFFF"/>
                </a:solidFill>
                <a:latin typeface="Gill Sans MT"/>
                <a:cs typeface="Gill Sans MT"/>
              </a:rPr>
              <a:t>research </a:t>
            </a:r>
            <a:r>
              <a:rPr sz="2000" b="1" dirty="0">
                <a:solidFill>
                  <a:srgbClr val="FFFFFF"/>
                </a:solidFill>
                <a:latin typeface="Gill Sans MT"/>
                <a:cs typeface="Gill Sans MT"/>
              </a:rPr>
              <a:t>in </a:t>
            </a:r>
            <a:r>
              <a:rPr sz="2000" b="1" spc="-5" dirty="0">
                <a:solidFill>
                  <a:srgbClr val="FFFFFF"/>
                </a:solidFill>
                <a:latin typeface="Gill Sans MT"/>
                <a:cs typeface="Gill Sans MT"/>
              </a:rPr>
              <a:t>this area, </a:t>
            </a:r>
            <a:r>
              <a:rPr sz="2000" b="1" spc="-25" dirty="0">
                <a:solidFill>
                  <a:srgbClr val="FFFFFF"/>
                </a:solidFill>
                <a:latin typeface="Gill Sans MT"/>
                <a:cs typeface="Gill Sans MT"/>
              </a:rPr>
              <a:t>even </a:t>
            </a:r>
            <a:r>
              <a:rPr sz="2000" b="1" spc="-5" dirty="0">
                <a:solidFill>
                  <a:srgbClr val="FFFFFF"/>
                </a:solidFill>
                <a:latin typeface="Gill Sans MT"/>
                <a:cs typeface="Gill Sans MT"/>
              </a:rPr>
              <a:t>biologists </a:t>
            </a:r>
            <a:r>
              <a:rPr sz="2000" b="1" spc="-15" dirty="0">
                <a:solidFill>
                  <a:srgbClr val="FFFFFF"/>
                </a:solidFill>
                <a:latin typeface="Gill Sans MT"/>
                <a:cs typeface="Gill Sans MT"/>
              </a:rPr>
              <a:t>agree</a:t>
            </a:r>
            <a:r>
              <a:rPr sz="2000" b="1" spc="-350" dirty="0">
                <a:solidFill>
                  <a:srgbClr val="FFFFFF"/>
                </a:solidFill>
                <a:latin typeface="Gill Sans MT"/>
                <a:cs typeface="Gill Sans MT"/>
              </a:rPr>
              <a:t> </a:t>
            </a:r>
            <a:r>
              <a:rPr sz="2000" b="1" dirty="0">
                <a:solidFill>
                  <a:srgbClr val="FFFFFF"/>
                </a:solidFill>
                <a:latin typeface="Gill Sans MT"/>
                <a:cs typeface="Gill Sans MT"/>
              </a:rPr>
              <a:t>that;</a:t>
            </a:r>
            <a:endParaRPr sz="2000">
              <a:latin typeface="Gill Sans MT"/>
              <a:cs typeface="Gill Sans MT"/>
            </a:endParaRPr>
          </a:p>
          <a:p>
            <a:pPr>
              <a:lnSpc>
                <a:spcPct val="100000"/>
              </a:lnSpc>
              <a:spcBef>
                <a:spcPts val="40"/>
              </a:spcBef>
            </a:pPr>
            <a:endParaRPr sz="2050">
              <a:latin typeface="Times New Roman"/>
              <a:cs typeface="Times New Roman"/>
            </a:endParaRPr>
          </a:p>
          <a:p>
            <a:pPr marL="12700" marR="1622425">
              <a:lnSpc>
                <a:spcPct val="100000"/>
              </a:lnSpc>
              <a:spcBef>
                <a:spcPts val="5"/>
              </a:spcBef>
            </a:pPr>
            <a:r>
              <a:rPr sz="2000" b="1" spc="-5" dirty="0">
                <a:solidFill>
                  <a:srgbClr val="FFFFFF"/>
                </a:solidFill>
                <a:latin typeface="Gill Sans MT"/>
                <a:cs typeface="Gill Sans MT"/>
              </a:rPr>
              <a:t>Although </a:t>
            </a:r>
            <a:r>
              <a:rPr sz="2000" b="1" dirty="0">
                <a:solidFill>
                  <a:srgbClr val="FFFFFF"/>
                </a:solidFill>
                <a:latin typeface="Gill Sans MT"/>
                <a:cs typeface="Gill Sans MT"/>
              </a:rPr>
              <a:t>twin studies </a:t>
            </a:r>
            <a:r>
              <a:rPr sz="2000" b="1" spc="-5" dirty="0">
                <a:solidFill>
                  <a:srgbClr val="FFFFFF"/>
                </a:solidFill>
                <a:latin typeface="Gill Sans MT"/>
                <a:cs typeface="Gill Sans MT"/>
              </a:rPr>
              <a:t>appear </a:t>
            </a:r>
            <a:r>
              <a:rPr sz="2000" b="1" dirty="0">
                <a:solidFill>
                  <a:srgbClr val="FFFFFF"/>
                </a:solidFill>
                <a:latin typeface="Gill Sans MT"/>
                <a:cs typeface="Gill Sans MT"/>
              </a:rPr>
              <a:t>to </a:t>
            </a:r>
            <a:r>
              <a:rPr sz="2000" b="1" spc="-25" dirty="0">
                <a:solidFill>
                  <a:srgbClr val="FFFFFF"/>
                </a:solidFill>
                <a:latin typeface="Gill Sans MT"/>
                <a:cs typeface="Gill Sans MT"/>
              </a:rPr>
              <a:t>provide </a:t>
            </a:r>
            <a:r>
              <a:rPr sz="2000" b="1" spc="-10" dirty="0">
                <a:solidFill>
                  <a:srgbClr val="FFFFFF"/>
                </a:solidFill>
                <a:latin typeface="Gill Sans MT"/>
                <a:cs typeface="Gill Sans MT"/>
              </a:rPr>
              <a:t>strong</a:t>
            </a:r>
            <a:r>
              <a:rPr sz="2000" b="1" spc="-85" dirty="0">
                <a:solidFill>
                  <a:srgbClr val="FFFFFF"/>
                </a:solidFill>
                <a:latin typeface="Gill Sans MT"/>
                <a:cs typeface="Gill Sans MT"/>
              </a:rPr>
              <a:t> </a:t>
            </a:r>
            <a:r>
              <a:rPr sz="2000" b="1" spc="-5" dirty="0">
                <a:solidFill>
                  <a:srgbClr val="FFFFFF"/>
                </a:solidFill>
                <a:latin typeface="Gill Sans MT"/>
                <a:cs typeface="Gill Sans MT"/>
              </a:rPr>
              <a:t>genetic  evidence,</a:t>
            </a:r>
            <a:r>
              <a:rPr sz="2000" b="1" spc="-225" dirty="0">
                <a:solidFill>
                  <a:srgbClr val="FFFFFF"/>
                </a:solidFill>
                <a:latin typeface="Gill Sans MT"/>
                <a:cs typeface="Gill Sans MT"/>
              </a:rPr>
              <a:t> </a:t>
            </a:r>
            <a:r>
              <a:rPr sz="2000" b="1" spc="-10" dirty="0">
                <a:solidFill>
                  <a:srgbClr val="FFFFFF"/>
                </a:solidFill>
                <a:latin typeface="Gill Sans MT"/>
                <a:cs typeface="Gill Sans MT"/>
              </a:rPr>
              <a:t>there</a:t>
            </a:r>
            <a:r>
              <a:rPr sz="2000" b="1" spc="-30" dirty="0">
                <a:solidFill>
                  <a:srgbClr val="FFFFFF"/>
                </a:solidFill>
                <a:latin typeface="Gill Sans MT"/>
                <a:cs typeface="Gill Sans MT"/>
              </a:rPr>
              <a:t> </a:t>
            </a:r>
            <a:r>
              <a:rPr sz="2000" b="1" dirty="0">
                <a:solidFill>
                  <a:srgbClr val="FFFFFF"/>
                </a:solidFill>
                <a:latin typeface="Gill Sans MT"/>
                <a:cs typeface="Gill Sans MT"/>
              </a:rPr>
              <a:t>is</a:t>
            </a:r>
            <a:r>
              <a:rPr sz="2000" b="1" spc="-10" dirty="0">
                <a:solidFill>
                  <a:srgbClr val="FFFFFF"/>
                </a:solidFill>
                <a:latin typeface="Gill Sans MT"/>
                <a:cs typeface="Gill Sans MT"/>
              </a:rPr>
              <a:t> </a:t>
            </a:r>
            <a:r>
              <a:rPr sz="2000" b="1" spc="-5" dirty="0">
                <a:solidFill>
                  <a:srgbClr val="FF0000"/>
                </a:solidFill>
                <a:latin typeface="Gill Sans MT"/>
                <a:cs typeface="Gill Sans MT"/>
              </a:rPr>
              <a:t>not</a:t>
            </a:r>
            <a:r>
              <a:rPr sz="2000" b="1" spc="-15" dirty="0">
                <a:solidFill>
                  <a:srgbClr val="FF0000"/>
                </a:solidFill>
                <a:latin typeface="Gill Sans MT"/>
                <a:cs typeface="Gill Sans MT"/>
              </a:rPr>
              <a:t> </a:t>
            </a:r>
            <a:r>
              <a:rPr sz="2000" b="1" spc="-5" dirty="0">
                <a:solidFill>
                  <a:srgbClr val="FF0000"/>
                </a:solidFill>
                <a:latin typeface="Gill Sans MT"/>
                <a:cs typeface="Gill Sans MT"/>
              </a:rPr>
              <a:t>100%</a:t>
            </a:r>
            <a:r>
              <a:rPr sz="2000" b="1" spc="-20" dirty="0">
                <a:solidFill>
                  <a:srgbClr val="FF0000"/>
                </a:solidFill>
                <a:latin typeface="Gill Sans MT"/>
                <a:cs typeface="Gill Sans MT"/>
              </a:rPr>
              <a:t> </a:t>
            </a:r>
            <a:r>
              <a:rPr sz="2000" b="1" dirty="0">
                <a:solidFill>
                  <a:srgbClr val="FF0000"/>
                </a:solidFill>
                <a:latin typeface="Gill Sans MT"/>
                <a:cs typeface="Gill Sans MT"/>
              </a:rPr>
              <a:t>concordance</a:t>
            </a:r>
            <a:r>
              <a:rPr sz="2000" b="1" dirty="0">
                <a:solidFill>
                  <a:srgbClr val="FFFFFF"/>
                </a:solidFill>
                <a:latin typeface="Gill Sans MT"/>
                <a:cs typeface="Gill Sans MT"/>
              </a:rPr>
              <a:t>,</a:t>
            </a:r>
            <a:r>
              <a:rPr sz="2000" b="1" spc="-250" dirty="0">
                <a:solidFill>
                  <a:srgbClr val="FFFFFF"/>
                </a:solidFill>
                <a:latin typeface="Gill Sans MT"/>
                <a:cs typeface="Gill Sans MT"/>
              </a:rPr>
              <a:t> </a:t>
            </a:r>
            <a:r>
              <a:rPr sz="2000" spc="-10" dirty="0">
                <a:solidFill>
                  <a:srgbClr val="FFFFFF"/>
                </a:solidFill>
                <a:latin typeface="Gill Sans MT"/>
                <a:cs typeface="Gill Sans MT"/>
              </a:rPr>
              <a:t>therefore</a:t>
            </a:r>
            <a:endParaRPr sz="2000">
              <a:latin typeface="Gill Sans MT"/>
              <a:cs typeface="Gill Sans MT"/>
            </a:endParaRPr>
          </a:p>
          <a:p>
            <a:pPr marL="12700" marR="5080">
              <a:lnSpc>
                <a:spcPct val="100000"/>
              </a:lnSpc>
            </a:pPr>
            <a:r>
              <a:rPr sz="2000" spc="-5" dirty="0">
                <a:solidFill>
                  <a:srgbClr val="FFFFFF"/>
                </a:solidFill>
                <a:latin typeface="Gill Sans MT"/>
                <a:cs typeface="Gill Sans MT"/>
              </a:rPr>
              <a:t>schizophrenia </a:t>
            </a:r>
            <a:r>
              <a:rPr sz="2000" spc="-15" dirty="0">
                <a:solidFill>
                  <a:srgbClr val="FFFFFF"/>
                </a:solidFill>
                <a:latin typeface="Gill Sans MT"/>
                <a:cs typeface="Gill Sans MT"/>
              </a:rPr>
              <a:t>can’t </a:t>
            </a:r>
            <a:r>
              <a:rPr sz="2000" dirty="0">
                <a:solidFill>
                  <a:srgbClr val="FFFFFF"/>
                </a:solidFill>
                <a:latin typeface="Gill Sans MT"/>
                <a:cs typeface="Gill Sans MT"/>
              </a:rPr>
              <a:t>be a </a:t>
            </a:r>
            <a:r>
              <a:rPr sz="2000" spc="-5" dirty="0">
                <a:solidFill>
                  <a:srgbClr val="FFFFFF"/>
                </a:solidFill>
                <a:latin typeface="Gill Sans MT"/>
                <a:cs typeface="Gill Sans MT"/>
              </a:rPr>
              <a:t>wholly </a:t>
            </a:r>
            <a:r>
              <a:rPr sz="2000" dirty="0">
                <a:solidFill>
                  <a:srgbClr val="FFFFFF"/>
                </a:solidFill>
                <a:latin typeface="Gill Sans MT"/>
                <a:cs typeface="Gill Sans MT"/>
              </a:rPr>
              <a:t>genetic </a:t>
            </a:r>
            <a:r>
              <a:rPr sz="2000" spc="-30" dirty="0">
                <a:solidFill>
                  <a:srgbClr val="FFFFFF"/>
                </a:solidFill>
                <a:latin typeface="Gill Sans MT"/>
                <a:cs typeface="Gill Sans MT"/>
              </a:rPr>
              <a:t>disorder. </a:t>
            </a:r>
            <a:r>
              <a:rPr sz="2000" b="1" dirty="0">
                <a:solidFill>
                  <a:srgbClr val="FFFFFF"/>
                </a:solidFill>
                <a:latin typeface="Gill Sans MT"/>
                <a:cs typeface="Gill Sans MT"/>
              </a:rPr>
              <a:t>It is </a:t>
            </a:r>
            <a:r>
              <a:rPr sz="2000" b="1" spc="-20" dirty="0">
                <a:solidFill>
                  <a:srgbClr val="FFFFFF"/>
                </a:solidFill>
                <a:latin typeface="Gill Sans MT"/>
                <a:cs typeface="Gill Sans MT"/>
              </a:rPr>
              <a:t>likely </a:t>
            </a:r>
            <a:r>
              <a:rPr sz="2000" b="1" dirty="0">
                <a:solidFill>
                  <a:srgbClr val="FFFFFF"/>
                </a:solidFill>
                <a:latin typeface="Gill Sans MT"/>
                <a:cs typeface="Gill Sans MT"/>
              </a:rPr>
              <a:t>that </a:t>
            </a:r>
            <a:r>
              <a:rPr sz="2000" b="1" spc="-10" dirty="0">
                <a:solidFill>
                  <a:srgbClr val="FFFFFF"/>
                </a:solidFill>
                <a:latin typeface="Gill Sans MT"/>
                <a:cs typeface="Gill Sans MT"/>
              </a:rPr>
              <a:t>genes</a:t>
            </a:r>
            <a:r>
              <a:rPr sz="2000" b="1" spc="-275" dirty="0">
                <a:solidFill>
                  <a:srgbClr val="FFFFFF"/>
                </a:solidFill>
                <a:latin typeface="Gill Sans MT"/>
                <a:cs typeface="Gill Sans MT"/>
              </a:rPr>
              <a:t> </a:t>
            </a:r>
            <a:r>
              <a:rPr sz="2000" b="1" dirty="0">
                <a:solidFill>
                  <a:srgbClr val="FFFFFF"/>
                </a:solidFill>
                <a:latin typeface="Gill Sans MT"/>
                <a:cs typeface="Gill Sans MT"/>
              </a:rPr>
              <a:t>alone  do </a:t>
            </a:r>
            <a:r>
              <a:rPr sz="2000" b="1" spc="-5" dirty="0">
                <a:solidFill>
                  <a:srgbClr val="FFFFFF"/>
                </a:solidFill>
                <a:latin typeface="Gill Sans MT"/>
                <a:cs typeface="Gill Sans MT"/>
              </a:rPr>
              <a:t>not </a:t>
            </a:r>
            <a:r>
              <a:rPr sz="2000" b="1" dirty="0">
                <a:latin typeface="Gill Sans MT"/>
                <a:cs typeface="Gill Sans MT"/>
              </a:rPr>
              <a:t>cause </a:t>
            </a:r>
            <a:r>
              <a:rPr sz="2000" b="1" spc="-10" dirty="0">
                <a:solidFill>
                  <a:srgbClr val="FFFFFF"/>
                </a:solidFill>
                <a:latin typeface="Gill Sans MT"/>
                <a:cs typeface="Gill Sans MT"/>
              </a:rPr>
              <a:t>schizophrenia </a:t>
            </a:r>
            <a:r>
              <a:rPr sz="2000" dirty="0">
                <a:solidFill>
                  <a:srgbClr val="FFFFFF"/>
                </a:solidFill>
                <a:latin typeface="Gill Sans MT"/>
                <a:cs typeface="Gill Sans MT"/>
              </a:rPr>
              <a:t>instead </a:t>
            </a:r>
            <a:r>
              <a:rPr sz="2000" spc="-10" dirty="0">
                <a:solidFill>
                  <a:srgbClr val="FFFFFF"/>
                </a:solidFill>
                <a:latin typeface="Gill Sans MT"/>
                <a:cs typeface="Gill Sans MT"/>
              </a:rPr>
              <a:t>they </a:t>
            </a:r>
            <a:r>
              <a:rPr sz="2000" b="1" spc="-5" dirty="0">
                <a:solidFill>
                  <a:srgbClr val="FF0000"/>
                </a:solidFill>
                <a:latin typeface="Gill Sans MT"/>
                <a:cs typeface="Gill Sans MT"/>
              </a:rPr>
              <a:t>predispose </a:t>
            </a:r>
            <a:r>
              <a:rPr sz="2000" dirty="0">
                <a:solidFill>
                  <a:srgbClr val="FFFFFF"/>
                </a:solidFill>
                <a:latin typeface="Gill Sans MT"/>
                <a:cs typeface="Gill Sans MT"/>
              </a:rPr>
              <a:t>an individual to the  </a:t>
            </a:r>
            <a:r>
              <a:rPr sz="2000" spc="-5" dirty="0">
                <a:solidFill>
                  <a:srgbClr val="FFFFFF"/>
                </a:solidFill>
                <a:latin typeface="Gill Sans MT"/>
                <a:cs typeface="Gill Sans MT"/>
              </a:rPr>
              <a:t>disorder </a:t>
            </a:r>
            <a:r>
              <a:rPr sz="2000" spc="5" dirty="0">
                <a:solidFill>
                  <a:srgbClr val="FFFFFF"/>
                </a:solidFill>
                <a:latin typeface="Gill Sans MT"/>
                <a:cs typeface="Gill Sans MT"/>
              </a:rPr>
              <a:t>i.e., </a:t>
            </a:r>
            <a:r>
              <a:rPr sz="2000" spc="-10" dirty="0">
                <a:solidFill>
                  <a:srgbClr val="FFFFFF"/>
                </a:solidFill>
                <a:latin typeface="Gill Sans MT"/>
                <a:cs typeface="Gill Sans MT"/>
              </a:rPr>
              <a:t>they </a:t>
            </a:r>
            <a:r>
              <a:rPr sz="2000" dirty="0">
                <a:solidFill>
                  <a:srgbClr val="FFFFFF"/>
                </a:solidFill>
                <a:latin typeface="Gill Sans MT"/>
                <a:cs typeface="Gill Sans MT"/>
              </a:rPr>
              <a:t>place the individual at a </a:t>
            </a:r>
            <a:r>
              <a:rPr sz="2000" spc="-5" dirty="0">
                <a:solidFill>
                  <a:srgbClr val="FFFFFF"/>
                </a:solidFill>
                <a:latin typeface="Gill Sans MT"/>
                <a:cs typeface="Gill Sans MT"/>
              </a:rPr>
              <a:t>greater </a:t>
            </a:r>
            <a:r>
              <a:rPr sz="2000" dirty="0">
                <a:solidFill>
                  <a:srgbClr val="FFFFFF"/>
                </a:solidFill>
                <a:latin typeface="Gill Sans MT"/>
                <a:cs typeface="Gill Sans MT"/>
              </a:rPr>
              <a:t>risk </a:t>
            </a:r>
            <a:r>
              <a:rPr sz="2000" spc="-10" dirty="0">
                <a:solidFill>
                  <a:srgbClr val="FFFFFF"/>
                </a:solidFill>
                <a:latin typeface="Gill Sans MT"/>
                <a:cs typeface="Gill Sans MT"/>
              </a:rPr>
              <a:t>for developing </a:t>
            </a:r>
            <a:r>
              <a:rPr sz="2000" dirty="0">
                <a:solidFill>
                  <a:srgbClr val="FFFFFF"/>
                </a:solidFill>
                <a:latin typeface="Gill Sans MT"/>
                <a:cs typeface="Gill Sans MT"/>
              </a:rPr>
              <a:t>the  </a:t>
            </a:r>
            <a:r>
              <a:rPr sz="2000" spc="-5" dirty="0">
                <a:solidFill>
                  <a:srgbClr val="FFFFFF"/>
                </a:solidFill>
                <a:latin typeface="Gill Sans MT"/>
                <a:cs typeface="Gill Sans MT"/>
              </a:rPr>
              <a:t>disorder if </a:t>
            </a:r>
            <a:r>
              <a:rPr sz="2000" dirty="0">
                <a:solidFill>
                  <a:srgbClr val="FFFFFF"/>
                </a:solidFill>
                <a:latin typeface="Gill Sans MT"/>
                <a:cs typeface="Gill Sans MT"/>
              </a:rPr>
              <a:t>the </a:t>
            </a:r>
            <a:r>
              <a:rPr sz="2000" spc="5" dirty="0">
                <a:solidFill>
                  <a:srgbClr val="FFFFFF"/>
                </a:solidFill>
                <a:latin typeface="Gill Sans MT"/>
                <a:cs typeface="Gill Sans MT"/>
              </a:rPr>
              <a:t>necessary </a:t>
            </a:r>
            <a:r>
              <a:rPr sz="2000" dirty="0">
                <a:solidFill>
                  <a:srgbClr val="FFFFFF"/>
                </a:solidFill>
                <a:latin typeface="Gill Sans MT"/>
                <a:cs typeface="Gill Sans MT"/>
              </a:rPr>
              <a:t>“trigger” </a:t>
            </a:r>
            <a:r>
              <a:rPr sz="2000" spc="-5" dirty="0">
                <a:solidFill>
                  <a:srgbClr val="FFFFFF"/>
                </a:solidFill>
                <a:latin typeface="Gill Sans MT"/>
                <a:cs typeface="Gill Sans MT"/>
              </a:rPr>
              <a:t>is also </a:t>
            </a:r>
            <a:r>
              <a:rPr sz="2000" spc="-10" dirty="0">
                <a:solidFill>
                  <a:srgbClr val="FFFFFF"/>
                </a:solidFill>
                <a:latin typeface="Gill Sans MT"/>
                <a:cs typeface="Gill Sans MT"/>
              </a:rPr>
              <a:t>available </a:t>
            </a:r>
            <a:r>
              <a:rPr sz="2000" spc="-5" dirty="0">
                <a:solidFill>
                  <a:srgbClr val="FFFFFF"/>
                </a:solidFill>
                <a:latin typeface="Gill Sans MT"/>
                <a:cs typeface="Gill Sans MT"/>
              </a:rPr>
              <a:t>in </a:t>
            </a:r>
            <a:r>
              <a:rPr sz="2000" dirty="0">
                <a:solidFill>
                  <a:srgbClr val="FFFFFF"/>
                </a:solidFill>
                <a:latin typeface="Gill Sans MT"/>
                <a:cs typeface="Gill Sans MT"/>
              </a:rPr>
              <a:t>the</a:t>
            </a:r>
            <a:r>
              <a:rPr sz="2000" spc="-330" dirty="0">
                <a:solidFill>
                  <a:srgbClr val="FFFFFF"/>
                </a:solidFill>
                <a:latin typeface="Gill Sans MT"/>
                <a:cs typeface="Gill Sans MT"/>
              </a:rPr>
              <a:t> </a:t>
            </a:r>
            <a:r>
              <a:rPr sz="2000" spc="-10" dirty="0">
                <a:solidFill>
                  <a:srgbClr val="FFFFFF"/>
                </a:solidFill>
                <a:latin typeface="Gill Sans MT"/>
                <a:cs typeface="Gill Sans MT"/>
              </a:rPr>
              <a:t>environment</a:t>
            </a:r>
            <a:endParaRPr sz="2000">
              <a:latin typeface="Gill Sans MT"/>
              <a:cs typeface="Gill Sans MT"/>
            </a:endParaRPr>
          </a:p>
          <a:p>
            <a:pPr marL="82550">
              <a:lnSpc>
                <a:spcPct val="100000"/>
              </a:lnSpc>
            </a:pPr>
            <a:r>
              <a:rPr sz="2000" dirty="0">
                <a:solidFill>
                  <a:srgbClr val="FF0000"/>
                </a:solidFill>
                <a:latin typeface="Gill Sans MT"/>
                <a:cs typeface="Gill Sans MT"/>
              </a:rPr>
              <a:t>(</a:t>
            </a:r>
            <a:r>
              <a:rPr sz="2000" b="1" i="1" dirty="0">
                <a:solidFill>
                  <a:srgbClr val="FF0000"/>
                </a:solidFill>
                <a:latin typeface="Gill Sans MT"/>
                <a:cs typeface="Gill Sans MT"/>
              </a:rPr>
              <a:t>see </a:t>
            </a:r>
            <a:r>
              <a:rPr sz="2000" b="1" i="1" spc="-5" dirty="0">
                <a:solidFill>
                  <a:srgbClr val="FF0000"/>
                </a:solidFill>
                <a:latin typeface="Gill Sans MT"/>
                <a:cs typeface="Gill Sans MT"/>
              </a:rPr>
              <a:t>Diathesis-stress model </a:t>
            </a:r>
            <a:r>
              <a:rPr sz="2000" b="1" i="1" dirty="0">
                <a:solidFill>
                  <a:srgbClr val="FF0000"/>
                </a:solidFill>
                <a:latin typeface="Gill Sans MT"/>
                <a:cs typeface="Gill Sans MT"/>
              </a:rPr>
              <a:t>on </a:t>
            </a:r>
            <a:r>
              <a:rPr sz="2000" b="1" i="1" spc="-5" dirty="0">
                <a:solidFill>
                  <a:srgbClr val="FF0000"/>
                </a:solidFill>
                <a:latin typeface="Gill Sans MT"/>
                <a:cs typeface="Gill Sans MT"/>
              </a:rPr>
              <a:t>page </a:t>
            </a:r>
            <a:r>
              <a:rPr sz="2000" b="1" i="1" dirty="0">
                <a:solidFill>
                  <a:srgbClr val="FF0000"/>
                </a:solidFill>
                <a:latin typeface="Gill Sans MT"/>
                <a:cs typeface="Gill Sans MT"/>
              </a:rPr>
              <a:t>6 </a:t>
            </a:r>
            <a:r>
              <a:rPr sz="2000" b="1" i="1" spc="-5" dirty="0">
                <a:solidFill>
                  <a:srgbClr val="FF0000"/>
                </a:solidFill>
                <a:latin typeface="Gill Sans MT"/>
                <a:cs typeface="Gill Sans MT"/>
              </a:rPr>
              <a:t>in</a:t>
            </a:r>
            <a:r>
              <a:rPr sz="2000" b="1" i="1" spc="-65" dirty="0">
                <a:solidFill>
                  <a:srgbClr val="FF0000"/>
                </a:solidFill>
                <a:latin typeface="Gill Sans MT"/>
                <a:cs typeface="Gill Sans MT"/>
              </a:rPr>
              <a:t> </a:t>
            </a:r>
            <a:r>
              <a:rPr sz="2000" b="1" i="1" dirty="0">
                <a:solidFill>
                  <a:srgbClr val="FF0000"/>
                </a:solidFill>
                <a:latin typeface="Gill Sans MT"/>
                <a:cs typeface="Gill Sans MT"/>
              </a:rPr>
              <a:t>booklet</a:t>
            </a:r>
            <a:r>
              <a:rPr sz="2000" dirty="0">
                <a:solidFill>
                  <a:srgbClr val="FF0000"/>
                </a:solidFill>
                <a:latin typeface="Gill Sans MT"/>
                <a:cs typeface="Gill Sans MT"/>
              </a:rPr>
              <a:t>).</a:t>
            </a:r>
            <a:endParaRPr sz="2000">
              <a:latin typeface="Gill Sans MT"/>
              <a:cs typeface="Gill Sans MT"/>
            </a:endParaRPr>
          </a:p>
        </p:txBody>
      </p:sp>
      <p:sp>
        <p:nvSpPr>
          <p:cNvPr id="5" name="object 5"/>
          <p:cNvSpPr/>
          <p:nvPr/>
        </p:nvSpPr>
        <p:spPr>
          <a:xfrm>
            <a:off x="7164323" y="836675"/>
            <a:ext cx="1560956" cy="151218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7524368" y="764679"/>
            <a:ext cx="498513" cy="72007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460485" y="764679"/>
            <a:ext cx="498513" cy="720077"/>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172450" y="1556778"/>
            <a:ext cx="498513" cy="720077"/>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6948296" y="908697"/>
            <a:ext cx="498513" cy="720077"/>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7452359" y="1556778"/>
            <a:ext cx="498513" cy="720077"/>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4788027" y="692658"/>
            <a:ext cx="2016252" cy="1728216"/>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2411729" y="980694"/>
            <a:ext cx="2088261" cy="1392174"/>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7668386" y="3429012"/>
            <a:ext cx="1008113" cy="1152131"/>
          </a:xfrm>
          <a:prstGeom prst="rect">
            <a:avLst/>
          </a:prstGeom>
          <a:blipFill>
            <a:blip r:embed="rId8" cstate="print"/>
            <a:stretch>
              <a:fillRect/>
            </a:stretch>
          </a:blipFill>
        </p:spPr>
        <p:txBody>
          <a:bodyPr wrap="square" lIns="0" tIns="0" rIns="0" bIns="0" rtlCol="0"/>
          <a:lstStyle/>
          <a:p>
            <a:endParaRPr/>
          </a:p>
        </p:txBody>
      </p:sp>
      <p:sp>
        <p:nvSpPr>
          <p:cNvPr id="16" name="object 16"/>
          <p:cNvSpPr txBox="1">
            <a:spLocks noGrp="1"/>
          </p:cNvSpPr>
          <p:nvPr>
            <p:ph type="title"/>
          </p:nvPr>
        </p:nvSpPr>
        <p:spPr>
          <a:xfrm>
            <a:off x="3585209" y="183845"/>
            <a:ext cx="1974214" cy="680720"/>
          </a:xfrm>
          <a:prstGeom prst="rect">
            <a:avLst/>
          </a:prstGeom>
        </p:spPr>
        <p:txBody>
          <a:bodyPr vert="horz" wrap="square" lIns="0" tIns="12065" rIns="0" bIns="0" rtlCol="0">
            <a:spAutoFit/>
          </a:bodyPr>
          <a:lstStyle/>
          <a:p>
            <a:pPr marL="12700">
              <a:lnSpc>
                <a:spcPct val="100000"/>
              </a:lnSpc>
              <a:spcBef>
                <a:spcPts val="95"/>
              </a:spcBef>
            </a:pPr>
            <a:r>
              <a:rPr sz="4300" spc="-10" dirty="0"/>
              <a:t>Genetics</a:t>
            </a:r>
            <a:endParaRPr sz="4300"/>
          </a:p>
        </p:txBody>
      </p:sp>
      <p:sp>
        <p:nvSpPr>
          <p:cNvPr id="17" name="object 17"/>
          <p:cNvSpPr/>
          <p:nvPr/>
        </p:nvSpPr>
        <p:spPr>
          <a:xfrm>
            <a:off x="395541" y="980694"/>
            <a:ext cx="1872233" cy="1584198"/>
          </a:xfrm>
          <a:prstGeom prst="rect">
            <a:avLst/>
          </a:prstGeom>
          <a:blipFill>
            <a:blip r:embed="rId9" cstate="print"/>
            <a:stretch>
              <a:fillRect/>
            </a:stretch>
          </a:blipFill>
        </p:spPr>
        <p:txBody>
          <a:bodyPr wrap="square" lIns="0" tIns="0" rIns="0" bIns="0" rtlCol="0"/>
          <a:lstStyle/>
          <a:p>
            <a:endParaRPr/>
          </a:p>
        </p:txBody>
      </p:sp>
      <p:sp>
        <p:nvSpPr>
          <p:cNvPr id="18" name="object 18"/>
          <p:cNvSpPr/>
          <p:nvPr/>
        </p:nvSpPr>
        <p:spPr>
          <a:xfrm>
            <a:off x="7308342" y="5373216"/>
            <a:ext cx="1656206" cy="1483487"/>
          </a:xfrm>
          <a:prstGeom prst="rect">
            <a:avLst/>
          </a:prstGeom>
          <a:blipFill>
            <a:blip r:embed="rId10"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164323" y="836675"/>
            <a:ext cx="1560956" cy="151218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524368" y="764679"/>
            <a:ext cx="498513" cy="72007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460485" y="764679"/>
            <a:ext cx="498513" cy="72007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172450" y="1556778"/>
            <a:ext cx="498513" cy="72007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948296" y="908697"/>
            <a:ext cx="498513" cy="720077"/>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7452359" y="1556778"/>
            <a:ext cx="498513" cy="720077"/>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788027" y="692658"/>
            <a:ext cx="2016252" cy="1728216"/>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411729" y="980694"/>
            <a:ext cx="2088261" cy="1392174"/>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280415" y="2543555"/>
            <a:ext cx="8583168" cy="3976116"/>
          </a:xfrm>
          <a:prstGeom prst="rect">
            <a:avLst/>
          </a:prstGeom>
          <a:blipFill>
            <a:blip r:embed="rId6" cstate="print"/>
            <a:stretch>
              <a:fillRect/>
            </a:stretch>
          </a:blipFill>
        </p:spPr>
        <p:txBody>
          <a:bodyPr wrap="square" lIns="0" tIns="0" rIns="0" bIns="0" rtlCol="0"/>
          <a:lstStyle/>
          <a:p>
            <a:endParaRPr/>
          </a:p>
        </p:txBody>
      </p:sp>
      <p:sp>
        <p:nvSpPr>
          <p:cNvPr id="11" name="object 11"/>
          <p:cNvSpPr txBox="1"/>
          <p:nvPr/>
        </p:nvSpPr>
        <p:spPr>
          <a:xfrm>
            <a:off x="592327" y="2650337"/>
            <a:ext cx="7953375" cy="3635375"/>
          </a:xfrm>
          <a:prstGeom prst="rect">
            <a:avLst/>
          </a:prstGeom>
        </p:spPr>
        <p:txBody>
          <a:bodyPr vert="horz" wrap="square" lIns="0" tIns="140335" rIns="0" bIns="0" rtlCol="0">
            <a:spAutoFit/>
          </a:bodyPr>
          <a:lstStyle/>
          <a:p>
            <a:pPr marL="12700">
              <a:lnSpc>
                <a:spcPct val="100000"/>
              </a:lnSpc>
              <a:spcBef>
                <a:spcPts val="1105"/>
              </a:spcBef>
            </a:pPr>
            <a:r>
              <a:rPr sz="2000" b="1" spc="-5" dirty="0">
                <a:solidFill>
                  <a:srgbClr val="FFFFFF"/>
                </a:solidFill>
                <a:latin typeface="Gill Sans MT"/>
                <a:cs typeface="Gill Sans MT"/>
              </a:rPr>
              <a:t>Methodological weaknesses of concordance</a:t>
            </a:r>
            <a:r>
              <a:rPr sz="2000" b="1" spc="-130" dirty="0">
                <a:solidFill>
                  <a:srgbClr val="FFFFFF"/>
                </a:solidFill>
                <a:latin typeface="Gill Sans MT"/>
                <a:cs typeface="Gill Sans MT"/>
              </a:rPr>
              <a:t> </a:t>
            </a:r>
            <a:r>
              <a:rPr sz="2000" b="1" dirty="0">
                <a:solidFill>
                  <a:srgbClr val="FFFFFF"/>
                </a:solidFill>
                <a:latin typeface="Gill Sans MT"/>
                <a:cs typeface="Gill Sans MT"/>
              </a:rPr>
              <a:t>rates</a:t>
            </a:r>
            <a:endParaRPr sz="2000">
              <a:latin typeface="Gill Sans MT"/>
              <a:cs typeface="Gill Sans MT"/>
            </a:endParaRPr>
          </a:p>
          <a:p>
            <a:pPr marL="152400" marR="356235">
              <a:lnSpc>
                <a:spcPct val="100000"/>
              </a:lnSpc>
              <a:spcBef>
                <a:spcPts val="1010"/>
              </a:spcBef>
            </a:pPr>
            <a:r>
              <a:rPr sz="2000" spc="-30" dirty="0">
                <a:solidFill>
                  <a:srgbClr val="FFFFFF"/>
                </a:solidFill>
                <a:latin typeface="Gill Sans MT"/>
                <a:cs typeface="Gill Sans MT"/>
              </a:rPr>
              <a:t>Family, </a:t>
            </a:r>
            <a:r>
              <a:rPr sz="2000" dirty="0">
                <a:solidFill>
                  <a:srgbClr val="FFFFFF"/>
                </a:solidFill>
                <a:latin typeface="Gill Sans MT"/>
                <a:cs typeface="Gill Sans MT"/>
              </a:rPr>
              <a:t>twin and </a:t>
            </a:r>
            <a:r>
              <a:rPr sz="2000" spc="-5" dirty="0">
                <a:solidFill>
                  <a:srgbClr val="FFFFFF"/>
                </a:solidFill>
                <a:latin typeface="Gill Sans MT"/>
                <a:cs typeface="Gill Sans MT"/>
              </a:rPr>
              <a:t>adoption </a:t>
            </a:r>
            <a:r>
              <a:rPr sz="2000" dirty="0">
                <a:solidFill>
                  <a:srgbClr val="FFFFFF"/>
                </a:solidFill>
                <a:latin typeface="Gill Sans MT"/>
                <a:cs typeface="Gill Sans MT"/>
              </a:rPr>
              <a:t>studies </a:t>
            </a:r>
            <a:r>
              <a:rPr sz="2000" spc="-10" dirty="0">
                <a:solidFill>
                  <a:srgbClr val="FFFFFF"/>
                </a:solidFill>
                <a:latin typeface="Gill Sans MT"/>
                <a:cs typeface="Gill Sans MT"/>
              </a:rPr>
              <a:t>must </a:t>
            </a:r>
            <a:r>
              <a:rPr sz="2000" dirty="0">
                <a:solidFill>
                  <a:srgbClr val="FFFFFF"/>
                </a:solidFill>
                <a:latin typeface="Gill Sans MT"/>
                <a:cs typeface="Gill Sans MT"/>
              </a:rPr>
              <a:t>be </a:t>
            </a:r>
            <a:r>
              <a:rPr sz="2000" spc="-5" dirty="0">
                <a:solidFill>
                  <a:srgbClr val="FFFFFF"/>
                </a:solidFill>
                <a:latin typeface="Gill Sans MT"/>
                <a:cs typeface="Gill Sans MT"/>
              </a:rPr>
              <a:t>considered </a:t>
            </a:r>
            <a:r>
              <a:rPr sz="2000" dirty="0">
                <a:solidFill>
                  <a:srgbClr val="FFFFFF"/>
                </a:solidFill>
                <a:latin typeface="Gill Sans MT"/>
                <a:cs typeface="Gill Sans MT"/>
              </a:rPr>
              <a:t>cautiously</a:t>
            </a:r>
            <a:r>
              <a:rPr sz="2000" spc="-295" dirty="0">
                <a:solidFill>
                  <a:srgbClr val="FFFFFF"/>
                </a:solidFill>
                <a:latin typeface="Gill Sans MT"/>
                <a:cs typeface="Gill Sans MT"/>
              </a:rPr>
              <a:t> </a:t>
            </a:r>
            <a:r>
              <a:rPr sz="2000" dirty="0">
                <a:solidFill>
                  <a:srgbClr val="FFFFFF"/>
                </a:solidFill>
                <a:latin typeface="Gill Sans MT"/>
                <a:cs typeface="Gill Sans MT"/>
              </a:rPr>
              <a:t>because  </a:t>
            </a:r>
            <a:r>
              <a:rPr sz="2000" spc="-10" dirty="0">
                <a:solidFill>
                  <a:srgbClr val="FFFFFF"/>
                </a:solidFill>
                <a:latin typeface="Gill Sans MT"/>
                <a:cs typeface="Gill Sans MT"/>
              </a:rPr>
              <a:t>they </a:t>
            </a:r>
            <a:r>
              <a:rPr sz="2000" spc="-15" dirty="0">
                <a:solidFill>
                  <a:srgbClr val="FFFFFF"/>
                </a:solidFill>
                <a:latin typeface="Gill Sans MT"/>
                <a:cs typeface="Gill Sans MT"/>
              </a:rPr>
              <a:t>are </a:t>
            </a:r>
            <a:r>
              <a:rPr sz="2000" b="1" spc="-10" dirty="0">
                <a:solidFill>
                  <a:srgbClr val="FFC000"/>
                </a:solidFill>
                <a:latin typeface="Gill Sans MT"/>
                <a:cs typeface="Gill Sans MT"/>
              </a:rPr>
              <a:t>retrospective </a:t>
            </a:r>
            <a:r>
              <a:rPr sz="2000" dirty="0">
                <a:solidFill>
                  <a:srgbClr val="FFFFFF"/>
                </a:solidFill>
                <a:latin typeface="Gill Sans MT"/>
                <a:cs typeface="Gill Sans MT"/>
              </a:rPr>
              <a:t>and </a:t>
            </a:r>
            <a:r>
              <a:rPr sz="2000" spc="-30" dirty="0">
                <a:solidFill>
                  <a:srgbClr val="FFFFFF"/>
                </a:solidFill>
                <a:latin typeface="Gill Sans MT"/>
                <a:cs typeface="Gill Sans MT"/>
              </a:rPr>
              <a:t>may </a:t>
            </a:r>
            <a:r>
              <a:rPr sz="2000" dirty="0">
                <a:solidFill>
                  <a:srgbClr val="FFFFFF"/>
                </a:solidFill>
                <a:latin typeface="Gill Sans MT"/>
                <a:cs typeface="Gill Sans MT"/>
              </a:rPr>
              <a:t>be biased </a:t>
            </a:r>
            <a:r>
              <a:rPr sz="2000" spc="-10" dirty="0">
                <a:solidFill>
                  <a:srgbClr val="FFFFFF"/>
                </a:solidFill>
                <a:latin typeface="Gill Sans MT"/>
                <a:cs typeface="Gill Sans MT"/>
              </a:rPr>
              <a:t>by </a:t>
            </a:r>
            <a:r>
              <a:rPr sz="2000" spc="-5" dirty="0">
                <a:solidFill>
                  <a:srgbClr val="FFFFFF"/>
                </a:solidFill>
                <a:latin typeface="Gill Sans MT"/>
                <a:cs typeface="Gill Sans MT"/>
              </a:rPr>
              <a:t>knowledge </a:t>
            </a:r>
            <a:r>
              <a:rPr sz="2000" dirty="0">
                <a:solidFill>
                  <a:srgbClr val="FFFFFF"/>
                </a:solidFill>
                <a:latin typeface="Gill Sans MT"/>
                <a:cs typeface="Gill Sans MT"/>
              </a:rPr>
              <a:t>that another  </a:t>
            </a:r>
            <a:r>
              <a:rPr sz="2000" spc="-5" dirty="0">
                <a:solidFill>
                  <a:srgbClr val="FFFFFF"/>
                </a:solidFill>
                <a:latin typeface="Gill Sans MT"/>
                <a:cs typeface="Gill Sans MT"/>
              </a:rPr>
              <a:t>family </a:t>
            </a:r>
            <a:r>
              <a:rPr sz="2000" dirty="0">
                <a:solidFill>
                  <a:srgbClr val="FFFFFF"/>
                </a:solidFill>
                <a:latin typeface="Gill Sans MT"/>
                <a:cs typeface="Gill Sans MT"/>
              </a:rPr>
              <a:t>member has been</a:t>
            </a:r>
            <a:r>
              <a:rPr sz="2000" spc="-110" dirty="0">
                <a:solidFill>
                  <a:srgbClr val="FFFFFF"/>
                </a:solidFill>
                <a:latin typeface="Gill Sans MT"/>
                <a:cs typeface="Gill Sans MT"/>
              </a:rPr>
              <a:t> </a:t>
            </a:r>
            <a:r>
              <a:rPr sz="2000" dirty="0">
                <a:solidFill>
                  <a:srgbClr val="FFFFFF"/>
                </a:solidFill>
                <a:latin typeface="Gill Sans MT"/>
                <a:cs typeface="Gill Sans MT"/>
              </a:rPr>
              <a:t>diagnosed.</a:t>
            </a:r>
            <a:endParaRPr sz="2000">
              <a:latin typeface="Gill Sans MT"/>
              <a:cs typeface="Gill Sans MT"/>
            </a:endParaRPr>
          </a:p>
          <a:p>
            <a:pPr>
              <a:lnSpc>
                <a:spcPct val="100000"/>
              </a:lnSpc>
              <a:spcBef>
                <a:spcPts val="40"/>
              </a:spcBef>
            </a:pPr>
            <a:endParaRPr sz="2050">
              <a:latin typeface="Times New Roman"/>
              <a:cs typeface="Times New Roman"/>
            </a:endParaRPr>
          </a:p>
          <a:p>
            <a:pPr marL="12700">
              <a:lnSpc>
                <a:spcPct val="100000"/>
              </a:lnSpc>
              <a:spcBef>
                <a:spcPts val="5"/>
              </a:spcBef>
            </a:pPr>
            <a:r>
              <a:rPr sz="2000" b="1" dirty="0">
                <a:solidFill>
                  <a:srgbClr val="FFFFFF"/>
                </a:solidFill>
                <a:latin typeface="Gill Sans MT"/>
                <a:cs typeface="Gill Sans MT"/>
              </a:rPr>
              <a:t>Sample</a:t>
            </a:r>
            <a:r>
              <a:rPr sz="2000" b="1" spc="-40" dirty="0">
                <a:solidFill>
                  <a:srgbClr val="FFFFFF"/>
                </a:solidFill>
                <a:latin typeface="Gill Sans MT"/>
                <a:cs typeface="Gill Sans MT"/>
              </a:rPr>
              <a:t> </a:t>
            </a:r>
            <a:r>
              <a:rPr sz="2000" b="1" spc="-5" dirty="0">
                <a:solidFill>
                  <a:srgbClr val="FFFFFF"/>
                </a:solidFill>
                <a:latin typeface="Gill Sans MT"/>
                <a:cs typeface="Gill Sans MT"/>
              </a:rPr>
              <a:t>bias</a:t>
            </a:r>
            <a:endParaRPr sz="2000">
              <a:latin typeface="Gill Sans MT"/>
              <a:cs typeface="Gill Sans MT"/>
            </a:endParaRPr>
          </a:p>
          <a:p>
            <a:pPr marL="12700" marR="5080">
              <a:lnSpc>
                <a:spcPct val="100000"/>
              </a:lnSpc>
            </a:pPr>
            <a:r>
              <a:rPr sz="2000" dirty="0">
                <a:solidFill>
                  <a:srgbClr val="FFFFFF"/>
                </a:solidFill>
                <a:latin typeface="Gill Sans MT"/>
                <a:cs typeface="Gill Sans MT"/>
              </a:rPr>
              <a:t>The </a:t>
            </a:r>
            <a:r>
              <a:rPr sz="2000" b="1" dirty="0">
                <a:solidFill>
                  <a:srgbClr val="FFC000"/>
                </a:solidFill>
                <a:latin typeface="Gill Sans MT"/>
                <a:cs typeface="Gill Sans MT"/>
              </a:rPr>
              <a:t>sample </a:t>
            </a:r>
            <a:r>
              <a:rPr sz="2000" b="1" spc="-10" dirty="0">
                <a:solidFill>
                  <a:srgbClr val="FFC000"/>
                </a:solidFill>
                <a:latin typeface="Gill Sans MT"/>
                <a:cs typeface="Gill Sans MT"/>
              </a:rPr>
              <a:t>size </a:t>
            </a:r>
            <a:r>
              <a:rPr sz="2000" dirty="0">
                <a:solidFill>
                  <a:srgbClr val="FFFFFF"/>
                </a:solidFill>
                <a:latin typeface="Gill Sans MT"/>
                <a:cs typeface="Gill Sans MT"/>
              </a:rPr>
              <a:t>of twin,</a:t>
            </a:r>
            <a:r>
              <a:rPr sz="2000" spc="-450" dirty="0">
                <a:solidFill>
                  <a:srgbClr val="FFFFFF"/>
                </a:solidFill>
                <a:latin typeface="Gill Sans MT"/>
                <a:cs typeface="Gill Sans MT"/>
              </a:rPr>
              <a:t> </a:t>
            </a:r>
            <a:r>
              <a:rPr sz="2000" spc="-5" dirty="0">
                <a:solidFill>
                  <a:srgbClr val="FFFFFF"/>
                </a:solidFill>
                <a:latin typeface="Gill Sans MT"/>
                <a:cs typeface="Gill Sans MT"/>
              </a:rPr>
              <a:t>family </a:t>
            </a:r>
            <a:r>
              <a:rPr sz="2000" dirty="0">
                <a:solidFill>
                  <a:srgbClr val="FFFFFF"/>
                </a:solidFill>
                <a:latin typeface="Gill Sans MT"/>
                <a:cs typeface="Gill Sans MT"/>
              </a:rPr>
              <a:t>and adoption studies tends to be </a:t>
            </a:r>
            <a:r>
              <a:rPr sz="2000" b="1" dirty="0">
                <a:solidFill>
                  <a:srgbClr val="FFC000"/>
                </a:solidFill>
                <a:latin typeface="Gill Sans MT"/>
                <a:cs typeface="Gill Sans MT"/>
              </a:rPr>
              <a:t>small </a:t>
            </a:r>
            <a:r>
              <a:rPr sz="2000" dirty="0">
                <a:solidFill>
                  <a:srgbClr val="FFFFFF"/>
                </a:solidFill>
                <a:latin typeface="Gill Sans MT"/>
                <a:cs typeface="Gill Sans MT"/>
              </a:rPr>
              <a:t>and  so </a:t>
            </a:r>
            <a:r>
              <a:rPr sz="2000" b="1" dirty="0">
                <a:solidFill>
                  <a:srgbClr val="FFC000"/>
                </a:solidFill>
                <a:latin typeface="Gill Sans MT"/>
                <a:cs typeface="Gill Sans MT"/>
              </a:rPr>
              <a:t>population validity </a:t>
            </a:r>
            <a:r>
              <a:rPr sz="2000" b="1" spc="-30" dirty="0">
                <a:solidFill>
                  <a:srgbClr val="FFC000"/>
                </a:solidFill>
                <a:latin typeface="Gill Sans MT"/>
                <a:cs typeface="Gill Sans MT"/>
              </a:rPr>
              <a:t>may </a:t>
            </a:r>
            <a:r>
              <a:rPr sz="2000" b="1" dirty="0">
                <a:solidFill>
                  <a:srgbClr val="FFC000"/>
                </a:solidFill>
                <a:latin typeface="Gill Sans MT"/>
                <a:cs typeface="Gill Sans MT"/>
              </a:rPr>
              <a:t>be low</a:t>
            </a:r>
            <a:r>
              <a:rPr sz="2000" dirty="0">
                <a:solidFill>
                  <a:srgbClr val="FFC000"/>
                </a:solidFill>
                <a:latin typeface="Gill Sans MT"/>
                <a:cs typeface="Gill Sans MT"/>
              </a:rPr>
              <a:t>.</a:t>
            </a:r>
            <a:r>
              <a:rPr sz="2000" dirty="0">
                <a:solidFill>
                  <a:srgbClr val="FFFFFF"/>
                </a:solidFill>
                <a:latin typeface="Gill Sans MT"/>
                <a:cs typeface="Gill Sans MT"/>
              </a:rPr>
              <a:t>This </a:t>
            </a:r>
            <a:r>
              <a:rPr sz="2000" spc="-5" dirty="0">
                <a:solidFill>
                  <a:srgbClr val="FFFFFF"/>
                </a:solidFill>
                <a:latin typeface="Gill Sans MT"/>
                <a:cs typeface="Gill Sans MT"/>
              </a:rPr>
              <a:t>casts </a:t>
            </a:r>
            <a:r>
              <a:rPr sz="2000" dirty="0">
                <a:solidFill>
                  <a:srgbClr val="FFFFFF"/>
                </a:solidFill>
                <a:latin typeface="Gill Sans MT"/>
                <a:cs typeface="Gill Sans MT"/>
              </a:rPr>
              <a:t>doubt on the  generalisability of the </a:t>
            </a:r>
            <a:r>
              <a:rPr sz="2000" spc="5" dirty="0">
                <a:solidFill>
                  <a:srgbClr val="FFFFFF"/>
                </a:solidFill>
                <a:latin typeface="Gill Sans MT"/>
                <a:cs typeface="Gill Sans MT"/>
              </a:rPr>
              <a:t>findings.The </a:t>
            </a:r>
            <a:r>
              <a:rPr sz="2000" dirty="0">
                <a:solidFill>
                  <a:srgbClr val="FFFFFF"/>
                </a:solidFill>
                <a:latin typeface="Gill Sans MT"/>
                <a:cs typeface="Gill Sans MT"/>
              </a:rPr>
              <a:t>gene </a:t>
            </a:r>
            <a:r>
              <a:rPr sz="2000" spc="-5" dirty="0">
                <a:solidFill>
                  <a:srgbClr val="FFFFFF"/>
                </a:solidFill>
                <a:latin typeface="Gill Sans MT"/>
                <a:cs typeface="Gill Sans MT"/>
              </a:rPr>
              <a:t>mapping </a:t>
            </a:r>
            <a:r>
              <a:rPr sz="2000" dirty="0">
                <a:solidFill>
                  <a:srgbClr val="FFFFFF"/>
                </a:solidFill>
                <a:latin typeface="Gill Sans MT"/>
                <a:cs typeface="Gill Sans MT"/>
              </a:rPr>
              <a:t>study </a:t>
            </a:r>
            <a:r>
              <a:rPr sz="2000" spc="-5" dirty="0">
                <a:solidFill>
                  <a:srgbClr val="FFFFFF"/>
                </a:solidFill>
                <a:latin typeface="Gill Sans MT"/>
                <a:cs typeface="Gill Sans MT"/>
              </a:rPr>
              <a:t>was </a:t>
            </a:r>
            <a:r>
              <a:rPr sz="2000" dirty="0">
                <a:solidFill>
                  <a:srgbClr val="FFFFFF"/>
                </a:solidFill>
                <a:latin typeface="Gill Sans MT"/>
                <a:cs typeface="Gill Sans MT"/>
              </a:rPr>
              <a:t>conducted on a  </a:t>
            </a:r>
            <a:r>
              <a:rPr sz="2000" spc="-5" dirty="0">
                <a:solidFill>
                  <a:srgbClr val="FFFFFF"/>
                </a:solidFill>
                <a:latin typeface="Gill Sans MT"/>
                <a:cs typeface="Gill Sans MT"/>
              </a:rPr>
              <a:t>restricted number </a:t>
            </a:r>
            <a:r>
              <a:rPr sz="2000" dirty="0">
                <a:solidFill>
                  <a:srgbClr val="FFFFFF"/>
                </a:solidFill>
                <a:latin typeface="Gill Sans MT"/>
                <a:cs typeface="Gill Sans MT"/>
              </a:rPr>
              <a:t>of families and has failed to be </a:t>
            </a:r>
            <a:r>
              <a:rPr sz="2000" spc="-5" dirty="0">
                <a:solidFill>
                  <a:srgbClr val="FFFFFF"/>
                </a:solidFill>
                <a:latin typeface="Gill Sans MT"/>
                <a:cs typeface="Gill Sans MT"/>
              </a:rPr>
              <a:t>replicated; </a:t>
            </a:r>
            <a:r>
              <a:rPr sz="2000" dirty="0">
                <a:solidFill>
                  <a:srgbClr val="FFFFFF"/>
                </a:solidFill>
                <a:latin typeface="Gill Sans MT"/>
                <a:cs typeface="Gill Sans MT"/>
              </a:rPr>
              <a:t>which </a:t>
            </a:r>
            <a:r>
              <a:rPr sz="2000" spc="-5" dirty="0">
                <a:solidFill>
                  <a:srgbClr val="FFFFFF"/>
                </a:solidFill>
                <a:latin typeface="Gill Sans MT"/>
                <a:cs typeface="Gill Sans MT"/>
              </a:rPr>
              <a:t>shows</a:t>
            </a:r>
            <a:r>
              <a:rPr sz="2000" spc="-375" dirty="0">
                <a:solidFill>
                  <a:srgbClr val="FFFFFF"/>
                </a:solidFill>
                <a:latin typeface="Gill Sans MT"/>
                <a:cs typeface="Gill Sans MT"/>
              </a:rPr>
              <a:t> </a:t>
            </a:r>
            <a:r>
              <a:rPr sz="2000" dirty="0">
                <a:solidFill>
                  <a:srgbClr val="FFFFFF"/>
                </a:solidFill>
                <a:latin typeface="Gill Sans MT"/>
                <a:cs typeface="Gill Sans MT"/>
              </a:rPr>
              <a:t>the  </a:t>
            </a:r>
            <a:r>
              <a:rPr sz="2000" spc="-5" dirty="0">
                <a:solidFill>
                  <a:srgbClr val="FFFFFF"/>
                </a:solidFill>
                <a:latin typeface="Gill Sans MT"/>
                <a:cs typeface="Gill Sans MT"/>
              </a:rPr>
              <a:t>problems </a:t>
            </a:r>
            <a:r>
              <a:rPr sz="2000" dirty="0">
                <a:solidFill>
                  <a:srgbClr val="FFFFFF"/>
                </a:solidFill>
                <a:latin typeface="Gill Sans MT"/>
                <a:cs typeface="Gill Sans MT"/>
              </a:rPr>
              <a:t>of sample</a:t>
            </a:r>
            <a:r>
              <a:rPr sz="2000" spc="-75" dirty="0">
                <a:solidFill>
                  <a:srgbClr val="FFFFFF"/>
                </a:solidFill>
                <a:latin typeface="Gill Sans MT"/>
                <a:cs typeface="Gill Sans MT"/>
              </a:rPr>
              <a:t> </a:t>
            </a:r>
            <a:r>
              <a:rPr sz="2000" dirty="0">
                <a:solidFill>
                  <a:srgbClr val="FFFFFF"/>
                </a:solidFill>
                <a:latin typeface="Gill Sans MT"/>
                <a:cs typeface="Gill Sans MT"/>
              </a:rPr>
              <a:t>bias.</a:t>
            </a:r>
            <a:endParaRPr sz="2000">
              <a:latin typeface="Gill Sans MT"/>
              <a:cs typeface="Gill Sans MT"/>
            </a:endParaRPr>
          </a:p>
        </p:txBody>
      </p:sp>
      <p:sp>
        <p:nvSpPr>
          <p:cNvPr id="14" name="object 14"/>
          <p:cNvSpPr txBox="1">
            <a:spLocks noGrp="1"/>
          </p:cNvSpPr>
          <p:nvPr>
            <p:ph type="title"/>
          </p:nvPr>
        </p:nvSpPr>
        <p:spPr>
          <a:xfrm>
            <a:off x="3585209" y="183845"/>
            <a:ext cx="1974214" cy="680720"/>
          </a:xfrm>
          <a:prstGeom prst="rect">
            <a:avLst/>
          </a:prstGeom>
        </p:spPr>
        <p:txBody>
          <a:bodyPr vert="horz" wrap="square" lIns="0" tIns="12065" rIns="0" bIns="0" rtlCol="0">
            <a:spAutoFit/>
          </a:bodyPr>
          <a:lstStyle/>
          <a:p>
            <a:pPr marL="12700">
              <a:lnSpc>
                <a:spcPct val="100000"/>
              </a:lnSpc>
              <a:spcBef>
                <a:spcPts val="95"/>
              </a:spcBef>
            </a:pPr>
            <a:r>
              <a:rPr sz="4300" spc="-10" dirty="0"/>
              <a:t>Genetics</a:t>
            </a:r>
            <a:endParaRPr sz="4300"/>
          </a:p>
        </p:txBody>
      </p:sp>
      <p:sp>
        <p:nvSpPr>
          <p:cNvPr id="15" name="object 15"/>
          <p:cNvSpPr/>
          <p:nvPr/>
        </p:nvSpPr>
        <p:spPr>
          <a:xfrm>
            <a:off x="395541" y="980694"/>
            <a:ext cx="1872233" cy="1584198"/>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6239255" y="0"/>
            <a:ext cx="781050" cy="914400"/>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5541" y="1129049"/>
            <a:ext cx="1834025" cy="137424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164323" y="1052702"/>
            <a:ext cx="1560956" cy="151218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596378" y="1052715"/>
            <a:ext cx="498513" cy="72007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8172450" y="1124724"/>
            <a:ext cx="498513" cy="72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8244458" y="1772805"/>
            <a:ext cx="498513" cy="720077"/>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7092315" y="1268742"/>
            <a:ext cx="498513" cy="720077"/>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7452359" y="1844814"/>
            <a:ext cx="498513" cy="720077"/>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5004053" y="1124711"/>
            <a:ext cx="1728216" cy="1481327"/>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2483739" y="1124711"/>
            <a:ext cx="2088261" cy="1392174"/>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280415" y="2543555"/>
            <a:ext cx="8583168" cy="4002024"/>
          </a:xfrm>
          <a:prstGeom prst="rect">
            <a:avLst/>
          </a:prstGeom>
          <a:blipFill>
            <a:blip r:embed="rId7" cstate="print"/>
            <a:stretch>
              <a:fillRect/>
            </a:stretch>
          </a:blipFill>
        </p:spPr>
        <p:txBody>
          <a:bodyPr wrap="square" lIns="0" tIns="0" rIns="0" bIns="0" rtlCol="0"/>
          <a:lstStyle/>
          <a:p>
            <a:endParaRPr/>
          </a:p>
        </p:txBody>
      </p:sp>
      <p:sp>
        <p:nvSpPr>
          <p:cNvPr id="12" name="object 12"/>
          <p:cNvSpPr txBox="1"/>
          <p:nvPr/>
        </p:nvSpPr>
        <p:spPr>
          <a:xfrm>
            <a:off x="592327" y="2776220"/>
            <a:ext cx="7128509" cy="3168650"/>
          </a:xfrm>
          <a:prstGeom prst="rect">
            <a:avLst/>
          </a:prstGeom>
        </p:spPr>
        <p:txBody>
          <a:bodyPr vert="horz" wrap="square" lIns="0" tIns="12700" rIns="0" bIns="0" rtlCol="0">
            <a:spAutoFit/>
          </a:bodyPr>
          <a:lstStyle/>
          <a:p>
            <a:pPr marL="1800225">
              <a:lnSpc>
                <a:spcPct val="100000"/>
              </a:lnSpc>
              <a:spcBef>
                <a:spcPts val="100"/>
              </a:spcBef>
            </a:pPr>
            <a:r>
              <a:rPr sz="2400" b="1" dirty="0">
                <a:solidFill>
                  <a:srgbClr val="FFFFFF"/>
                </a:solidFill>
                <a:latin typeface="Gill Sans MT"/>
                <a:cs typeface="Gill Sans MT"/>
              </a:rPr>
              <a:t>Independent </a:t>
            </a:r>
            <a:r>
              <a:rPr sz="2400" b="1" spc="-5" dirty="0">
                <a:solidFill>
                  <a:srgbClr val="FFFFFF"/>
                </a:solidFill>
                <a:latin typeface="Gill Sans MT"/>
                <a:cs typeface="Gill Sans MT"/>
              </a:rPr>
              <a:t>written</a:t>
            </a:r>
            <a:r>
              <a:rPr sz="2400" b="1" spc="-25" dirty="0">
                <a:solidFill>
                  <a:srgbClr val="FFFFFF"/>
                </a:solidFill>
                <a:latin typeface="Gill Sans MT"/>
                <a:cs typeface="Gill Sans MT"/>
              </a:rPr>
              <a:t> </a:t>
            </a:r>
            <a:r>
              <a:rPr sz="2400" b="1" spc="-5" dirty="0">
                <a:solidFill>
                  <a:srgbClr val="FFFFFF"/>
                </a:solidFill>
                <a:latin typeface="Gill Sans MT"/>
                <a:cs typeface="Gill Sans MT"/>
              </a:rPr>
              <a:t>activities:</a:t>
            </a:r>
            <a:endParaRPr sz="2400">
              <a:latin typeface="Gill Sans MT"/>
              <a:cs typeface="Gill Sans MT"/>
            </a:endParaRPr>
          </a:p>
          <a:p>
            <a:pPr>
              <a:lnSpc>
                <a:spcPct val="100000"/>
              </a:lnSpc>
            </a:pPr>
            <a:endParaRPr sz="2800">
              <a:latin typeface="Times New Roman"/>
              <a:cs typeface="Times New Roman"/>
            </a:endParaRPr>
          </a:p>
          <a:p>
            <a:pPr marL="355600" indent="-342900">
              <a:lnSpc>
                <a:spcPct val="100000"/>
              </a:lnSpc>
              <a:spcBef>
                <a:spcPts val="1689"/>
              </a:spcBef>
              <a:buAutoNum type="arabicPeriod"/>
              <a:tabLst>
                <a:tab pos="354965" algn="l"/>
                <a:tab pos="355600" algn="l"/>
              </a:tabLst>
            </a:pPr>
            <a:r>
              <a:rPr sz="1800" b="1" dirty="0">
                <a:solidFill>
                  <a:srgbClr val="FFFFFF"/>
                </a:solidFill>
                <a:latin typeface="Gill Sans MT"/>
                <a:cs typeface="Gill Sans MT"/>
              </a:rPr>
              <a:t>Complete the </a:t>
            </a:r>
            <a:r>
              <a:rPr sz="1800" b="1" spc="-15" dirty="0">
                <a:solidFill>
                  <a:srgbClr val="FFFFFF"/>
                </a:solidFill>
                <a:latin typeface="Gill Sans MT"/>
                <a:cs typeface="Gill Sans MT"/>
              </a:rPr>
              <a:t>BUZZ </a:t>
            </a:r>
            <a:r>
              <a:rPr sz="1800" b="1" spc="-25" dirty="0">
                <a:solidFill>
                  <a:srgbClr val="FFFFFF"/>
                </a:solidFill>
                <a:latin typeface="Gill Sans MT"/>
                <a:cs typeface="Gill Sans MT"/>
              </a:rPr>
              <a:t>WORDS </a:t>
            </a:r>
            <a:r>
              <a:rPr sz="1800" b="1" spc="-5" dirty="0">
                <a:solidFill>
                  <a:srgbClr val="FFFFFF"/>
                </a:solidFill>
                <a:latin typeface="Gill Sans MT"/>
                <a:cs typeface="Gill Sans MT"/>
              </a:rPr>
              <a:t>on </a:t>
            </a:r>
            <a:r>
              <a:rPr sz="1800" b="1" spc="-15" dirty="0">
                <a:solidFill>
                  <a:srgbClr val="FFFFFF"/>
                </a:solidFill>
                <a:latin typeface="Gill Sans MT"/>
                <a:cs typeface="Gill Sans MT"/>
              </a:rPr>
              <a:t>page</a:t>
            </a:r>
            <a:r>
              <a:rPr sz="1800" b="1" spc="-215" dirty="0">
                <a:solidFill>
                  <a:srgbClr val="FFFFFF"/>
                </a:solidFill>
                <a:latin typeface="Gill Sans MT"/>
                <a:cs typeface="Gill Sans MT"/>
              </a:rPr>
              <a:t> </a:t>
            </a:r>
            <a:r>
              <a:rPr sz="1800" b="1" dirty="0">
                <a:solidFill>
                  <a:srgbClr val="FFFFFF"/>
                </a:solidFill>
                <a:latin typeface="Gill Sans MT"/>
                <a:cs typeface="Gill Sans MT"/>
              </a:rPr>
              <a:t>10</a:t>
            </a:r>
            <a:endParaRPr sz="1800">
              <a:latin typeface="Gill Sans MT"/>
              <a:cs typeface="Gill Sans MT"/>
            </a:endParaRPr>
          </a:p>
          <a:p>
            <a:pPr marL="355600" indent="-342900">
              <a:lnSpc>
                <a:spcPct val="100000"/>
              </a:lnSpc>
              <a:spcBef>
                <a:spcPts val="994"/>
              </a:spcBef>
              <a:buAutoNum type="arabicPeriod"/>
              <a:tabLst>
                <a:tab pos="354965" algn="l"/>
                <a:tab pos="355600" algn="l"/>
              </a:tabLst>
            </a:pPr>
            <a:r>
              <a:rPr sz="1800" b="1" dirty="0">
                <a:solidFill>
                  <a:srgbClr val="FFFFFF"/>
                </a:solidFill>
                <a:latin typeface="Gill Sans MT"/>
                <a:cs typeface="Gill Sans MT"/>
              </a:rPr>
              <a:t>Complete </a:t>
            </a:r>
            <a:r>
              <a:rPr sz="1800" b="1" spc="-5" dirty="0">
                <a:solidFill>
                  <a:srgbClr val="FFFFFF"/>
                </a:solidFill>
                <a:latin typeface="Gill Sans MT"/>
                <a:cs typeface="Gill Sans MT"/>
              </a:rPr>
              <a:t>questions </a:t>
            </a:r>
            <a:r>
              <a:rPr sz="1800" b="1" dirty="0">
                <a:solidFill>
                  <a:srgbClr val="FFFFFF"/>
                </a:solidFill>
                <a:latin typeface="Gill Sans MT"/>
                <a:cs typeface="Gill Sans MT"/>
              </a:rPr>
              <a:t>1 to 4 </a:t>
            </a:r>
            <a:r>
              <a:rPr sz="1800" b="1" spc="-5" dirty="0">
                <a:solidFill>
                  <a:srgbClr val="FFFFFF"/>
                </a:solidFill>
                <a:latin typeface="Gill Sans MT"/>
                <a:cs typeface="Gill Sans MT"/>
              </a:rPr>
              <a:t>on </a:t>
            </a:r>
            <a:r>
              <a:rPr sz="1800" b="1" spc="-15" dirty="0">
                <a:solidFill>
                  <a:srgbClr val="FFFFFF"/>
                </a:solidFill>
                <a:latin typeface="Gill Sans MT"/>
                <a:cs typeface="Gill Sans MT"/>
              </a:rPr>
              <a:t>page </a:t>
            </a:r>
            <a:r>
              <a:rPr sz="1800" b="1" dirty="0">
                <a:solidFill>
                  <a:srgbClr val="FFFFFF"/>
                </a:solidFill>
                <a:latin typeface="Gill Sans MT"/>
                <a:cs typeface="Gill Sans MT"/>
              </a:rPr>
              <a:t>11 in </a:t>
            </a:r>
            <a:r>
              <a:rPr sz="1800" b="1" spc="-5" dirty="0">
                <a:solidFill>
                  <a:srgbClr val="FFFFFF"/>
                </a:solidFill>
                <a:latin typeface="Gill Sans MT"/>
                <a:cs typeface="Gill Sans MT"/>
              </a:rPr>
              <a:t>booklet</a:t>
            </a:r>
            <a:r>
              <a:rPr sz="1800" b="1" spc="-55" dirty="0">
                <a:solidFill>
                  <a:srgbClr val="FFFFFF"/>
                </a:solidFill>
                <a:latin typeface="Gill Sans MT"/>
                <a:cs typeface="Gill Sans MT"/>
              </a:rPr>
              <a:t> </a:t>
            </a:r>
            <a:r>
              <a:rPr sz="1800" b="1" dirty="0">
                <a:solidFill>
                  <a:srgbClr val="FFFFFF"/>
                </a:solidFill>
                <a:latin typeface="Gill Sans MT"/>
                <a:cs typeface="Gill Sans MT"/>
              </a:rPr>
              <a:t>2.</a:t>
            </a:r>
            <a:endParaRPr sz="1800">
              <a:latin typeface="Gill Sans MT"/>
              <a:cs typeface="Gill Sans MT"/>
            </a:endParaRPr>
          </a:p>
          <a:p>
            <a:pPr marL="355600" indent="-342900">
              <a:lnSpc>
                <a:spcPct val="100000"/>
              </a:lnSpc>
              <a:spcBef>
                <a:spcPts val="1010"/>
              </a:spcBef>
              <a:buAutoNum type="arabicPeriod"/>
              <a:tabLst>
                <a:tab pos="354965" algn="l"/>
                <a:tab pos="355600" algn="l"/>
              </a:tabLst>
            </a:pPr>
            <a:r>
              <a:rPr sz="1800" b="1" spc="-20" dirty="0">
                <a:solidFill>
                  <a:srgbClr val="FFFFFF"/>
                </a:solidFill>
                <a:latin typeface="Gill Sans MT"/>
                <a:cs typeface="Gill Sans MT"/>
              </a:rPr>
              <a:t>Draw </a:t>
            </a:r>
            <a:r>
              <a:rPr sz="1800" b="1" dirty="0">
                <a:solidFill>
                  <a:srgbClr val="FFFFFF"/>
                </a:solidFill>
                <a:latin typeface="Gill Sans MT"/>
                <a:cs typeface="Gill Sans MT"/>
              </a:rPr>
              <a:t>a mind </a:t>
            </a:r>
            <a:r>
              <a:rPr sz="1800" b="1" spc="-5" dirty="0">
                <a:solidFill>
                  <a:srgbClr val="FFFFFF"/>
                </a:solidFill>
                <a:latin typeface="Gill Sans MT"/>
                <a:cs typeface="Gill Sans MT"/>
              </a:rPr>
              <a:t>map or </a:t>
            </a:r>
            <a:r>
              <a:rPr sz="1800" b="1" spc="-10" dirty="0">
                <a:solidFill>
                  <a:srgbClr val="FFFFFF"/>
                </a:solidFill>
                <a:latin typeface="Gill Sans MT"/>
                <a:cs typeface="Gill Sans MT"/>
              </a:rPr>
              <a:t>create </a:t>
            </a:r>
            <a:r>
              <a:rPr sz="1800" b="1" dirty="0">
                <a:solidFill>
                  <a:srgbClr val="FFFFFF"/>
                </a:solidFill>
                <a:latin typeface="Gill Sans MT"/>
                <a:cs typeface="Gill Sans MT"/>
              </a:rPr>
              <a:t>a set </a:t>
            </a:r>
            <a:r>
              <a:rPr sz="1800" b="1" spc="-5" dirty="0">
                <a:solidFill>
                  <a:srgbClr val="FFFFFF"/>
                </a:solidFill>
                <a:latin typeface="Gill Sans MT"/>
                <a:cs typeface="Gill Sans MT"/>
              </a:rPr>
              <a:t>of cue </a:t>
            </a:r>
            <a:r>
              <a:rPr sz="1800" b="1" spc="-10" dirty="0">
                <a:solidFill>
                  <a:srgbClr val="FFFFFF"/>
                </a:solidFill>
                <a:latin typeface="Gill Sans MT"/>
                <a:cs typeface="Gill Sans MT"/>
              </a:rPr>
              <a:t>cards for </a:t>
            </a:r>
            <a:r>
              <a:rPr sz="1800" b="1" dirty="0">
                <a:solidFill>
                  <a:srgbClr val="FFFFFF"/>
                </a:solidFill>
                <a:latin typeface="Gill Sans MT"/>
                <a:cs typeface="Gill Sans MT"/>
              </a:rPr>
              <a:t>the</a:t>
            </a:r>
            <a:r>
              <a:rPr sz="1800" b="1" spc="-50" dirty="0">
                <a:solidFill>
                  <a:srgbClr val="FFFFFF"/>
                </a:solidFill>
                <a:latin typeface="Gill Sans MT"/>
                <a:cs typeface="Gill Sans MT"/>
              </a:rPr>
              <a:t> </a:t>
            </a:r>
            <a:r>
              <a:rPr sz="1800" b="1" spc="-5" dirty="0">
                <a:solidFill>
                  <a:srgbClr val="FFFFFF"/>
                </a:solidFill>
                <a:latin typeface="Gill Sans MT"/>
                <a:cs typeface="Gill Sans MT"/>
              </a:rPr>
              <a:t>genetic</a:t>
            </a:r>
            <a:endParaRPr sz="1800">
              <a:latin typeface="Gill Sans MT"/>
              <a:cs typeface="Gill Sans MT"/>
            </a:endParaRPr>
          </a:p>
          <a:p>
            <a:pPr marL="355600">
              <a:lnSpc>
                <a:spcPct val="100000"/>
              </a:lnSpc>
            </a:pPr>
            <a:r>
              <a:rPr sz="1800" b="1" spc="-5" dirty="0">
                <a:solidFill>
                  <a:srgbClr val="FFFFFF"/>
                </a:solidFill>
                <a:latin typeface="Gill Sans MT"/>
                <a:cs typeface="Gill Sans MT"/>
              </a:rPr>
              <a:t>explanation of</a:t>
            </a:r>
            <a:r>
              <a:rPr sz="1800" b="1" spc="-40" dirty="0">
                <a:solidFill>
                  <a:srgbClr val="FFFFFF"/>
                </a:solidFill>
                <a:latin typeface="Gill Sans MT"/>
                <a:cs typeface="Gill Sans MT"/>
              </a:rPr>
              <a:t> </a:t>
            </a:r>
            <a:r>
              <a:rPr sz="1800" b="1" spc="-10" dirty="0">
                <a:solidFill>
                  <a:srgbClr val="FFFFFF"/>
                </a:solidFill>
                <a:latin typeface="Gill Sans MT"/>
                <a:cs typeface="Gill Sans MT"/>
              </a:rPr>
              <a:t>schizophrenia.</a:t>
            </a:r>
            <a:endParaRPr sz="1800">
              <a:latin typeface="Gill Sans MT"/>
              <a:cs typeface="Gill Sans MT"/>
            </a:endParaRPr>
          </a:p>
          <a:p>
            <a:pPr marL="355600" indent="-342900">
              <a:lnSpc>
                <a:spcPct val="100000"/>
              </a:lnSpc>
              <a:spcBef>
                <a:spcPts val="994"/>
              </a:spcBef>
              <a:buAutoNum type="arabicPeriod" startAt="4"/>
              <a:tabLst>
                <a:tab pos="354965" algn="l"/>
                <a:tab pos="355600" algn="l"/>
              </a:tabLst>
            </a:pPr>
            <a:r>
              <a:rPr sz="1800" b="1" spc="-15" dirty="0">
                <a:solidFill>
                  <a:srgbClr val="FFFFFF"/>
                </a:solidFill>
                <a:latin typeface="Gill Sans MT"/>
                <a:cs typeface="Gill Sans MT"/>
              </a:rPr>
              <a:t>Prepare </a:t>
            </a:r>
            <a:r>
              <a:rPr sz="1800" b="1" dirty="0">
                <a:solidFill>
                  <a:srgbClr val="FFFFFF"/>
                </a:solidFill>
                <a:latin typeface="Gill Sans MT"/>
                <a:cs typeface="Gill Sans MT"/>
              </a:rPr>
              <a:t>to </a:t>
            </a:r>
            <a:r>
              <a:rPr sz="1800" b="1" spc="-5" dirty="0">
                <a:solidFill>
                  <a:srgbClr val="FFFFFF"/>
                </a:solidFill>
                <a:latin typeface="Gill Sans MT"/>
                <a:cs typeface="Gill Sans MT"/>
              </a:rPr>
              <a:t>complete </a:t>
            </a:r>
            <a:r>
              <a:rPr sz="1800" b="1" dirty="0">
                <a:solidFill>
                  <a:srgbClr val="FFFFFF"/>
                </a:solidFill>
                <a:latin typeface="Gill Sans MT"/>
                <a:cs typeface="Gill Sans MT"/>
              </a:rPr>
              <a:t>a timed</a:t>
            </a:r>
            <a:r>
              <a:rPr sz="1800" b="1" spc="-30" dirty="0">
                <a:solidFill>
                  <a:srgbClr val="FFFFFF"/>
                </a:solidFill>
                <a:latin typeface="Gill Sans MT"/>
                <a:cs typeface="Gill Sans MT"/>
              </a:rPr>
              <a:t> </a:t>
            </a:r>
            <a:r>
              <a:rPr sz="1800" b="1" spc="5" dirty="0">
                <a:solidFill>
                  <a:srgbClr val="FFFFFF"/>
                </a:solidFill>
                <a:latin typeface="Gill Sans MT"/>
                <a:cs typeface="Gill Sans MT"/>
              </a:rPr>
              <a:t>summary:</a:t>
            </a:r>
            <a:endParaRPr sz="1800">
              <a:latin typeface="Gill Sans MT"/>
              <a:cs typeface="Gill Sans MT"/>
            </a:endParaRPr>
          </a:p>
          <a:p>
            <a:pPr marL="12700">
              <a:lnSpc>
                <a:spcPct val="100000"/>
              </a:lnSpc>
              <a:spcBef>
                <a:spcPts val="1000"/>
              </a:spcBef>
            </a:pPr>
            <a:r>
              <a:rPr sz="1800" b="1" dirty="0">
                <a:solidFill>
                  <a:srgbClr val="FFFFFF"/>
                </a:solidFill>
                <a:latin typeface="Gill Sans MT"/>
                <a:cs typeface="Gill Sans MT"/>
              </a:rPr>
              <a:t>- </a:t>
            </a:r>
            <a:r>
              <a:rPr sz="1800" b="1" spc="-5" dirty="0">
                <a:solidFill>
                  <a:srgbClr val="FFFFFF"/>
                </a:solidFill>
                <a:latin typeface="Gill Sans MT"/>
                <a:cs typeface="Gill Sans MT"/>
              </a:rPr>
              <a:t>Outline </a:t>
            </a:r>
            <a:r>
              <a:rPr sz="1800" b="1" spc="-15" dirty="0">
                <a:solidFill>
                  <a:srgbClr val="FFFFFF"/>
                </a:solidFill>
                <a:latin typeface="Gill Sans MT"/>
                <a:cs typeface="Gill Sans MT"/>
              </a:rPr>
              <a:t>any </a:t>
            </a:r>
            <a:r>
              <a:rPr sz="1800" b="1" spc="-5" dirty="0">
                <a:solidFill>
                  <a:srgbClr val="FFFFFF"/>
                </a:solidFill>
                <a:latin typeface="Gill Sans MT"/>
                <a:cs typeface="Gill Sans MT"/>
              </a:rPr>
              <a:t>one biological explanation of </a:t>
            </a:r>
            <a:r>
              <a:rPr sz="1800" b="1" spc="-10" dirty="0">
                <a:solidFill>
                  <a:srgbClr val="FFFFFF"/>
                </a:solidFill>
                <a:latin typeface="Gill Sans MT"/>
                <a:cs typeface="Gill Sans MT"/>
              </a:rPr>
              <a:t>schizophrenia </a:t>
            </a:r>
            <a:r>
              <a:rPr sz="1800" b="1" dirty="0">
                <a:solidFill>
                  <a:srgbClr val="FFFFFF"/>
                </a:solidFill>
                <a:latin typeface="Gill Sans MT"/>
                <a:cs typeface="Gill Sans MT"/>
              </a:rPr>
              <a:t>(9</a:t>
            </a:r>
            <a:r>
              <a:rPr sz="1800" b="1" spc="-5" dirty="0">
                <a:solidFill>
                  <a:srgbClr val="FFFFFF"/>
                </a:solidFill>
                <a:latin typeface="Gill Sans MT"/>
                <a:cs typeface="Gill Sans MT"/>
              </a:rPr>
              <a:t> marks)</a:t>
            </a:r>
            <a:endParaRPr sz="1800">
              <a:latin typeface="Gill Sans MT"/>
              <a:cs typeface="Gill Sans MT"/>
            </a:endParaRPr>
          </a:p>
        </p:txBody>
      </p:sp>
      <p:sp>
        <p:nvSpPr>
          <p:cNvPr id="13" name="object 13"/>
          <p:cNvSpPr txBox="1">
            <a:spLocks noGrp="1"/>
          </p:cNvSpPr>
          <p:nvPr>
            <p:ph type="title"/>
          </p:nvPr>
        </p:nvSpPr>
        <p:spPr>
          <a:xfrm>
            <a:off x="3585209" y="183845"/>
            <a:ext cx="1974214" cy="680720"/>
          </a:xfrm>
          <a:prstGeom prst="rect">
            <a:avLst/>
          </a:prstGeom>
        </p:spPr>
        <p:txBody>
          <a:bodyPr vert="horz" wrap="square" lIns="0" tIns="12065" rIns="0" bIns="0" rtlCol="0">
            <a:spAutoFit/>
          </a:bodyPr>
          <a:lstStyle/>
          <a:p>
            <a:pPr marL="12700">
              <a:lnSpc>
                <a:spcPct val="100000"/>
              </a:lnSpc>
              <a:spcBef>
                <a:spcPts val="95"/>
              </a:spcBef>
            </a:pPr>
            <a:r>
              <a:rPr sz="4300" spc="-10" dirty="0"/>
              <a:t>Genetics</a:t>
            </a:r>
            <a:endParaRPr sz="4300"/>
          </a:p>
        </p:txBody>
      </p:sp>
      <p:sp>
        <p:nvSpPr>
          <p:cNvPr id="14" name="object 14"/>
          <p:cNvSpPr/>
          <p:nvPr/>
        </p:nvSpPr>
        <p:spPr>
          <a:xfrm>
            <a:off x="7812405" y="4509134"/>
            <a:ext cx="904062" cy="1058417"/>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3335" rIns="0" bIns="0" rtlCol="0">
            <a:spAutoFit/>
          </a:bodyPr>
          <a:lstStyle/>
          <a:p>
            <a:pPr marL="1328420" marR="5080" indent="-1315720">
              <a:lnSpc>
                <a:spcPct val="100000"/>
              </a:lnSpc>
              <a:spcBef>
                <a:spcPts val="105"/>
              </a:spcBef>
            </a:pPr>
            <a:r>
              <a:rPr spc="-5" dirty="0"/>
              <a:t>Biological explanations</a:t>
            </a:r>
            <a:r>
              <a:rPr spc="-75" dirty="0"/>
              <a:t> </a:t>
            </a:r>
            <a:r>
              <a:rPr dirty="0"/>
              <a:t>of  </a:t>
            </a:r>
            <a:r>
              <a:rPr spc="-5" dirty="0"/>
              <a:t>schizophrenia</a:t>
            </a:r>
          </a:p>
        </p:txBody>
      </p:sp>
      <p:sp>
        <p:nvSpPr>
          <p:cNvPr id="3" name="object 3"/>
          <p:cNvSpPr txBox="1"/>
          <p:nvPr/>
        </p:nvSpPr>
        <p:spPr>
          <a:xfrm>
            <a:off x="1564005" y="3903345"/>
            <a:ext cx="6417310" cy="513715"/>
          </a:xfrm>
          <a:prstGeom prst="rect">
            <a:avLst/>
          </a:prstGeom>
        </p:spPr>
        <p:txBody>
          <a:bodyPr vert="horz" wrap="square" lIns="0" tIns="12700" rIns="0" bIns="0" rtlCol="0">
            <a:spAutoFit/>
          </a:bodyPr>
          <a:lstStyle/>
          <a:p>
            <a:pPr marL="12700">
              <a:lnSpc>
                <a:spcPct val="100000"/>
              </a:lnSpc>
              <a:spcBef>
                <a:spcPts val="100"/>
              </a:spcBef>
            </a:pPr>
            <a:r>
              <a:rPr sz="3200" spc="-5" dirty="0">
                <a:solidFill>
                  <a:srgbClr val="888888"/>
                </a:solidFill>
                <a:latin typeface="Gill Sans MT"/>
                <a:cs typeface="Gill Sans MT"/>
              </a:rPr>
              <a:t>Neurochemical </a:t>
            </a:r>
            <a:r>
              <a:rPr sz="3200" dirty="0">
                <a:solidFill>
                  <a:srgbClr val="888888"/>
                </a:solidFill>
                <a:latin typeface="Gill Sans MT"/>
                <a:cs typeface="Gill Sans MT"/>
              </a:rPr>
              <a:t>– dopamine</a:t>
            </a:r>
            <a:r>
              <a:rPr sz="3200" spc="-130" dirty="0">
                <a:solidFill>
                  <a:srgbClr val="888888"/>
                </a:solidFill>
                <a:latin typeface="Gill Sans MT"/>
                <a:cs typeface="Gill Sans MT"/>
              </a:rPr>
              <a:t> </a:t>
            </a:r>
            <a:r>
              <a:rPr sz="3200" spc="-10" dirty="0">
                <a:solidFill>
                  <a:srgbClr val="888888"/>
                </a:solidFill>
                <a:latin typeface="Gill Sans MT"/>
                <a:cs typeface="Gill Sans MT"/>
              </a:rPr>
              <a:t>hypothesis</a:t>
            </a:r>
            <a:endParaRPr sz="3200">
              <a:latin typeface="Gill Sans MT"/>
              <a:cs typeface="Gill Sans M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044064" y="476834"/>
            <a:ext cx="5059680" cy="697230"/>
          </a:xfrm>
          <a:prstGeom prst="rect">
            <a:avLst/>
          </a:prstGeom>
        </p:spPr>
        <p:txBody>
          <a:bodyPr vert="horz" wrap="square" lIns="0" tIns="13335" rIns="0" bIns="0" rtlCol="0">
            <a:spAutoFit/>
          </a:bodyPr>
          <a:lstStyle/>
          <a:p>
            <a:pPr marL="12700">
              <a:lnSpc>
                <a:spcPct val="100000"/>
              </a:lnSpc>
              <a:spcBef>
                <a:spcPts val="105"/>
              </a:spcBef>
            </a:pPr>
            <a:r>
              <a:rPr sz="4400" dirty="0">
                <a:latin typeface="Gill Sans MT"/>
                <a:cs typeface="Gill Sans MT"/>
              </a:rPr>
              <a:t>Dopamine</a:t>
            </a:r>
            <a:r>
              <a:rPr sz="4400" spc="-45" dirty="0">
                <a:latin typeface="Gill Sans MT"/>
                <a:cs typeface="Gill Sans MT"/>
              </a:rPr>
              <a:t> </a:t>
            </a:r>
            <a:r>
              <a:rPr sz="4400" dirty="0">
                <a:latin typeface="Gill Sans MT"/>
                <a:cs typeface="Gill Sans MT"/>
              </a:rPr>
              <a:t>Hypothesis</a:t>
            </a:r>
            <a:endParaRPr sz="4400">
              <a:latin typeface="Gill Sans MT"/>
              <a:cs typeface="Gill Sans MT"/>
            </a:endParaRPr>
          </a:p>
        </p:txBody>
      </p:sp>
      <p:sp>
        <p:nvSpPr>
          <p:cNvPr id="3" name="object 3"/>
          <p:cNvSpPr/>
          <p:nvPr/>
        </p:nvSpPr>
        <p:spPr>
          <a:xfrm>
            <a:off x="4789550" y="4118021"/>
            <a:ext cx="4354450" cy="1908929"/>
          </a:xfrm>
          <a:prstGeom prst="rect">
            <a:avLst/>
          </a:prstGeom>
          <a:blipFill>
            <a:blip r:embed="rId2" cstate="print"/>
            <a:stretch>
              <a:fillRect/>
            </a:stretch>
          </a:blipFill>
        </p:spPr>
        <p:txBody>
          <a:bodyPr wrap="square" lIns="0" tIns="0" rIns="0" bIns="0" rtlCol="0"/>
          <a:lstStyle/>
          <a:p>
            <a:pPr algn="ctr"/>
            <a:endParaRPr lang="en-GB" dirty="0" smtClean="0"/>
          </a:p>
          <a:p>
            <a:pPr algn="ctr"/>
            <a:r>
              <a:rPr lang="en-GB" sz="2400" dirty="0" smtClean="0"/>
              <a:t>It </a:t>
            </a:r>
            <a:r>
              <a:rPr lang="en-GB" sz="2400" dirty="0"/>
              <a:t>is probable that </a:t>
            </a:r>
            <a:r>
              <a:rPr lang="en-GB" sz="2400" u="sng" dirty="0"/>
              <a:t>genetic factors are linked to faulty dopaminergic systems.</a:t>
            </a:r>
            <a:r>
              <a:rPr lang="en-GB" sz="2400" dirty="0"/>
              <a:t> </a:t>
            </a:r>
          </a:p>
          <a:p>
            <a:endParaRPr dirty="0"/>
          </a:p>
        </p:txBody>
      </p:sp>
      <p:sp>
        <p:nvSpPr>
          <p:cNvPr id="5" name="object 5"/>
          <p:cNvSpPr/>
          <p:nvPr/>
        </p:nvSpPr>
        <p:spPr>
          <a:xfrm>
            <a:off x="228600" y="1174064"/>
            <a:ext cx="8382000" cy="2253654"/>
          </a:xfrm>
          <a:prstGeom prst="rect">
            <a:avLst/>
          </a:prstGeom>
          <a:blipFill>
            <a:blip r:embed="rId3" cstate="print"/>
            <a:stretch>
              <a:fillRect/>
            </a:stretch>
          </a:blipFill>
        </p:spPr>
        <p:txBody>
          <a:bodyPr wrap="square" lIns="0" tIns="0" rIns="0" bIns="0" rtlCol="0"/>
          <a:lstStyle/>
          <a:p>
            <a:pPr algn="ctr"/>
            <a:endParaRPr lang="en-GB" sz="2400" dirty="0" smtClean="0"/>
          </a:p>
          <a:p>
            <a:pPr algn="ctr"/>
            <a:r>
              <a:rPr lang="en-GB" sz="2400" dirty="0" smtClean="0"/>
              <a:t>Dopamine </a:t>
            </a:r>
            <a:r>
              <a:rPr lang="en-GB" sz="2400" dirty="0"/>
              <a:t>(a neurotransmitter) is widely believed to work differently in the brain of a patient with schizophrenia and this may result in the symptoms observed in sufferers. Dopamine acts to increase the rate of firing in the synapse of neurons, which enhances the communication between neurons. </a:t>
            </a:r>
          </a:p>
          <a:p>
            <a:endParaRPr dirty="0"/>
          </a:p>
        </p:txBody>
      </p:sp>
      <p:sp>
        <p:nvSpPr>
          <p:cNvPr id="8" name="object 8"/>
          <p:cNvSpPr/>
          <p:nvPr/>
        </p:nvSpPr>
        <p:spPr>
          <a:xfrm>
            <a:off x="1043609" y="3645065"/>
            <a:ext cx="3528441" cy="2381885"/>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9644" y="1266444"/>
            <a:ext cx="5536692" cy="240487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463540" y="1391411"/>
            <a:ext cx="3473196" cy="4739640"/>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5847969" y="1557273"/>
            <a:ext cx="2738755" cy="4293235"/>
          </a:xfrm>
          <a:prstGeom prst="rect">
            <a:avLst/>
          </a:prstGeom>
        </p:spPr>
        <p:txBody>
          <a:bodyPr vert="horz" wrap="square" lIns="0" tIns="12065" rIns="0" bIns="0" rtlCol="0">
            <a:spAutoFit/>
          </a:bodyPr>
          <a:lstStyle/>
          <a:p>
            <a:pPr marL="12065" marR="5080" indent="-35560" algn="ctr">
              <a:lnSpc>
                <a:spcPct val="100000"/>
              </a:lnSpc>
              <a:spcBef>
                <a:spcPts val="95"/>
              </a:spcBef>
            </a:pPr>
            <a:r>
              <a:rPr sz="2800" spc="-10" dirty="0">
                <a:solidFill>
                  <a:srgbClr val="FFFFFF"/>
                </a:solidFill>
                <a:latin typeface="Gill Sans MT"/>
                <a:cs typeface="Gill Sans MT"/>
              </a:rPr>
              <a:t>According </a:t>
            </a:r>
            <a:r>
              <a:rPr sz="2800" spc="-5" dirty="0">
                <a:solidFill>
                  <a:srgbClr val="FFFFFF"/>
                </a:solidFill>
                <a:latin typeface="Gill Sans MT"/>
                <a:cs typeface="Gill Sans MT"/>
              </a:rPr>
              <a:t>to </a:t>
            </a:r>
            <a:r>
              <a:rPr sz="2800" dirty="0">
                <a:solidFill>
                  <a:srgbClr val="FFFFFF"/>
                </a:solidFill>
                <a:latin typeface="Gill Sans MT"/>
                <a:cs typeface="Gill Sans MT"/>
              </a:rPr>
              <a:t>the  </a:t>
            </a:r>
            <a:r>
              <a:rPr sz="2800" spc="-5" dirty="0">
                <a:solidFill>
                  <a:srgbClr val="FFFFFF"/>
                </a:solidFill>
                <a:latin typeface="Gill Sans MT"/>
                <a:cs typeface="Gill Sans MT"/>
              </a:rPr>
              <a:t>genetic</a:t>
            </a:r>
            <a:r>
              <a:rPr sz="2800" spc="-70" dirty="0">
                <a:solidFill>
                  <a:srgbClr val="FFFFFF"/>
                </a:solidFill>
                <a:latin typeface="Gill Sans MT"/>
                <a:cs typeface="Gill Sans MT"/>
              </a:rPr>
              <a:t> </a:t>
            </a:r>
            <a:r>
              <a:rPr sz="2800" spc="-10" dirty="0">
                <a:solidFill>
                  <a:srgbClr val="FFFFFF"/>
                </a:solidFill>
                <a:latin typeface="Gill Sans MT"/>
                <a:cs typeface="Gill Sans MT"/>
              </a:rPr>
              <a:t>hypothesis,  </a:t>
            </a:r>
            <a:r>
              <a:rPr sz="2800" spc="-5" dirty="0">
                <a:solidFill>
                  <a:srgbClr val="FFFFFF"/>
                </a:solidFill>
                <a:latin typeface="Gill Sans MT"/>
                <a:cs typeface="Gill Sans MT"/>
              </a:rPr>
              <a:t>the </a:t>
            </a:r>
            <a:r>
              <a:rPr sz="2800" spc="-20" dirty="0">
                <a:solidFill>
                  <a:srgbClr val="FFFFFF"/>
                </a:solidFill>
                <a:latin typeface="Gill Sans MT"/>
                <a:cs typeface="Gill Sans MT"/>
              </a:rPr>
              <a:t>more </a:t>
            </a:r>
            <a:r>
              <a:rPr sz="2800" spc="-5" dirty="0">
                <a:solidFill>
                  <a:srgbClr val="FFFFFF"/>
                </a:solidFill>
                <a:latin typeface="Gill Sans MT"/>
                <a:cs typeface="Gill Sans MT"/>
              </a:rPr>
              <a:t>closely  </a:t>
            </a:r>
            <a:r>
              <a:rPr sz="2800" spc="-15" dirty="0">
                <a:solidFill>
                  <a:srgbClr val="FFFFFF"/>
                </a:solidFill>
                <a:latin typeface="Gill Sans MT"/>
                <a:cs typeface="Gill Sans MT"/>
              </a:rPr>
              <a:t>related </a:t>
            </a:r>
            <a:r>
              <a:rPr sz="2800" dirty="0">
                <a:solidFill>
                  <a:srgbClr val="FFFFFF"/>
                </a:solidFill>
                <a:latin typeface="Gill Sans MT"/>
                <a:cs typeface="Gill Sans MT"/>
              </a:rPr>
              <a:t>the </a:t>
            </a:r>
            <a:r>
              <a:rPr sz="2800" spc="-10" dirty="0">
                <a:solidFill>
                  <a:srgbClr val="FFFFFF"/>
                </a:solidFill>
                <a:latin typeface="Gill Sans MT"/>
                <a:cs typeface="Gill Sans MT"/>
              </a:rPr>
              <a:t>family  </a:t>
            </a:r>
            <a:r>
              <a:rPr sz="2800" spc="-5" dirty="0">
                <a:solidFill>
                  <a:srgbClr val="FFFFFF"/>
                </a:solidFill>
                <a:latin typeface="Gill Sans MT"/>
                <a:cs typeface="Gill Sans MT"/>
              </a:rPr>
              <a:t>member to </a:t>
            </a:r>
            <a:r>
              <a:rPr sz="2800" dirty="0">
                <a:solidFill>
                  <a:srgbClr val="FFFFFF"/>
                </a:solidFill>
                <a:latin typeface="Gill Sans MT"/>
                <a:cs typeface="Gill Sans MT"/>
              </a:rPr>
              <a:t>the  </a:t>
            </a:r>
            <a:r>
              <a:rPr sz="2800" spc="-5" dirty="0">
                <a:solidFill>
                  <a:srgbClr val="FFFFFF"/>
                </a:solidFill>
                <a:latin typeface="Gill Sans MT"/>
                <a:cs typeface="Gill Sans MT"/>
              </a:rPr>
              <a:t>schizophrenic, the  </a:t>
            </a:r>
            <a:r>
              <a:rPr sz="2800" spc="-15" dirty="0">
                <a:solidFill>
                  <a:srgbClr val="FFFFFF"/>
                </a:solidFill>
                <a:latin typeface="Gill Sans MT"/>
                <a:cs typeface="Gill Sans MT"/>
              </a:rPr>
              <a:t>greater </a:t>
            </a:r>
            <a:r>
              <a:rPr sz="2800" spc="-5" dirty="0">
                <a:solidFill>
                  <a:srgbClr val="FFFFFF"/>
                </a:solidFill>
                <a:latin typeface="Gill Sans MT"/>
                <a:cs typeface="Gill Sans MT"/>
              </a:rPr>
              <a:t>their  chance of  </a:t>
            </a:r>
            <a:r>
              <a:rPr sz="2800" spc="-15" dirty="0">
                <a:solidFill>
                  <a:srgbClr val="FFFFFF"/>
                </a:solidFill>
                <a:latin typeface="Gill Sans MT"/>
                <a:cs typeface="Gill Sans MT"/>
              </a:rPr>
              <a:t>developing </a:t>
            </a:r>
            <a:r>
              <a:rPr sz="2800" spc="-5" dirty="0">
                <a:solidFill>
                  <a:srgbClr val="FFFFFF"/>
                </a:solidFill>
                <a:latin typeface="Gill Sans MT"/>
                <a:cs typeface="Gill Sans MT"/>
              </a:rPr>
              <a:t>the  </a:t>
            </a:r>
            <a:r>
              <a:rPr sz="2800" spc="-40" dirty="0">
                <a:solidFill>
                  <a:srgbClr val="FFFFFF"/>
                </a:solidFill>
                <a:latin typeface="Gill Sans MT"/>
                <a:cs typeface="Gill Sans MT"/>
              </a:rPr>
              <a:t>disorder.</a:t>
            </a:r>
            <a:endParaRPr sz="2800">
              <a:latin typeface="Gill Sans MT"/>
              <a:cs typeface="Gill Sans MT"/>
            </a:endParaRPr>
          </a:p>
        </p:txBody>
      </p:sp>
      <p:sp>
        <p:nvSpPr>
          <p:cNvPr id="5" name="object 5"/>
          <p:cNvSpPr txBox="1">
            <a:spLocks noGrp="1"/>
          </p:cNvSpPr>
          <p:nvPr>
            <p:ph type="title"/>
          </p:nvPr>
        </p:nvSpPr>
        <p:spPr>
          <a:xfrm>
            <a:off x="7236332" y="188607"/>
            <a:ext cx="1584325" cy="1008380"/>
          </a:xfrm>
          <a:prstGeom prst="rect">
            <a:avLst/>
          </a:prstGeom>
          <a:solidFill>
            <a:srgbClr val="4F81BC"/>
          </a:solidFill>
          <a:ln w="25400">
            <a:solidFill>
              <a:srgbClr val="385D89"/>
            </a:solidFill>
          </a:ln>
        </p:spPr>
        <p:txBody>
          <a:bodyPr vert="horz" wrap="square" lIns="0" tIns="180340" rIns="0" bIns="0" rtlCol="0">
            <a:spAutoFit/>
          </a:bodyPr>
          <a:lstStyle/>
          <a:p>
            <a:pPr marL="368935">
              <a:lnSpc>
                <a:spcPct val="100000"/>
              </a:lnSpc>
              <a:spcBef>
                <a:spcPts val="1420"/>
              </a:spcBef>
            </a:pPr>
            <a:r>
              <a:rPr spc="-5" dirty="0">
                <a:solidFill>
                  <a:srgbClr val="FFFFFF"/>
                </a:solidFill>
              </a:rPr>
              <a:t>A01</a:t>
            </a:r>
          </a:p>
        </p:txBody>
      </p:sp>
      <p:sp>
        <p:nvSpPr>
          <p:cNvPr id="6" name="object 6"/>
          <p:cNvSpPr/>
          <p:nvPr/>
        </p:nvSpPr>
        <p:spPr>
          <a:xfrm>
            <a:off x="323532" y="3789045"/>
            <a:ext cx="2298700" cy="2279015"/>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350007" y="3489959"/>
            <a:ext cx="3707892" cy="2968752"/>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474370" y="157603"/>
            <a:ext cx="5111750" cy="5942330"/>
          </a:xfrm>
          <a:prstGeom prst="rect">
            <a:avLst/>
          </a:prstGeom>
        </p:spPr>
        <p:txBody>
          <a:bodyPr vert="horz" wrap="square" lIns="0" tIns="332740" rIns="0" bIns="0" rtlCol="0">
            <a:spAutoFit/>
          </a:bodyPr>
          <a:lstStyle/>
          <a:p>
            <a:pPr marL="3097530">
              <a:lnSpc>
                <a:spcPct val="100000"/>
              </a:lnSpc>
              <a:spcBef>
                <a:spcPts val="2620"/>
              </a:spcBef>
            </a:pPr>
            <a:r>
              <a:rPr sz="4400" spc="-5" dirty="0">
                <a:latin typeface="Gill Sans MT"/>
                <a:cs typeface="Gill Sans MT"/>
              </a:rPr>
              <a:t>Ge</a:t>
            </a:r>
            <a:r>
              <a:rPr sz="4400" spc="10" dirty="0">
                <a:latin typeface="Gill Sans MT"/>
                <a:cs typeface="Gill Sans MT"/>
              </a:rPr>
              <a:t>n</a:t>
            </a:r>
            <a:r>
              <a:rPr sz="4400" dirty="0">
                <a:latin typeface="Gill Sans MT"/>
                <a:cs typeface="Gill Sans MT"/>
              </a:rPr>
              <a:t>etics</a:t>
            </a:r>
            <a:endParaRPr sz="4400">
              <a:latin typeface="Gill Sans MT"/>
              <a:cs typeface="Gill Sans MT"/>
            </a:endParaRPr>
          </a:p>
          <a:p>
            <a:pPr marL="12700" marR="242570">
              <a:lnSpc>
                <a:spcPct val="100000"/>
              </a:lnSpc>
              <a:spcBef>
                <a:spcPts val="1830"/>
              </a:spcBef>
            </a:pPr>
            <a:r>
              <a:rPr sz="3200" dirty="0">
                <a:solidFill>
                  <a:srgbClr val="FFFFFF"/>
                </a:solidFill>
                <a:latin typeface="Gill Sans MT"/>
                <a:cs typeface="Gill Sans MT"/>
              </a:rPr>
              <a:t>The fact </a:t>
            </a:r>
            <a:r>
              <a:rPr sz="3200" spc="-5" dirty="0">
                <a:solidFill>
                  <a:srgbClr val="FFFFFF"/>
                </a:solidFill>
                <a:latin typeface="Gill Sans MT"/>
                <a:cs typeface="Gill Sans MT"/>
              </a:rPr>
              <a:t>that schizophrenia  tends to </a:t>
            </a:r>
            <a:r>
              <a:rPr sz="3200" dirty="0">
                <a:solidFill>
                  <a:srgbClr val="FFFFFF"/>
                </a:solidFill>
                <a:latin typeface="Gill Sans MT"/>
                <a:cs typeface="Gill Sans MT"/>
              </a:rPr>
              <a:t>run </a:t>
            </a:r>
            <a:r>
              <a:rPr sz="3200" spc="-5" dirty="0">
                <a:solidFill>
                  <a:srgbClr val="FFFFFF"/>
                </a:solidFill>
                <a:latin typeface="Gill Sans MT"/>
                <a:cs typeface="Gill Sans MT"/>
              </a:rPr>
              <a:t>in </a:t>
            </a:r>
            <a:r>
              <a:rPr sz="3200" dirty="0">
                <a:solidFill>
                  <a:srgbClr val="FFFFFF"/>
                </a:solidFill>
                <a:latin typeface="Gill Sans MT"/>
                <a:cs typeface="Gill Sans MT"/>
              </a:rPr>
              <a:t>families </a:t>
            </a:r>
            <a:r>
              <a:rPr sz="3200" spc="-5" dirty="0">
                <a:solidFill>
                  <a:srgbClr val="FFFFFF"/>
                </a:solidFill>
                <a:latin typeface="Gill Sans MT"/>
                <a:cs typeface="Gill Sans MT"/>
              </a:rPr>
              <a:t>led</a:t>
            </a:r>
            <a:r>
              <a:rPr sz="3200" spc="-105" dirty="0">
                <a:solidFill>
                  <a:srgbClr val="FFFFFF"/>
                </a:solidFill>
                <a:latin typeface="Gill Sans MT"/>
                <a:cs typeface="Gill Sans MT"/>
              </a:rPr>
              <a:t> </a:t>
            </a:r>
            <a:r>
              <a:rPr sz="3200" spc="-5" dirty="0">
                <a:solidFill>
                  <a:srgbClr val="FFFFFF"/>
                </a:solidFill>
                <a:latin typeface="Gill Sans MT"/>
                <a:cs typeface="Gill Sans MT"/>
              </a:rPr>
              <a:t>to  the </a:t>
            </a:r>
            <a:r>
              <a:rPr sz="3200" dirty="0">
                <a:solidFill>
                  <a:srgbClr val="FFFFFF"/>
                </a:solidFill>
                <a:latin typeface="Gill Sans MT"/>
                <a:cs typeface="Gill Sans MT"/>
              </a:rPr>
              <a:t>conclusion </a:t>
            </a:r>
            <a:r>
              <a:rPr sz="3200" spc="-5" dirty="0">
                <a:solidFill>
                  <a:srgbClr val="FFFFFF"/>
                </a:solidFill>
                <a:latin typeface="Gill Sans MT"/>
                <a:cs typeface="Gill Sans MT"/>
              </a:rPr>
              <a:t>that it </a:t>
            </a:r>
            <a:r>
              <a:rPr sz="3200" dirty="0">
                <a:solidFill>
                  <a:srgbClr val="FFFFFF"/>
                </a:solidFill>
                <a:latin typeface="Gill Sans MT"/>
                <a:cs typeface="Gill Sans MT"/>
              </a:rPr>
              <a:t>has a  genetic</a:t>
            </a:r>
            <a:r>
              <a:rPr sz="3200" spc="-30" dirty="0">
                <a:solidFill>
                  <a:srgbClr val="FFFFFF"/>
                </a:solidFill>
                <a:latin typeface="Gill Sans MT"/>
                <a:cs typeface="Gill Sans MT"/>
              </a:rPr>
              <a:t> </a:t>
            </a:r>
            <a:r>
              <a:rPr sz="3200" dirty="0">
                <a:solidFill>
                  <a:srgbClr val="FFFFFF"/>
                </a:solidFill>
                <a:latin typeface="Gill Sans MT"/>
                <a:cs typeface="Gill Sans MT"/>
              </a:rPr>
              <a:t>basis.</a:t>
            </a:r>
            <a:endParaRPr sz="3200">
              <a:latin typeface="Gill Sans MT"/>
              <a:cs typeface="Gill Sans MT"/>
            </a:endParaRPr>
          </a:p>
          <a:p>
            <a:pPr marL="2760345" marR="395605" indent="588010">
              <a:lnSpc>
                <a:spcPct val="100000"/>
              </a:lnSpc>
              <a:spcBef>
                <a:spcPts val="2390"/>
              </a:spcBef>
            </a:pPr>
            <a:r>
              <a:rPr sz="1600" spc="-5" dirty="0">
                <a:latin typeface="Gill Sans MT"/>
                <a:cs typeface="Gill Sans MT"/>
              </a:rPr>
              <a:t>As </a:t>
            </a:r>
            <a:r>
              <a:rPr sz="1600" spc="-20" dirty="0">
                <a:latin typeface="Gill Sans MT"/>
                <a:cs typeface="Gill Sans MT"/>
              </a:rPr>
              <a:t>you </a:t>
            </a:r>
            <a:r>
              <a:rPr sz="1600" spc="-5" dirty="0">
                <a:latin typeface="Gill Sans MT"/>
                <a:cs typeface="Gill Sans MT"/>
              </a:rPr>
              <a:t>can  see....inheriting a</a:t>
            </a:r>
            <a:r>
              <a:rPr sz="1600" spc="-20" dirty="0">
                <a:latin typeface="Gill Sans MT"/>
                <a:cs typeface="Gill Sans MT"/>
              </a:rPr>
              <a:t> </a:t>
            </a:r>
            <a:r>
              <a:rPr sz="1600" dirty="0">
                <a:latin typeface="Gill Sans MT"/>
                <a:cs typeface="Gill Sans MT"/>
              </a:rPr>
              <a:t>gene...</a:t>
            </a:r>
            <a:endParaRPr sz="1600">
              <a:latin typeface="Gill Sans MT"/>
              <a:cs typeface="Gill Sans MT"/>
            </a:endParaRPr>
          </a:p>
          <a:p>
            <a:pPr marL="2725420" marR="381635" indent="1270" algn="ctr">
              <a:lnSpc>
                <a:spcPct val="100000"/>
              </a:lnSpc>
            </a:pPr>
            <a:r>
              <a:rPr sz="1600" spc="-5" dirty="0">
                <a:latin typeface="Gill Sans MT"/>
                <a:cs typeface="Gill Sans MT"/>
              </a:rPr>
              <a:t>does not mean </a:t>
            </a:r>
            <a:r>
              <a:rPr sz="1600" spc="-20" dirty="0">
                <a:latin typeface="Gill Sans MT"/>
                <a:cs typeface="Gill Sans MT"/>
              </a:rPr>
              <a:t>you  </a:t>
            </a:r>
            <a:r>
              <a:rPr sz="1600" spc="-5" dirty="0">
                <a:latin typeface="Gill Sans MT"/>
                <a:cs typeface="Gill Sans MT"/>
              </a:rPr>
              <a:t>WILL </a:t>
            </a:r>
            <a:r>
              <a:rPr sz="1600" spc="-35" dirty="0">
                <a:latin typeface="Gill Sans MT"/>
                <a:cs typeface="Gill Sans MT"/>
              </a:rPr>
              <a:t>HAVE </a:t>
            </a:r>
            <a:r>
              <a:rPr sz="1600" spc="-5" dirty="0">
                <a:latin typeface="Gill Sans MT"/>
                <a:cs typeface="Gill Sans MT"/>
              </a:rPr>
              <a:t>blonde hair  (or </a:t>
            </a:r>
            <a:r>
              <a:rPr sz="1600" spc="-10" dirty="0">
                <a:latin typeface="Gill Sans MT"/>
                <a:cs typeface="Gill Sans MT"/>
              </a:rPr>
              <a:t>schizophrenia)....but  by </a:t>
            </a:r>
            <a:r>
              <a:rPr sz="1600" spc="-5" dirty="0">
                <a:latin typeface="Gill Sans MT"/>
                <a:cs typeface="Gill Sans MT"/>
              </a:rPr>
              <a:t>studying genetic links  in families, it can help</a:t>
            </a:r>
            <a:r>
              <a:rPr sz="1600" spc="-180" dirty="0">
                <a:latin typeface="Gill Sans MT"/>
                <a:cs typeface="Gill Sans MT"/>
              </a:rPr>
              <a:t> </a:t>
            </a:r>
            <a:r>
              <a:rPr sz="1600" spc="-5" dirty="0">
                <a:latin typeface="Gill Sans MT"/>
                <a:cs typeface="Gill Sans MT"/>
              </a:rPr>
              <a:t>us  to </a:t>
            </a:r>
            <a:r>
              <a:rPr sz="1600" spc="-10" dirty="0">
                <a:latin typeface="Gill Sans MT"/>
                <a:cs typeface="Gill Sans MT"/>
              </a:rPr>
              <a:t>predict </a:t>
            </a:r>
            <a:r>
              <a:rPr sz="1600" spc="-5" dirty="0">
                <a:latin typeface="Gill Sans MT"/>
                <a:cs typeface="Gill Sans MT"/>
              </a:rPr>
              <a:t>the  </a:t>
            </a:r>
            <a:r>
              <a:rPr sz="1600" spc="-10" dirty="0">
                <a:latin typeface="Gill Sans MT"/>
                <a:cs typeface="Gill Sans MT"/>
              </a:rPr>
              <a:t>likelihood of </a:t>
            </a:r>
            <a:r>
              <a:rPr sz="1600" spc="-5" dirty="0">
                <a:latin typeface="Gill Sans MT"/>
                <a:cs typeface="Gill Sans MT"/>
              </a:rPr>
              <a:t>that  </a:t>
            </a:r>
            <a:r>
              <a:rPr sz="1600" spc="-10" dirty="0">
                <a:latin typeface="Gill Sans MT"/>
                <a:cs typeface="Gill Sans MT"/>
              </a:rPr>
              <a:t>feature</a:t>
            </a:r>
            <a:r>
              <a:rPr sz="1600" spc="-5" dirty="0">
                <a:latin typeface="Gill Sans MT"/>
                <a:cs typeface="Gill Sans MT"/>
              </a:rPr>
              <a:t> occurring.</a:t>
            </a:r>
            <a:endParaRPr sz="1600">
              <a:latin typeface="Gill Sans MT"/>
              <a:cs typeface="Gill Sans MT"/>
            </a:endParaRPr>
          </a:p>
        </p:txBody>
      </p:sp>
      <p:sp>
        <p:nvSpPr>
          <p:cNvPr id="9" name="object 9"/>
          <p:cNvSpPr/>
          <p:nvPr/>
        </p:nvSpPr>
        <p:spPr>
          <a:xfrm>
            <a:off x="2267711" y="260604"/>
            <a:ext cx="781050" cy="914400"/>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5491099" cy="785038"/>
          </a:xfrm>
        </p:spPr>
        <p:txBody>
          <a:bodyPr/>
          <a:lstStyle/>
          <a:p>
            <a:r>
              <a:rPr lang="en-GB" dirty="0" smtClean="0"/>
              <a:t>Dopamine hypothesis</a:t>
            </a:r>
            <a:endParaRPr lang="en-GB" dirty="0"/>
          </a:p>
        </p:txBody>
      </p:sp>
      <p:graphicFrame>
        <p:nvGraphicFramePr>
          <p:cNvPr id="8" name="Object 7"/>
          <p:cNvGraphicFramePr>
            <a:graphicFrameLocks noChangeAspect="1"/>
          </p:cNvGraphicFramePr>
          <p:nvPr>
            <p:extLst>
              <p:ext uri="{D42A27DB-BD31-4B8C-83A1-F6EECF244321}">
                <p14:modId xmlns:p14="http://schemas.microsoft.com/office/powerpoint/2010/main" val="3359880750"/>
              </p:ext>
            </p:extLst>
          </p:nvPr>
        </p:nvGraphicFramePr>
        <p:xfrm>
          <a:off x="421449" y="1066800"/>
          <a:ext cx="8458200" cy="5198133"/>
        </p:xfrm>
        <a:graphic>
          <a:graphicData uri="http://schemas.openxmlformats.org/presentationml/2006/ole">
            <mc:AlternateContent xmlns:mc="http://schemas.openxmlformats.org/markup-compatibility/2006">
              <mc:Choice xmlns:v="urn:schemas-microsoft-com:vml" Requires="v">
                <p:oleObj spid="_x0000_s1032" name="Document" r:id="rId3" imgW="6772659" imgH="3840327" progId="Word.Document.12">
                  <p:embed/>
                </p:oleObj>
              </mc:Choice>
              <mc:Fallback>
                <p:oleObj name="Document" r:id="rId3" imgW="6772659" imgH="3840327" progId="Word.Document.12">
                  <p:embed/>
                  <p:pic>
                    <p:nvPicPr>
                      <p:cNvPr id="0" name=""/>
                      <p:cNvPicPr/>
                      <p:nvPr/>
                    </p:nvPicPr>
                    <p:blipFill>
                      <a:blip r:embed="rId4"/>
                      <a:stretch>
                        <a:fillRect/>
                      </a:stretch>
                    </p:blipFill>
                    <p:spPr>
                      <a:xfrm>
                        <a:off x="421449" y="1066800"/>
                        <a:ext cx="8458200" cy="5198133"/>
                      </a:xfrm>
                      <a:prstGeom prst="rect">
                        <a:avLst/>
                      </a:prstGeom>
                    </p:spPr>
                  </p:pic>
                </p:oleObj>
              </mc:Fallback>
            </mc:AlternateContent>
          </a:graphicData>
        </a:graphic>
      </p:graphicFrame>
    </p:spTree>
    <p:extLst>
      <p:ext uri="{BB962C8B-B14F-4D97-AF65-F5344CB8AC3E}">
        <p14:creationId xmlns:p14="http://schemas.microsoft.com/office/powerpoint/2010/main" val="3040082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3335" rIns="0" bIns="0" rtlCol="0">
            <a:spAutoFit/>
          </a:bodyPr>
          <a:lstStyle/>
          <a:p>
            <a:pPr marL="1328420" marR="5080" indent="-1315720">
              <a:lnSpc>
                <a:spcPct val="100000"/>
              </a:lnSpc>
              <a:spcBef>
                <a:spcPts val="105"/>
              </a:spcBef>
            </a:pPr>
            <a:r>
              <a:rPr spc="-5" dirty="0"/>
              <a:t>Biological explanations</a:t>
            </a:r>
            <a:r>
              <a:rPr spc="-75" dirty="0"/>
              <a:t> </a:t>
            </a:r>
            <a:r>
              <a:rPr dirty="0"/>
              <a:t>of  </a:t>
            </a:r>
            <a:r>
              <a:rPr spc="-5" dirty="0"/>
              <a:t>schizophrenia</a:t>
            </a:r>
          </a:p>
        </p:txBody>
      </p:sp>
      <p:sp>
        <p:nvSpPr>
          <p:cNvPr id="3" name="object 3"/>
          <p:cNvSpPr txBox="1"/>
          <p:nvPr/>
        </p:nvSpPr>
        <p:spPr>
          <a:xfrm>
            <a:off x="1874901" y="3903345"/>
            <a:ext cx="5795010" cy="997709"/>
          </a:xfrm>
          <a:prstGeom prst="rect">
            <a:avLst/>
          </a:prstGeom>
        </p:spPr>
        <p:txBody>
          <a:bodyPr vert="horz" wrap="square" lIns="0" tIns="12700" rIns="0" bIns="0" rtlCol="0">
            <a:spAutoFit/>
          </a:bodyPr>
          <a:lstStyle/>
          <a:p>
            <a:pPr marL="12700" algn="ctr">
              <a:lnSpc>
                <a:spcPct val="100000"/>
              </a:lnSpc>
              <a:spcBef>
                <a:spcPts val="100"/>
              </a:spcBef>
            </a:pPr>
            <a:r>
              <a:rPr lang="en-GB" sz="3200" dirty="0" smtClean="0">
                <a:solidFill>
                  <a:srgbClr val="888888"/>
                </a:solidFill>
                <a:latin typeface="Gill Sans MT"/>
                <a:cs typeface="Gill Sans MT"/>
              </a:rPr>
              <a:t>Neural correlates (areas of the brain)</a:t>
            </a:r>
            <a:endParaRPr sz="3200" dirty="0">
              <a:latin typeface="Gill Sans MT"/>
              <a:cs typeface="Gill Sans M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86101" y="205562"/>
            <a:ext cx="5033899" cy="632638"/>
          </a:xfrm>
        </p:spPr>
        <p:txBody>
          <a:bodyPr/>
          <a:lstStyle/>
          <a:p>
            <a:r>
              <a:rPr lang="en-GB" b="1" dirty="0"/>
              <a:t>Neural correlates</a:t>
            </a:r>
          </a:p>
        </p:txBody>
      </p:sp>
      <p:sp>
        <p:nvSpPr>
          <p:cNvPr id="5" name="Text Placeholder 4"/>
          <p:cNvSpPr>
            <a:spLocks noGrp="1"/>
          </p:cNvSpPr>
          <p:nvPr>
            <p:ph type="body" idx="1"/>
          </p:nvPr>
        </p:nvSpPr>
        <p:spPr>
          <a:xfrm>
            <a:off x="460374" y="990600"/>
            <a:ext cx="8223250" cy="6032421"/>
          </a:xfrm>
          <a:solidFill>
            <a:schemeClr val="accent4">
              <a:lumMod val="20000"/>
              <a:lumOff val="80000"/>
            </a:schemeClr>
          </a:solidFill>
        </p:spPr>
        <p:txBody>
          <a:bodyPr/>
          <a:lstStyle/>
          <a:p>
            <a:r>
              <a:rPr lang="en-US" dirty="0"/>
              <a:t>The idea of neural correlates is that </a:t>
            </a:r>
            <a:r>
              <a:rPr lang="en-US" b="1" i="1" dirty="0"/>
              <a:t>abnormalities within specific brain areas may be associated with the development of schizophrenia</a:t>
            </a:r>
            <a:r>
              <a:rPr lang="en-US" dirty="0"/>
              <a:t>. </a:t>
            </a:r>
            <a:endParaRPr lang="en-US" dirty="0" smtClean="0"/>
          </a:p>
          <a:p>
            <a:endParaRPr lang="en-US" dirty="0"/>
          </a:p>
          <a:p>
            <a:r>
              <a:rPr lang="en-US" dirty="0" smtClean="0"/>
              <a:t>Research </a:t>
            </a:r>
            <a:r>
              <a:rPr lang="en-US" dirty="0"/>
              <a:t>uses non-invasive scanning techniques, such as </a:t>
            </a:r>
            <a:r>
              <a:rPr lang="en-US" b="1" i="1" dirty="0"/>
              <a:t>fMRI, to compare the functioning of the brains of schizophrenics with that of non-sufferers</a:t>
            </a:r>
            <a:r>
              <a:rPr lang="en-US" dirty="0"/>
              <a:t>, to identify brain areas that may be linked to the disorder. </a:t>
            </a:r>
          </a:p>
          <a:p>
            <a:endParaRPr lang="en-US" dirty="0" smtClean="0"/>
          </a:p>
          <a:p>
            <a:r>
              <a:rPr lang="en-US" dirty="0" smtClean="0"/>
              <a:t>Participants </a:t>
            </a:r>
            <a:r>
              <a:rPr lang="en-US" dirty="0"/>
              <a:t>are often given tasks associated with types of functioning known to be abnormal in sufferers, for example social cognition, thought processing and working memory tasks. </a:t>
            </a:r>
          </a:p>
          <a:p>
            <a:endParaRPr lang="en-GB" dirty="0"/>
          </a:p>
        </p:txBody>
      </p:sp>
    </p:spTree>
    <p:extLst>
      <p:ext uri="{BB962C8B-B14F-4D97-AF65-F5344CB8AC3E}">
        <p14:creationId xmlns:p14="http://schemas.microsoft.com/office/powerpoint/2010/main" val="31490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93645" y="-12637"/>
            <a:ext cx="4080510" cy="696595"/>
          </a:xfrm>
          <a:prstGeom prst="rect">
            <a:avLst/>
          </a:prstGeom>
        </p:spPr>
        <p:txBody>
          <a:bodyPr vert="horz" wrap="square" lIns="0" tIns="12700" rIns="0" bIns="0" rtlCol="0">
            <a:spAutoFit/>
          </a:bodyPr>
          <a:lstStyle/>
          <a:p>
            <a:pPr marL="12700">
              <a:lnSpc>
                <a:spcPct val="100000"/>
              </a:lnSpc>
              <a:spcBef>
                <a:spcPts val="100"/>
              </a:spcBef>
            </a:pPr>
            <a:r>
              <a:rPr sz="4400" dirty="0"/>
              <a:t>Brain</a:t>
            </a:r>
            <a:r>
              <a:rPr sz="4400" spc="-70" dirty="0"/>
              <a:t> </a:t>
            </a:r>
            <a:r>
              <a:rPr sz="4400" dirty="0"/>
              <a:t>Dysfunction</a:t>
            </a:r>
          </a:p>
        </p:txBody>
      </p:sp>
      <p:sp>
        <p:nvSpPr>
          <p:cNvPr id="4" name="object 4"/>
          <p:cNvSpPr/>
          <p:nvPr/>
        </p:nvSpPr>
        <p:spPr>
          <a:xfrm>
            <a:off x="755573" y="4481702"/>
            <a:ext cx="3168396" cy="2346957"/>
          </a:xfrm>
          <a:prstGeom prst="rect">
            <a:avLst/>
          </a:prstGeom>
          <a:blipFill>
            <a:blip r:embed="rId2" cstate="print"/>
            <a:stretch>
              <a:fillRect/>
            </a:stretch>
          </a:blipFill>
        </p:spPr>
        <p:txBody>
          <a:bodyPr wrap="square" lIns="0" tIns="0" rIns="0" bIns="0" rtlCol="0"/>
          <a:lstStyle/>
          <a:p>
            <a:endParaRPr/>
          </a:p>
        </p:txBody>
      </p:sp>
      <p:pic>
        <p:nvPicPr>
          <p:cNvPr id="13" name="Picture 12"/>
          <p:cNvPicPr>
            <a:picLocks noChangeAspect="1"/>
          </p:cNvPicPr>
          <p:nvPr/>
        </p:nvPicPr>
        <p:blipFill>
          <a:blip r:embed="rId3"/>
          <a:stretch>
            <a:fillRect/>
          </a:stretch>
        </p:blipFill>
        <p:spPr>
          <a:xfrm>
            <a:off x="6096000" y="4610402"/>
            <a:ext cx="2633700" cy="1859441"/>
          </a:xfrm>
          <a:prstGeom prst="rect">
            <a:avLst/>
          </a:prstGeom>
        </p:spPr>
      </p:pic>
      <p:sp>
        <p:nvSpPr>
          <p:cNvPr id="14" name="Rectangle 13"/>
          <p:cNvSpPr/>
          <p:nvPr/>
        </p:nvSpPr>
        <p:spPr>
          <a:xfrm>
            <a:off x="533400" y="943609"/>
            <a:ext cx="8001000" cy="30187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t>Negative symptoms</a:t>
            </a:r>
          </a:p>
          <a:p>
            <a:r>
              <a:rPr lang="en-US" dirty="0"/>
              <a:t>Early research attention (Johnstone et al., 1976) was focused on schizophrenics having </a:t>
            </a:r>
            <a:r>
              <a:rPr lang="en-US" u="sng" dirty="0"/>
              <a:t>enlarged ventricles </a:t>
            </a:r>
            <a:r>
              <a:rPr lang="en-US" dirty="0"/>
              <a:t>(fluid-filled gaps between brain areas). </a:t>
            </a:r>
            <a:endParaRPr lang="en-US" dirty="0" smtClean="0"/>
          </a:p>
          <a:p>
            <a:endParaRPr lang="en-US" dirty="0"/>
          </a:p>
          <a:p>
            <a:r>
              <a:rPr lang="en-US" dirty="0"/>
              <a:t>Enlarged ventricles are especially associated with damage to central brain areas and the pre-frontal cortex, which more recent scanning studies have also linked to the disorder. </a:t>
            </a:r>
            <a:endParaRPr lang="en-US" dirty="0" smtClean="0"/>
          </a:p>
          <a:p>
            <a:endParaRPr lang="en-US" dirty="0"/>
          </a:p>
          <a:p>
            <a:r>
              <a:rPr lang="en-US" dirty="0"/>
              <a:t>Such damage has often been associated with negative symptoms but cannot explain all symptoms and incidences of schizophrenia. </a:t>
            </a:r>
          </a:p>
          <a:p>
            <a:pPr algn="ct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93645" y="-12637"/>
            <a:ext cx="4080510" cy="696595"/>
          </a:xfrm>
          <a:prstGeom prst="rect">
            <a:avLst/>
          </a:prstGeom>
        </p:spPr>
        <p:txBody>
          <a:bodyPr vert="horz" wrap="square" lIns="0" tIns="12700" rIns="0" bIns="0" rtlCol="0">
            <a:spAutoFit/>
          </a:bodyPr>
          <a:lstStyle/>
          <a:p>
            <a:pPr marL="12700">
              <a:lnSpc>
                <a:spcPct val="100000"/>
              </a:lnSpc>
              <a:spcBef>
                <a:spcPts val="100"/>
              </a:spcBef>
            </a:pPr>
            <a:r>
              <a:rPr sz="4400" dirty="0"/>
              <a:t>Brain</a:t>
            </a:r>
            <a:r>
              <a:rPr sz="4400" spc="-70" dirty="0"/>
              <a:t> </a:t>
            </a:r>
            <a:r>
              <a:rPr sz="4400" dirty="0"/>
              <a:t>Dysfunction</a:t>
            </a:r>
          </a:p>
        </p:txBody>
      </p:sp>
      <p:sp>
        <p:nvSpPr>
          <p:cNvPr id="14" name="Rectangle 13"/>
          <p:cNvSpPr/>
          <p:nvPr/>
        </p:nvSpPr>
        <p:spPr>
          <a:xfrm>
            <a:off x="533400" y="943609"/>
            <a:ext cx="8001000" cy="39331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dirty="0"/>
              <a:t>Positive symptoms</a:t>
            </a:r>
          </a:p>
          <a:p>
            <a:pPr algn="ctr"/>
            <a:r>
              <a:rPr lang="en-US" sz="2000" dirty="0"/>
              <a:t>Allen et al. (2007) found that positive symptoms also have neural correlates. They scanned the brains of patients experiencing auditory hallucinations and compared them to a control group whilst they identified pre-recorded speech as theirs or others</a:t>
            </a:r>
            <a:r>
              <a:rPr lang="en-US" sz="2000" dirty="0" smtClean="0"/>
              <a:t>.</a:t>
            </a:r>
          </a:p>
          <a:p>
            <a:pPr algn="ctr"/>
            <a:endParaRPr lang="en-US" sz="2000" dirty="0"/>
          </a:p>
          <a:p>
            <a:pPr algn="ctr"/>
            <a:r>
              <a:rPr lang="en-US" sz="2000" dirty="0" smtClean="0"/>
              <a:t> </a:t>
            </a:r>
            <a:r>
              <a:rPr lang="en-US" sz="2000" dirty="0"/>
              <a:t>Lower activation levels in the s</a:t>
            </a:r>
            <a:r>
              <a:rPr lang="en-US" sz="2000" b="1" dirty="0"/>
              <a:t>uperior temporal gyrus and anterior cingulate gyrus </a:t>
            </a:r>
            <a:r>
              <a:rPr lang="en-US" sz="2000" dirty="0"/>
              <a:t>were found in the hallucination group, who also made more errors than the control group. We can thus say that reduced activity in these two areas of the brain is a neural correlate of auditory hallucination. </a:t>
            </a:r>
          </a:p>
        </p:txBody>
      </p:sp>
    </p:spTree>
    <p:extLst>
      <p:ext uri="{BB962C8B-B14F-4D97-AF65-F5344CB8AC3E}">
        <p14:creationId xmlns:p14="http://schemas.microsoft.com/office/powerpoint/2010/main" val="2466480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27529" y="476834"/>
            <a:ext cx="4488815" cy="697230"/>
          </a:xfrm>
          <a:prstGeom prst="rect">
            <a:avLst/>
          </a:prstGeom>
        </p:spPr>
        <p:txBody>
          <a:bodyPr vert="horz" wrap="square" lIns="0" tIns="13335" rIns="0" bIns="0" rtlCol="0">
            <a:spAutoFit/>
          </a:bodyPr>
          <a:lstStyle/>
          <a:p>
            <a:pPr marL="12700">
              <a:lnSpc>
                <a:spcPct val="100000"/>
              </a:lnSpc>
              <a:spcBef>
                <a:spcPts val="105"/>
              </a:spcBef>
            </a:pPr>
            <a:r>
              <a:rPr sz="4400" dirty="0">
                <a:latin typeface="Gill Sans MT"/>
                <a:cs typeface="Gill Sans MT"/>
              </a:rPr>
              <a:t>Genetics -</a:t>
            </a:r>
            <a:r>
              <a:rPr sz="4400" spc="-75" dirty="0">
                <a:latin typeface="Gill Sans MT"/>
                <a:cs typeface="Gill Sans MT"/>
              </a:rPr>
              <a:t> </a:t>
            </a:r>
            <a:r>
              <a:rPr sz="4400" spc="-10" dirty="0">
                <a:latin typeface="Gill Sans MT"/>
                <a:cs typeface="Gill Sans MT"/>
              </a:rPr>
              <a:t>evidence</a:t>
            </a:r>
            <a:endParaRPr sz="4400">
              <a:latin typeface="Gill Sans MT"/>
              <a:cs typeface="Gill Sans MT"/>
            </a:endParaRPr>
          </a:p>
        </p:txBody>
      </p:sp>
      <p:sp>
        <p:nvSpPr>
          <p:cNvPr id="3" name="object 3"/>
          <p:cNvSpPr txBox="1">
            <a:spLocks noGrp="1"/>
          </p:cNvSpPr>
          <p:nvPr>
            <p:ph type="title"/>
          </p:nvPr>
        </p:nvSpPr>
        <p:spPr>
          <a:xfrm>
            <a:off x="7236332" y="188607"/>
            <a:ext cx="1584325" cy="1008380"/>
          </a:xfrm>
          <a:prstGeom prst="rect">
            <a:avLst/>
          </a:prstGeom>
          <a:solidFill>
            <a:srgbClr val="4F81BC"/>
          </a:solidFill>
          <a:ln w="25400">
            <a:solidFill>
              <a:srgbClr val="385D89"/>
            </a:solidFill>
          </a:ln>
        </p:spPr>
        <p:txBody>
          <a:bodyPr vert="horz" wrap="square" lIns="0" tIns="180340" rIns="0" bIns="0" rtlCol="0">
            <a:spAutoFit/>
          </a:bodyPr>
          <a:lstStyle/>
          <a:p>
            <a:pPr marL="368935">
              <a:lnSpc>
                <a:spcPct val="100000"/>
              </a:lnSpc>
              <a:spcBef>
                <a:spcPts val="1420"/>
              </a:spcBef>
            </a:pPr>
            <a:r>
              <a:rPr spc="-5" dirty="0">
                <a:solidFill>
                  <a:srgbClr val="FFFFFF"/>
                </a:solidFill>
              </a:rPr>
              <a:t>A01</a:t>
            </a:r>
          </a:p>
        </p:txBody>
      </p:sp>
      <p:sp>
        <p:nvSpPr>
          <p:cNvPr id="4" name="object 4"/>
          <p:cNvSpPr/>
          <p:nvPr/>
        </p:nvSpPr>
        <p:spPr>
          <a:xfrm>
            <a:off x="3375659" y="1464563"/>
            <a:ext cx="3183636" cy="2174748"/>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3813809" y="1862785"/>
            <a:ext cx="2309495" cy="1305560"/>
          </a:xfrm>
          <a:prstGeom prst="rect">
            <a:avLst/>
          </a:prstGeom>
        </p:spPr>
        <p:txBody>
          <a:bodyPr vert="horz" wrap="square" lIns="0" tIns="12065" rIns="0" bIns="0" rtlCol="0">
            <a:spAutoFit/>
          </a:bodyPr>
          <a:lstStyle/>
          <a:p>
            <a:pPr marL="12700" marR="5080" indent="-1270" algn="ctr">
              <a:lnSpc>
                <a:spcPct val="100000"/>
              </a:lnSpc>
              <a:spcBef>
                <a:spcPts val="95"/>
              </a:spcBef>
            </a:pPr>
            <a:r>
              <a:rPr sz="2800" spc="-5" dirty="0">
                <a:solidFill>
                  <a:srgbClr val="FFFFFF"/>
                </a:solidFill>
                <a:latin typeface="Gill Sans MT"/>
                <a:cs typeface="Gill Sans MT"/>
              </a:rPr>
              <a:t>Much </a:t>
            </a:r>
            <a:r>
              <a:rPr sz="2800" spc="-20" dirty="0">
                <a:solidFill>
                  <a:srgbClr val="FFFFFF"/>
                </a:solidFill>
                <a:latin typeface="Gill Sans MT"/>
                <a:cs typeface="Gill Sans MT"/>
              </a:rPr>
              <a:t>relevant  </a:t>
            </a:r>
            <a:r>
              <a:rPr sz="2800" spc="-10" dirty="0">
                <a:solidFill>
                  <a:srgbClr val="FFFFFF"/>
                </a:solidFill>
                <a:latin typeface="Gill Sans MT"/>
                <a:cs typeface="Gill Sans MT"/>
              </a:rPr>
              <a:t>evidence</a:t>
            </a:r>
            <a:r>
              <a:rPr sz="2800" spc="-70" dirty="0">
                <a:solidFill>
                  <a:srgbClr val="FFFFFF"/>
                </a:solidFill>
                <a:latin typeface="Gill Sans MT"/>
                <a:cs typeface="Gill Sans MT"/>
              </a:rPr>
              <a:t> </a:t>
            </a:r>
            <a:r>
              <a:rPr sz="2800" spc="-5" dirty="0">
                <a:solidFill>
                  <a:srgbClr val="FFFFFF"/>
                </a:solidFill>
                <a:latin typeface="Gill Sans MT"/>
                <a:cs typeface="Gill Sans MT"/>
              </a:rPr>
              <a:t>comes  </a:t>
            </a:r>
            <a:r>
              <a:rPr sz="2800" spc="-15" dirty="0">
                <a:solidFill>
                  <a:srgbClr val="FFFFFF"/>
                </a:solidFill>
                <a:latin typeface="Gill Sans MT"/>
                <a:cs typeface="Gill Sans MT"/>
              </a:rPr>
              <a:t>from...</a:t>
            </a:r>
            <a:endParaRPr sz="2800">
              <a:latin typeface="Gill Sans MT"/>
              <a:cs typeface="Gill Sans MT"/>
            </a:endParaRPr>
          </a:p>
        </p:txBody>
      </p:sp>
      <p:sp>
        <p:nvSpPr>
          <p:cNvPr id="6" name="object 6"/>
          <p:cNvSpPr/>
          <p:nvPr/>
        </p:nvSpPr>
        <p:spPr>
          <a:xfrm>
            <a:off x="539546" y="1268730"/>
            <a:ext cx="2736342" cy="223227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51523" y="4509084"/>
            <a:ext cx="2448306" cy="209854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6732269" y="1484757"/>
            <a:ext cx="2098929" cy="1872234"/>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940171" y="4293069"/>
            <a:ext cx="2736342" cy="1824227"/>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395541" y="1052715"/>
            <a:ext cx="747776" cy="1080122"/>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2771775" y="908697"/>
            <a:ext cx="797623" cy="1152131"/>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611555" y="2348877"/>
            <a:ext cx="864095" cy="1248143"/>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1403603" y="980706"/>
            <a:ext cx="648068" cy="936104"/>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2123694" y="1844865"/>
            <a:ext cx="639686" cy="923988"/>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2511551" y="3983735"/>
            <a:ext cx="3183636" cy="2229612"/>
          </a:xfrm>
          <a:prstGeom prst="rect">
            <a:avLst/>
          </a:prstGeom>
          <a:blipFill>
            <a:blip r:embed="rId8" cstate="print"/>
            <a:stretch>
              <a:fillRect/>
            </a:stretch>
          </a:blipFill>
        </p:spPr>
        <p:txBody>
          <a:bodyPr wrap="square" lIns="0" tIns="0" rIns="0" bIns="0" rtlCol="0"/>
          <a:lstStyle/>
          <a:p>
            <a:endParaRPr/>
          </a:p>
        </p:txBody>
      </p:sp>
      <p:sp>
        <p:nvSpPr>
          <p:cNvPr id="16" name="object 16"/>
          <p:cNvSpPr txBox="1"/>
          <p:nvPr/>
        </p:nvSpPr>
        <p:spPr>
          <a:xfrm>
            <a:off x="2736850" y="4110990"/>
            <a:ext cx="2570480" cy="1854835"/>
          </a:xfrm>
          <a:prstGeom prst="rect">
            <a:avLst/>
          </a:prstGeom>
        </p:spPr>
        <p:txBody>
          <a:bodyPr vert="horz" wrap="square" lIns="0" tIns="12700" rIns="0" bIns="0" rtlCol="0">
            <a:spAutoFit/>
          </a:bodyPr>
          <a:lstStyle/>
          <a:p>
            <a:pPr marL="12700" marR="5080">
              <a:lnSpc>
                <a:spcPct val="100000"/>
              </a:lnSpc>
              <a:spcBef>
                <a:spcPts val="100"/>
              </a:spcBef>
            </a:pPr>
            <a:r>
              <a:rPr sz="2400" spc="-5" dirty="0">
                <a:solidFill>
                  <a:srgbClr val="FFFFFF"/>
                </a:solidFill>
                <a:latin typeface="Gill Sans MT"/>
                <a:cs typeface="Gill Sans MT"/>
              </a:rPr>
              <a:t>Concordance rates:  </a:t>
            </a:r>
            <a:r>
              <a:rPr sz="2400" dirty="0">
                <a:solidFill>
                  <a:srgbClr val="FFFFFF"/>
                </a:solidFill>
                <a:latin typeface="Gill Sans MT"/>
                <a:cs typeface="Gill Sans MT"/>
              </a:rPr>
              <a:t>These </a:t>
            </a:r>
            <a:r>
              <a:rPr sz="2400" spc="-10" dirty="0">
                <a:solidFill>
                  <a:srgbClr val="FFFFFF"/>
                </a:solidFill>
                <a:latin typeface="Gill Sans MT"/>
                <a:cs typeface="Gill Sans MT"/>
              </a:rPr>
              <a:t>show </a:t>
            </a:r>
            <a:r>
              <a:rPr sz="2400" dirty="0">
                <a:solidFill>
                  <a:srgbClr val="FFFFFF"/>
                </a:solidFill>
                <a:latin typeface="Gill Sans MT"/>
                <a:cs typeface="Gill Sans MT"/>
              </a:rPr>
              <a:t>the  </a:t>
            </a:r>
            <a:r>
              <a:rPr sz="2400" spc="-10" dirty="0">
                <a:solidFill>
                  <a:srgbClr val="FFFFFF"/>
                </a:solidFill>
                <a:latin typeface="Gill Sans MT"/>
                <a:cs typeface="Gill Sans MT"/>
              </a:rPr>
              <a:t>percentage </a:t>
            </a:r>
            <a:r>
              <a:rPr sz="2400" dirty="0">
                <a:solidFill>
                  <a:srgbClr val="FFFFFF"/>
                </a:solidFill>
                <a:latin typeface="Gill Sans MT"/>
                <a:cs typeface="Gill Sans MT"/>
              </a:rPr>
              <a:t>of </a:t>
            </a:r>
            <a:r>
              <a:rPr sz="2400" spc="-5" dirty="0">
                <a:solidFill>
                  <a:srgbClr val="FFFFFF"/>
                </a:solidFill>
                <a:latin typeface="Gill Sans MT"/>
                <a:cs typeface="Gill Sans MT"/>
              </a:rPr>
              <a:t>family  members</a:t>
            </a:r>
            <a:r>
              <a:rPr sz="2400" spc="-55" dirty="0">
                <a:solidFill>
                  <a:srgbClr val="FFFFFF"/>
                </a:solidFill>
                <a:latin typeface="Gill Sans MT"/>
                <a:cs typeface="Gill Sans MT"/>
              </a:rPr>
              <a:t> </a:t>
            </a:r>
            <a:r>
              <a:rPr sz="2400" spc="-10" dirty="0">
                <a:solidFill>
                  <a:srgbClr val="FFFFFF"/>
                </a:solidFill>
                <a:latin typeface="Gill Sans MT"/>
                <a:cs typeface="Gill Sans MT"/>
              </a:rPr>
              <a:t>developing  </a:t>
            </a:r>
            <a:r>
              <a:rPr sz="2400" spc="-5" dirty="0">
                <a:solidFill>
                  <a:srgbClr val="FFFFFF"/>
                </a:solidFill>
                <a:latin typeface="Gill Sans MT"/>
                <a:cs typeface="Gill Sans MT"/>
              </a:rPr>
              <a:t>schizophrenia.</a:t>
            </a:r>
            <a:endParaRPr sz="2400">
              <a:latin typeface="Gill Sans MT"/>
              <a:cs typeface="Gill Sans MT"/>
            </a:endParaRPr>
          </a:p>
        </p:txBody>
      </p:sp>
      <p:sp>
        <p:nvSpPr>
          <p:cNvPr id="17" name="object 17"/>
          <p:cNvSpPr/>
          <p:nvPr/>
        </p:nvSpPr>
        <p:spPr>
          <a:xfrm>
            <a:off x="179514" y="188595"/>
            <a:ext cx="781050" cy="914400"/>
          </a:xfrm>
          <a:prstGeom prst="rect">
            <a:avLst/>
          </a:prstGeom>
          <a:blipFill>
            <a:blip r:embed="rId9"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87445" y="205562"/>
            <a:ext cx="2769870" cy="1244600"/>
          </a:xfrm>
          <a:prstGeom prst="rect">
            <a:avLst/>
          </a:prstGeom>
        </p:spPr>
        <p:txBody>
          <a:bodyPr vert="horz" wrap="square" lIns="0" tIns="12065" rIns="0" bIns="0" rtlCol="0">
            <a:spAutoFit/>
          </a:bodyPr>
          <a:lstStyle/>
          <a:p>
            <a:pPr marL="12700" marR="5080" indent="266700">
              <a:lnSpc>
                <a:spcPct val="100000"/>
              </a:lnSpc>
              <a:spcBef>
                <a:spcPts val="95"/>
              </a:spcBef>
            </a:pPr>
            <a:r>
              <a:rPr spc="-10" dirty="0"/>
              <a:t>Genetics </a:t>
            </a:r>
            <a:r>
              <a:rPr spc="-5" dirty="0"/>
              <a:t>–  </a:t>
            </a:r>
            <a:r>
              <a:rPr spc="-10" dirty="0"/>
              <a:t>family</a:t>
            </a:r>
            <a:r>
              <a:rPr spc="-75" dirty="0"/>
              <a:t> </a:t>
            </a:r>
            <a:r>
              <a:rPr spc="-5" dirty="0"/>
              <a:t>studies</a:t>
            </a:r>
          </a:p>
        </p:txBody>
      </p:sp>
      <p:sp>
        <p:nvSpPr>
          <p:cNvPr id="3" name="object 3"/>
          <p:cNvSpPr/>
          <p:nvPr/>
        </p:nvSpPr>
        <p:spPr>
          <a:xfrm>
            <a:off x="7236332" y="188607"/>
            <a:ext cx="1584325" cy="1008380"/>
          </a:xfrm>
          <a:custGeom>
            <a:avLst/>
            <a:gdLst/>
            <a:ahLst/>
            <a:cxnLst/>
            <a:rect l="l" t="t" r="r" b="b"/>
            <a:pathLst>
              <a:path w="1584325" h="1008380">
                <a:moveTo>
                  <a:pt x="0" y="1008113"/>
                </a:moveTo>
                <a:lnTo>
                  <a:pt x="1584198" y="1008113"/>
                </a:lnTo>
                <a:lnTo>
                  <a:pt x="1584198" y="0"/>
                </a:lnTo>
                <a:lnTo>
                  <a:pt x="0" y="0"/>
                </a:lnTo>
                <a:lnTo>
                  <a:pt x="0" y="1008113"/>
                </a:lnTo>
                <a:close/>
              </a:path>
            </a:pathLst>
          </a:custGeom>
          <a:solidFill>
            <a:srgbClr val="4F81BC"/>
          </a:solidFill>
        </p:spPr>
        <p:txBody>
          <a:bodyPr wrap="square" lIns="0" tIns="0" rIns="0" bIns="0" rtlCol="0"/>
          <a:lstStyle/>
          <a:p>
            <a:endParaRPr/>
          </a:p>
        </p:txBody>
      </p:sp>
      <p:sp>
        <p:nvSpPr>
          <p:cNvPr id="4" name="object 4"/>
          <p:cNvSpPr txBox="1"/>
          <p:nvPr/>
        </p:nvSpPr>
        <p:spPr>
          <a:xfrm>
            <a:off x="7236332" y="188607"/>
            <a:ext cx="1584325" cy="1008380"/>
          </a:xfrm>
          <a:prstGeom prst="rect">
            <a:avLst/>
          </a:prstGeom>
          <a:ln w="25400">
            <a:solidFill>
              <a:srgbClr val="385D89"/>
            </a:solidFill>
          </a:ln>
        </p:spPr>
        <p:txBody>
          <a:bodyPr vert="horz" wrap="square" lIns="0" tIns="180340" rIns="0" bIns="0" rtlCol="0">
            <a:spAutoFit/>
          </a:bodyPr>
          <a:lstStyle/>
          <a:p>
            <a:pPr marL="368935">
              <a:lnSpc>
                <a:spcPct val="100000"/>
              </a:lnSpc>
              <a:spcBef>
                <a:spcPts val="1420"/>
              </a:spcBef>
            </a:pPr>
            <a:r>
              <a:rPr sz="4000" spc="-5" dirty="0">
                <a:solidFill>
                  <a:srgbClr val="FFFFFF"/>
                </a:solidFill>
                <a:latin typeface="Gill Sans MT"/>
                <a:cs typeface="Gill Sans MT"/>
              </a:rPr>
              <a:t>A01</a:t>
            </a:r>
            <a:endParaRPr sz="4000">
              <a:latin typeface="Gill Sans MT"/>
              <a:cs typeface="Gill Sans MT"/>
            </a:endParaRPr>
          </a:p>
        </p:txBody>
      </p:sp>
      <p:sp>
        <p:nvSpPr>
          <p:cNvPr id="5" name="object 5"/>
          <p:cNvSpPr/>
          <p:nvPr/>
        </p:nvSpPr>
        <p:spPr>
          <a:xfrm>
            <a:off x="2281427" y="42671"/>
            <a:ext cx="5574791" cy="475030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67639" y="2743200"/>
            <a:ext cx="8695944" cy="3363468"/>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442671" y="1592960"/>
            <a:ext cx="7453630" cy="3459922"/>
          </a:xfrm>
          <a:prstGeom prst="rect">
            <a:avLst/>
          </a:prstGeom>
        </p:spPr>
        <p:txBody>
          <a:bodyPr vert="horz" wrap="square" lIns="0" tIns="12700" rIns="0" bIns="0" rtlCol="0">
            <a:spAutoFit/>
          </a:bodyPr>
          <a:lstStyle/>
          <a:p>
            <a:pPr marL="2065655" marR="579755">
              <a:lnSpc>
                <a:spcPct val="100000"/>
              </a:lnSpc>
              <a:spcBef>
                <a:spcPts val="100"/>
              </a:spcBef>
            </a:pPr>
            <a:r>
              <a:rPr sz="2400" b="1" spc="-15" dirty="0">
                <a:solidFill>
                  <a:srgbClr val="FFFFFF"/>
                </a:solidFill>
                <a:latin typeface="Gill Sans MT"/>
                <a:cs typeface="Gill Sans MT"/>
              </a:rPr>
              <a:t>Family </a:t>
            </a:r>
            <a:r>
              <a:rPr sz="2400" b="1" spc="-5" dirty="0">
                <a:solidFill>
                  <a:srgbClr val="FFFFFF"/>
                </a:solidFill>
                <a:latin typeface="Gill Sans MT"/>
                <a:cs typeface="Gill Sans MT"/>
              </a:rPr>
              <a:t>studies: </a:t>
            </a:r>
            <a:r>
              <a:rPr sz="2400" b="1" spc="-10" dirty="0">
                <a:solidFill>
                  <a:srgbClr val="FFFFFF"/>
                </a:solidFill>
                <a:latin typeface="Gill Sans MT"/>
                <a:cs typeface="Gill Sans MT"/>
              </a:rPr>
              <a:t>S</a:t>
            </a:r>
            <a:r>
              <a:rPr sz="2400" spc="-10" dirty="0">
                <a:solidFill>
                  <a:srgbClr val="FFFFFF"/>
                </a:solidFill>
                <a:latin typeface="Gill Sans MT"/>
                <a:cs typeface="Gill Sans MT"/>
              </a:rPr>
              <a:t>how </a:t>
            </a:r>
            <a:r>
              <a:rPr sz="2400" dirty="0">
                <a:solidFill>
                  <a:srgbClr val="FFFFFF"/>
                </a:solidFill>
                <a:latin typeface="Gill Sans MT"/>
                <a:cs typeface="Gill Sans MT"/>
              </a:rPr>
              <a:t>that the risk</a:t>
            </a:r>
            <a:r>
              <a:rPr sz="2400" spc="-260" dirty="0">
                <a:solidFill>
                  <a:srgbClr val="FFFFFF"/>
                </a:solidFill>
                <a:latin typeface="Gill Sans MT"/>
                <a:cs typeface="Gill Sans MT"/>
              </a:rPr>
              <a:t> </a:t>
            </a:r>
            <a:r>
              <a:rPr sz="2400" spc="-10" dirty="0">
                <a:solidFill>
                  <a:srgbClr val="FFFFFF"/>
                </a:solidFill>
                <a:latin typeface="Gill Sans MT"/>
                <a:cs typeface="Gill Sans MT"/>
              </a:rPr>
              <a:t>of  developing </a:t>
            </a:r>
            <a:r>
              <a:rPr sz="2400" spc="-5" dirty="0">
                <a:solidFill>
                  <a:srgbClr val="FFFFFF"/>
                </a:solidFill>
                <a:latin typeface="Gill Sans MT"/>
                <a:cs typeface="Gill Sans MT"/>
              </a:rPr>
              <a:t>schizophrenia is </a:t>
            </a:r>
            <a:r>
              <a:rPr sz="2400" spc="-10" dirty="0">
                <a:solidFill>
                  <a:srgbClr val="FFFFFF"/>
                </a:solidFill>
                <a:latin typeface="Gill Sans MT"/>
                <a:cs typeface="Gill Sans MT"/>
              </a:rPr>
              <a:t>greater for  </a:t>
            </a:r>
            <a:r>
              <a:rPr sz="2400" dirty="0">
                <a:solidFill>
                  <a:srgbClr val="FFFFFF"/>
                </a:solidFill>
                <a:latin typeface="Gill Sans MT"/>
                <a:cs typeface="Gill Sans MT"/>
              </a:rPr>
              <a:t>those </a:t>
            </a:r>
            <a:r>
              <a:rPr sz="2400" spc="-20" dirty="0">
                <a:solidFill>
                  <a:srgbClr val="FFFFFF"/>
                </a:solidFill>
                <a:latin typeface="Gill Sans MT"/>
                <a:cs typeface="Gill Sans MT"/>
              </a:rPr>
              <a:t>more </a:t>
            </a:r>
            <a:r>
              <a:rPr sz="2400" spc="-5" dirty="0">
                <a:solidFill>
                  <a:srgbClr val="FFFFFF"/>
                </a:solidFill>
                <a:latin typeface="Gill Sans MT"/>
                <a:cs typeface="Gill Sans MT"/>
              </a:rPr>
              <a:t>closely </a:t>
            </a:r>
            <a:r>
              <a:rPr sz="2400" spc="-10" dirty="0">
                <a:solidFill>
                  <a:srgbClr val="FFFFFF"/>
                </a:solidFill>
                <a:latin typeface="Gill Sans MT"/>
                <a:cs typeface="Gill Sans MT"/>
              </a:rPr>
              <a:t>related </a:t>
            </a:r>
            <a:r>
              <a:rPr sz="2400" dirty="0">
                <a:solidFill>
                  <a:srgbClr val="FFFFFF"/>
                </a:solidFill>
                <a:latin typeface="Gill Sans MT"/>
                <a:cs typeface="Gill Sans MT"/>
              </a:rPr>
              <a:t>to the  </a:t>
            </a:r>
            <a:r>
              <a:rPr sz="2400" spc="-5" dirty="0">
                <a:solidFill>
                  <a:srgbClr val="FFFFFF"/>
                </a:solidFill>
                <a:latin typeface="Gill Sans MT"/>
                <a:cs typeface="Gill Sans MT"/>
              </a:rPr>
              <a:t>schizophrenic.</a:t>
            </a:r>
            <a:endParaRPr sz="2400" dirty="0">
              <a:latin typeface="Gill Sans MT"/>
              <a:cs typeface="Gill Sans MT"/>
            </a:endParaRPr>
          </a:p>
          <a:p>
            <a:pPr marL="12700" marR="5080">
              <a:lnSpc>
                <a:spcPct val="100000"/>
              </a:lnSpc>
            </a:pPr>
            <a:endParaRPr lang="en-GB" sz="3200" b="1" spc="-25" dirty="0" smtClean="0">
              <a:latin typeface="Gill Sans MT"/>
              <a:cs typeface="Gill Sans MT"/>
            </a:endParaRPr>
          </a:p>
          <a:p>
            <a:pPr marL="12700" marR="5080">
              <a:lnSpc>
                <a:spcPct val="100000"/>
              </a:lnSpc>
            </a:pPr>
            <a:r>
              <a:rPr sz="3200" b="1" spc="-25" dirty="0" err="1" smtClean="0">
                <a:latin typeface="Gill Sans MT"/>
                <a:cs typeface="Gill Sans MT"/>
              </a:rPr>
              <a:t>Kendler</a:t>
            </a:r>
            <a:r>
              <a:rPr sz="3200" b="1" spc="-25" dirty="0" smtClean="0">
                <a:latin typeface="Gill Sans MT"/>
                <a:cs typeface="Gill Sans MT"/>
              </a:rPr>
              <a:t> </a:t>
            </a:r>
            <a:r>
              <a:rPr sz="3200" b="1" dirty="0">
                <a:latin typeface="Gill Sans MT"/>
                <a:cs typeface="Gill Sans MT"/>
              </a:rPr>
              <a:t>et al (1985) </a:t>
            </a:r>
            <a:r>
              <a:rPr sz="3200" spc="-5" dirty="0">
                <a:latin typeface="Gill Sans MT"/>
                <a:cs typeface="Gill Sans MT"/>
              </a:rPr>
              <a:t>found </a:t>
            </a:r>
            <a:r>
              <a:rPr sz="3200" dirty="0">
                <a:latin typeface="Gill Sans MT"/>
                <a:cs typeface="Gill Sans MT"/>
              </a:rPr>
              <a:t>that the </a:t>
            </a:r>
            <a:r>
              <a:rPr sz="3200" spc="-5" dirty="0">
                <a:latin typeface="Gill Sans MT"/>
                <a:cs typeface="Gill Sans MT"/>
              </a:rPr>
              <a:t>first-  </a:t>
            </a:r>
            <a:r>
              <a:rPr sz="3200" spc="-10" dirty="0">
                <a:latin typeface="Gill Sans MT"/>
                <a:cs typeface="Gill Sans MT"/>
              </a:rPr>
              <a:t>degree </a:t>
            </a:r>
            <a:r>
              <a:rPr sz="3200" spc="-15" dirty="0">
                <a:latin typeface="Gill Sans MT"/>
                <a:cs typeface="Gill Sans MT"/>
              </a:rPr>
              <a:t>relatives </a:t>
            </a:r>
            <a:r>
              <a:rPr sz="3200" dirty="0">
                <a:latin typeface="Gill Sans MT"/>
                <a:cs typeface="Gill Sans MT"/>
              </a:rPr>
              <a:t>of those </a:t>
            </a:r>
            <a:r>
              <a:rPr sz="3200" spc="-5" dirty="0">
                <a:latin typeface="Gill Sans MT"/>
                <a:cs typeface="Gill Sans MT"/>
              </a:rPr>
              <a:t>with schizophrenia  </a:t>
            </a:r>
            <a:r>
              <a:rPr sz="3200" spc="-30" dirty="0">
                <a:latin typeface="Gill Sans MT"/>
                <a:cs typeface="Gill Sans MT"/>
              </a:rPr>
              <a:t>were </a:t>
            </a:r>
            <a:r>
              <a:rPr sz="3200" dirty="0">
                <a:latin typeface="Gill Sans MT"/>
                <a:cs typeface="Gill Sans MT"/>
              </a:rPr>
              <a:t>18 times </a:t>
            </a:r>
            <a:r>
              <a:rPr sz="3200" spc="-15" dirty="0">
                <a:latin typeface="Gill Sans MT"/>
                <a:cs typeface="Gill Sans MT"/>
              </a:rPr>
              <a:t>more </a:t>
            </a:r>
            <a:r>
              <a:rPr sz="3200" dirty="0">
                <a:latin typeface="Gill Sans MT"/>
                <a:cs typeface="Gill Sans MT"/>
              </a:rPr>
              <a:t>at risk of </a:t>
            </a:r>
            <a:r>
              <a:rPr sz="3200" spc="-10" dirty="0">
                <a:latin typeface="Gill Sans MT"/>
                <a:cs typeface="Gill Sans MT"/>
              </a:rPr>
              <a:t>developing</a:t>
            </a:r>
            <a:r>
              <a:rPr sz="3200" spc="-80" dirty="0">
                <a:latin typeface="Gill Sans MT"/>
                <a:cs typeface="Gill Sans MT"/>
              </a:rPr>
              <a:t> </a:t>
            </a:r>
            <a:r>
              <a:rPr sz="3200" dirty="0">
                <a:latin typeface="Gill Sans MT"/>
                <a:cs typeface="Gill Sans MT"/>
              </a:rPr>
              <a:t>the</a:t>
            </a:r>
          </a:p>
        </p:txBody>
      </p:sp>
      <p:sp>
        <p:nvSpPr>
          <p:cNvPr id="8" name="object 8"/>
          <p:cNvSpPr txBox="1"/>
          <p:nvPr/>
        </p:nvSpPr>
        <p:spPr>
          <a:xfrm>
            <a:off x="442671" y="5068316"/>
            <a:ext cx="1473200" cy="513715"/>
          </a:xfrm>
          <a:prstGeom prst="rect">
            <a:avLst/>
          </a:prstGeom>
        </p:spPr>
        <p:txBody>
          <a:bodyPr vert="horz" wrap="square" lIns="0" tIns="12700" rIns="0" bIns="0" rtlCol="0">
            <a:spAutoFit/>
          </a:bodyPr>
          <a:lstStyle/>
          <a:p>
            <a:pPr marL="12700">
              <a:lnSpc>
                <a:spcPct val="100000"/>
              </a:lnSpc>
              <a:spcBef>
                <a:spcPts val="100"/>
              </a:spcBef>
            </a:pPr>
            <a:r>
              <a:rPr sz="3200" dirty="0">
                <a:latin typeface="Gill Sans MT"/>
                <a:cs typeface="Gill Sans MT"/>
              </a:rPr>
              <a:t>di</a:t>
            </a:r>
            <a:r>
              <a:rPr sz="3200" spc="10" dirty="0">
                <a:latin typeface="Gill Sans MT"/>
                <a:cs typeface="Gill Sans MT"/>
              </a:rPr>
              <a:t>s</a:t>
            </a:r>
            <a:r>
              <a:rPr sz="3200" dirty="0">
                <a:latin typeface="Gill Sans MT"/>
                <a:cs typeface="Gill Sans MT"/>
              </a:rPr>
              <a:t>o</a:t>
            </a:r>
            <a:r>
              <a:rPr sz="3200" spc="-45" dirty="0">
                <a:latin typeface="Gill Sans MT"/>
                <a:cs typeface="Gill Sans MT"/>
              </a:rPr>
              <a:t>r</a:t>
            </a:r>
            <a:r>
              <a:rPr sz="3200" dirty="0">
                <a:latin typeface="Gill Sans MT"/>
                <a:cs typeface="Gill Sans MT"/>
              </a:rPr>
              <a:t>de</a:t>
            </a:r>
            <a:r>
              <a:rPr sz="3200" spc="-320" dirty="0">
                <a:latin typeface="Gill Sans MT"/>
                <a:cs typeface="Gill Sans MT"/>
              </a:rPr>
              <a:t>r</a:t>
            </a:r>
            <a:r>
              <a:rPr sz="3200" dirty="0">
                <a:latin typeface="Gill Sans MT"/>
                <a:cs typeface="Gill Sans MT"/>
              </a:rPr>
              <a:t>.</a:t>
            </a:r>
            <a:endParaRPr sz="3200">
              <a:latin typeface="Gill Sans MT"/>
              <a:cs typeface="Gill Sans MT"/>
            </a:endParaRPr>
          </a:p>
        </p:txBody>
      </p:sp>
      <p:sp>
        <p:nvSpPr>
          <p:cNvPr id="9" name="object 9"/>
          <p:cNvSpPr/>
          <p:nvPr/>
        </p:nvSpPr>
        <p:spPr>
          <a:xfrm>
            <a:off x="4619244" y="4794503"/>
            <a:ext cx="4524755" cy="2063494"/>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5383148" y="5122875"/>
            <a:ext cx="2702560" cy="1489075"/>
          </a:xfrm>
          <a:prstGeom prst="rect">
            <a:avLst/>
          </a:prstGeom>
        </p:spPr>
        <p:txBody>
          <a:bodyPr vert="horz" wrap="square" lIns="0" tIns="12700" rIns="0" bIns="0" rtlCol="0">
            <a:spAutoFit/>
          </a:bodyPr>
          <a:lstStyle/>
          <a:p>
            <a:pPr marL="12700">
              <a:lnSpc>
                <a:spcPct val="100000"/>
              </a:lnSpc>
              <a:spcBef>
                <a:spcPts val="100"/>
              </a:spcBef>
            </a:pPr>
            <a:r>
              <a:rPr sz="9600" b="1" dirty="0">
                <a:solidFill>
                  <a:srgbClr val="6F2F9F"/>
                </a:solidFill>
                <a:latin typeface="Gill Sans MT"/>
                <a:cs typeface="Gill Sans MT"/>
              </a:rPr>
              <a:t>X</a:t>
            </a:r>
            <a:r>
              <a:rPr sz="9600" b="1" spc="-95" dirty="0">
                <a:solidFill>
                  <a:srgbClr val="6F2F9F"/>
                </a:solidFill>
                <a:latin typeface="Gill Sans MT"/>
                <a:cs typeface="Gill Sans MT"/>
              </a:rPr>
              <a:t> </a:t>
            </a:r>
            <a:r>
              <a:rPr sz="9600" b="1" dirty="0">
                <a:solidFill>
                  <a:srgbClr val="6F2F9F"/>
                </a:solidFill>
                <a:latin typeface="Gill Sans MT"/>
                <a:cs typeface="Gill Sans MT"/>
              </a:rPr>
              <a:t>18</a:t>
            </a:r>
            <a:endParaRPr sz="9600">
              <a:latin typeface="Gill Sans MT"/>
              <a:cs typeface="Gill Sans MT"/>
            </a:endParaRPr>
          </a:p>
        </p:txBody>
      </p:sp>
      <p:sp>
        <p:nvSpPr>
          <p:cNvPr id="11" name="object 11"/>
          <p:cNvSpPr/>
          <p:nvPr/>
        </p:nvSpPr>
        <p:spPr>
          <a:xfrm>
            <a:off x="251523" y="980694"/>
            <a:ext cx="2098929" cy="1872233"/>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251523" y="5733262"/>
            <a:ext cx="781050" cy="914400"/>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3532" y="908685"/>
            <a:ext cx="2098929" cy="187223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07263" y="1459991"/>
            <a:ext cx="6208776" cy="5398006"/>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23748" y="3297123"/>
            <a:ext cx="5321935" cy="1130300"/>
          </a:xfrm>
          <a:prstGeom prst="rect">
            <a:avLst/>
          </a:prstGeom>
        </p:spPr>
        <p:txBody>
          <a:bodyPr vert="horz" wrap="square" lIns="0" tIns="13335" rIns="0" bIns="0" rtlCol="0">
            <a:spAutoFit/>
          </a:bodyPr>
          <a:lstStyle/>
          <a:p>
            <a:pPr marL="12700">
              <a:lnSpc>
                <a:spcPct val="100000"/>
              </a:lnSpc>
              <a:spcBef>
                <a:spcPts val="105"/>
              </a:spcBef>
            </a:pPr>
            <a:r>
              <a:rPr sz="3200" b="1" spc="-85" dirty="0">
                <a:solidFill>
                  <a:srgbClr val="FFFFFF"/>
                </a:solidFill>
                <a:latin typeface="Gill Sans MT"/>
                <a:cs typeface="Gill Sans MT"/>
              </a:rPr>
              <a:t>However, </a:t>
            </a:r>
            <a:r>
              <a:rPr sz="3200" b="1" dirty="0">
                <a:solidFill>
                  <a:srgbClr val="FFFFFF"/>
                </a:solidFill>
                <a:latin typeface="Gill Sans MT"/>
                <a:cs typeface="Gill Sans MT"/>
              </a:rPr>
              <a:t>Gottesman</a:t>
            </a:r>
            <a:r>
              <a:rPr sz="3200" b="1" spc="-330" dirty="0">
                <a:solidFill>
                  <a:srgbClr val="FFFFFF"/>
                </a:solidFill>
                <a:latin typeface="Gill Sans MT"/>
                <a:cs typeface="Gill Sans MT"/>
              </a:rPr>
              <a:t> </a:t>
            </a:r>
            <a:r>
              <a:rPr sz="3200" b="1" spc="-5" dirty="0">
                <a:solidFill>
                  <a:srgbClr val="FFFFFF"/>
                </a:solidFill>
                <a:latin typeface="Gill Sans MT"/>
                <a:cs typeface="Gill Sans MT"/>
              </a:rPr>
              <a:t>(1991)</a:t>
            </a:r>
            <a:endParaRPr sz="3200">
              <a:latin typeface="Gill Sans MT"/>
              <a:cs typeface="Gill Sans MT"/>
            </a:endParaRPr>
          </a:p>
          <a:p>
            <a:pPr marL="12700" marR="502284">
              <a:lnSpc>
                <a:spcPct val="100000"/>
              </a:lnSpc>
              <a:spcBef>
                <a:spcPts val="50"/>
              </a:spcBef>
            </a:pPr>
            <a:r>
              <a:rPr sz="2000" spc="-10" dirty="0">
                <a:solidFill>
                  <a:srgbClr val="FFFFFF"/>
                </a:solidFill>
                <a:latin typeface="Gill Sans MT"/>
                <a:cs typeface="Gill Sans MT"/>
              </a:rPr>
              <a:t>provided </a:t>
            </a:r>
            <a:r>
              <a:rPr sz="2000" b="1" dirty="0">
                <a:solidFill>
                  <a:srgbClr val="FFFFFF"/>
                </a:solidFill>
                <a:latin typeface="Gill Sans MT"/>
                <a:cs typeface="Gill Sans MT"/>
              </a:rPr>
              <a:t>supporting </a:t>
            </a:r>
            <a:r>
              <a:rPr sz="2000" spc="-5" dirty="0">
                <a:solidFill>
                  <a:srgbClr val="FFFFFF"/>
                </a:solidFill>
                <a:latin typeface="Gill Sans MT"/>
                <a:cs typeface="Gill Sans MT"/>
              </a:rPr>
              <a:t>evidence </a:t>
            </a:r>
            <a:r>
              <a:rPr sz="2000" spc="-10" dirty="0">
                <a:solidFill>
                  <a:srgbClr val="FFFFFF"/>
                </a:solidFill>
                <a:latin typeface="Gill Sans MT"/>
                <a:cs typeface="Gill Sans MT"/>
              </a:rPr>
              <a:t>for </a:t>
            </a:r>
            <a:r>
              <a:rPr sz="2000" dirty="0">
                <a:solidFill>
                  <a:srgbClr val="FFFFFF"/>
                </a:solidFill>
                <a:latin typeface="Gill Sans MT"/>
                <a:cs typeface="Gill Sans MT"/>
              </a:rPr>
              <a:t>the</a:t>
            </a:r>
            <a:r>
              <a:rPr sz="2000" spc="-70" dirty="0">
                <a:solidFill>
                  <a:srgbClr val="FFFFFF"/>
                </a:solidFill>
                <a:latin typeface="Gill Sans MT"/>
                <a:cs typeface="Gill Sans MT"/>
              </a:rPr>
              <a:t> </a:t>
            </a:r>
            <a:r>
              <a:rPr sz="2000" dirty="0">
                <a:solidFill>
                  <a:srgbClr val="FFFFFF"/>
                </a:solidFill>
                <a:latin typeface="Gill Sans MT"/>
                <a:cs typeface="Gill Sans MT"/>
              </a:rPr>
              <a:t>genetic  explanation using </a:t>
            </a:r>
            <a:r>
              <a:rPr sz="2000" spc="-5" dirty="0">
                <a:solidFill>
                  <a:srgbClr val="FFFFFF"/>
                </a:solidFill>
                <a:latin typeface="Gill Sans MT"/>
                <a:cs typeface="Gill Sans MT"/>
              </a:rPr>
              <a:t>family</a:t>
            </a:r>
            <a:r>
              <a:rPr sz="2000" spc="-110" dirty="0">
                <a:solidFill>
                  <a:srgbClr val="FFFFFF"/>
                </a:solidFill>
                <a:latin typeface="Gill Sans MT"/>
                <a:cs typeface="Gill Sans MT"/>
              </a:rPr>
              <a:t> </a:t>
            </a:r>
            <a:r>
              <a:rPr sz="2000" dirty="0">
                <a:solidFill>
                  <a:srgbClr val="FFFFFF"/>
                </a:solidFill>
                <a:latin typeface="Gill Sans MT"/>
                <a:cs typeface="Gill Sans MT"/>
              </a:rPr>
              <a:t>studies.</a:t>
            </a:r>
            <a:endParaRPr sz="2000">
              <a:latin typeface="Gill Sans MT"/>
              <a:cs typeface="Gill Sans MT"/>
            </a:endParaRPr>
          </a:p>
        </p:txBody>
      </p:sp>
      <p:sp>
        <p:nvSpPr>
          <p:cNvPr id="6" name="object 6"/>
          <p:cNvSpPr txBox="1"/>
          <p:nvPr/>
        </p:nvSpPr>
        <p:spPr>
          <a:xfrm>
            <a:off x="523748" y="4400803"/>
            <a:ext cx="5023485" cy="1855470"/>
          </a:xfrm>
          <a:prstGeom prst="rect">
            <a:avLst/>
          </a:prstGeom>
        </p:spPr>
        <p:txBody>
          <a:bodyPr vert="horz" wrap="square" lIns="0" tIns="12700" rIns="0" bIns="0" rtlCol="0">
            <a:spAutoFit/>
          </a:bodyPr>
          <a:lstStyle/>
          <a:p>
            <a:pPr marL="469900" indent="-457200">
              <a:lnSpc>
                <a:spcPct val="100000"/>
              </a:lnSpc>
              <a:spcBef>
                <a:spcPts val="100"/>
              </a:spcBef>
              <a:buAutoNum type="arabicParenR"/>
              <a:tabLst>
                <a:tab pos="469265" algn="l"/>
                <a:tab pos="469900" algn="l"/>
              </a:tabLst>
            </a:pPr>
            <a:r>
              <a:rPr sz="2000" dirty="0">
                <a:solidFill>
                  <a:srgbClr val="FFFFFF"/>
                </a:solidFill>
                <a:latin typeface="Gill Sans MT"/>
                <a:cs typeface="Gill Sans MT"/>
              </a:rPr>
              <a:t>Both </a:t>
            </a:r>
            <a:r>
              <a:rPr sz="2000" spc="-5" dirty="0">
                <a:solidFill>
                  <a:srgbClr val="FFFFFF"/>
                </a:solidFill>
                <a:latin typeface="Gill Sans MT"/>
                <a:cs typeface="Gill Sans MT"/>
              </a:rPr>
              <a:t>parents </a:t>
            </a:r>
            <a:r>
              <a:rPr sz="2000" dirty="0">
                <a:solidFill>
                  <a:srgbClr val="FFFFFF"/>
                </a:solidFill>
                <a:latin typeface="Gill Sans MT"/>
                <a:cs typeface="Gill Sans MT"/>
              </a:rPr>
              <a:t>= </a:t>
            </a:r>
            <a:r>
              <a:rPr sz="2000" b="1" spc="-5" dirty="0">
                <a:solidFill>
                  <a:srgbClr val="FFFFFF"/>
                </a:solidFill>
                <a:latin typeface="Gill Sans MT"/>
                <a:cs typeface="Gill Sans MT"/>
              </a:rPr>
              <a:t>46%</a:t>
            </a:r>
            <a:r>
              <a:rPr sz="2000" b="1" spc="-95" dirty="0">
                <a:solidFill>
                  <a:srgbClr val="FFFFFF"/>
                </a:solidFill>
                <a:latin typeface="Gill Sans MT"/>
                <a:cs typeface="Gill Sans MT"/>
              </a:rPr>
              <a:t> </a:t>
            </a:r>
            <a:r>
              <a:rPr sz="2000" dirty="0">
                <a:solidFill>
                  <a:srgbClr val="FFFFFF"/>
                </a:solidFill>
                <a:latin typeface="Gill Sans MT"/>
                <a:cs typeface="Gill Sans MT"/>
              </a:rPr>
              <a:t>risk</a:t>
            </a:r>
            <a:endParaRPr sz="2000">
              <a:latin typeface="Gill Sans MT"/>
              <a:cs typeface="Gill Sans MT"/>
            </a:endParaRPr>
          </a:p>
          <a:p>
            <a:pPr marL="469900" indent="-457200">
              <a:lnSpc>
                <a:spcPct val="100000"/>
              </a:lnSpc>
              <a:buAutoNum type="arabicParenR"/>
              <a:tabLst>
                <a:tab pos="469265" algn="l"/>
                <a:tab pos="469900" algn="l"/>
              </a:tabLst>
            </a:pPr>
            <a:r>
              <a:rPr sz="2000" dirty="0">
                <a:solidFill>
                  <a:srgbClr val="FFFFFF"/>
                </a:solidFill>
                <a:latin typeface="Gill Sans MT"/>
                <a:cs typeface="Gill Sans MT"/>
              </a:rPr>
              <a:t>One </a:t>
            </a:r>
            <a:r>
              <a:rPr sz="2000" spc="-5" dirty="0">
                <a:solidFill>
                  <a:srgbClr val="FFFFFF"/>
                </a:solidFill>
                <a:latin typeface="Gill Sans MT"/>
                <a:cs typeface="Gill Sans MT"/>
              </a:rPr>
              <a:t>schizophrenic parent </a:t>
            </a:r>
            <a:r>
              <a:rPr sz="2000" dirty="0">
                <a:solidFill>
                  <a:srgbClr val="FFFFFF"/>
                </a:solidFill>
                <a:latin typeface="Gill Sans MT"/>
                <a:cs typeface="Gill Sans MT"/>
              </a:rPr>
              <a:t>= </a:t>
            </a:r>
            <a:r>
              <a:rPr sz="2000" b="1" dirty="0">
                <a:solidFill>
                  <a:srgbClr val="FFFFFF"/>
                </a:solidFill>
                <a:latin typeface="Gill Sans MT"/>
                <a:cs typeface="Gill Sans MT"/>
              </a:rPr>
              <a:t>16%</a:t>
            </a:r>
            <a:r>
              <a:rPr sz="2000" b="1" spc="-120" dirty="0">
                <a:solidFill>
                  <a:srgbClr val="FFFFFF"/>
                </a:solidFill>
                <a:latin typeface="Gill Sans MT"/>
                <a:cs typeface="Gill Sans MT"/>
              </a:rPr>
              <a:t> </a:t>
            </a:r>
            <a:r>
              <a:rPr sz="2000" dirty="0">
                <a:solidFill>
                  <a:srgbClr val="FFFFFF"/>
                </a:solidFill>
                <a:latin typeface="Gill Sans MT"/>
                <a:cs typeface="Gill Sans MT"/>
              </a:rPr>
              <a:t>risk</a:t>
            </a:r>
            <a:endParaRPr sz="2000">
              <a:latin typeface="Gill Sans MT"/>
              <a:cs typeface="Gill Sans MT"/>
            </a:endParaRPr>
          </a:p>
          <a:p>
            <a:pPr marL="469900" indent="-457200">
              <a:lnSpc>
                <a:spcPct val="100000"/>
              </a:lnSpc>
              <a:spcBef>
                <a:spcPts val="5"/>
              </a:spcBef>
              <a:buAutoNum type="arabicParenR"/>
              <a:tabLst>
                <a:tab pos="469265" algn="l"/>
                <a:tab pos="469900" algn="l"/>
              </a:tabLst>
            </a:pPr>
            <a:r>
              <a:rPr sz="2000" dirty="0">
                <a:solidFill>
                  <a:srgbClr val="FFFFFF"/>
                </a:solidFill>
                <a:latin typeface="Gill Sans MT"/>
                <a:cs typeface="Gill Sans MT"/>
              </a:rPr>
              <a:t>If a sibling has </a:t>
            </a:r>
            <a:r>
              <a:rPr sz="2000" spc="-5" dirty="0">
                <a:solidFill>
                  <a:srgbClr val="FFFFFF"/>
                </a:solidFill>
                <a:latin typeface="Gill Sans MT"/>
                <a:cs typeface="Gill Sans MT"/>
              </a:rPr>
              <a:t>schizophrenia </a:t>
            </a:r>
            <a:r>
              <a:rPr sz="2000" dirty="0">
                <a:solidFill>
                  <a:srgbClr val="FFFFFF"/>
                </a:solidFill>
                <a:latin typeface="Gill Sans MT"/>
                <a:cs typeface="Gill Sans MT"/>
              </a:rPr>
              <a:t>= </a:t>
            </a:r>
            <a:r>
              <a:rPr sz="2000" b="1" dirty="0">
                <a:solidFill>
                  <a:srgbClr val="FFFFFF"/>
                </a:solidFill>
                <a:latin typeface="Gill Sans MT"/>
                <a:cs typeface="Gill Sans MT"/>
              </a:rPr>
              <a:t>8%</a:t>
            </a:r>
            <a:r>
              <a:rPr sz="2000" b="1" spc="-155" dirty="0">
                <a:solidFill>
                  <a:srgbClr val="FFFFFF"/>
                </a:solidFill>
                <a:latin typeface="Gill Sans MT"/>
                <a:cs typeface="Gill Sans MT"/>
              </a:rPr>
              <a:t> </a:t>
            </a:r>
            <a:r>
              <a:rPr sz="2000" dirty="0">
                <a:solidFill>
                  <a:srgbClr val="FFFFFF"/>
                </a:solidFill>
                <a:latin typeface="Gill Sans MT"/>
                <a:cs typeface="Gill Sans MT"/>
              </a:rPr>
              <a:t>risk</a:t>
            </a:r>
            <a:endParaRPr sz="2000">
              <a:latin typeface="Gill Sans MT"/>
              <a:cs typeface="Gill Sans MT"/>
            </a:endParaRPr>
          </a:p>
          <a:p>
            <a:pPr marL="469900" indent="-457200">
              <a:lnSpc>
                <a:spcPct val="100000"/>
              </a:lnSpc>
              <a:buAutoNum type="arabicParenR"/>
              <a:tabLst>
                <a:tab pos="469265" algn="l"/>
                <a:tab pos="469900" algn="l"/>
              </a:tabLst>
            </a:pPr>
            <a:r>
              <a:rPr sz="2000" dirty="0">
                <a:solidFill>
                  <a:srgbClr val="FFFFFF"/>
                </a:solidFill>
                <a:latin typeface="Gill Sans MT"/>
                <a:cs typeface="Gill Sans MT"/>
              </a:rPr>
              <a:t>If a </a:t>
            </a:r>
            <a:r>
              <a:rPr sz="2000" spc="-5" dirty="0">
                <a:solidFill>
                  <a:srgbClr val="FFFFFF"/>
                </a:solidFill>
                <a:latin typeface="Gill Sans MT"/>
                <a:cs typeface="Gill Sans MT"/>
              </a:rPr>
              <a:t>grandparent </a:t>
            </a:r>
            <a:r>
              <a:rPr sz="2000" dirty="0">
                <a:solidFill>
                  <a:srgbClr val="FFFFFF"/>
                </a:solidFill>
                <a:latin typeface="Gill Sans MT"/>
                <a:cs typeface="Gill Sans MT"/>
              </a:rPr>
              <a:t>has </a:t>
            </a:r>
            <a:r>
              <a:rPr sz="2000" spc="-5" dirty="0">
                <a:solidFill>
                  <a:srgbClr val="FFFFFF"/>
                </a:solidFill>
                <a:latin typeface="Gill Sans MT"/>
                <a:cs typeface="Gill Sans MT"/>
              </a:rPr>
              <a:t>schizophrenia </a:t>
            </a:r>
            <a:r>
              <a:rPr sz="2000" dirty="0">
                <a:solidFill>
                  <a:srgbClr val="FFFFFF"/>
                </a:solidFill>
                <a:latin typeface="Gill Sans MT"/>
                <a:cs typeface="Gill Sans MT"/>
              </a:rPr>
              <a:t>= </a:t>
            </a:r>
            <a:r>
              <a:rPr sz="2000" b="1" dirty="0">
                <a:solidFill>
                  <a:srgbClr val="FFFFFF"/>
                </a:solidFill>
                <a:latin typeface="Gill Sans MT"/>
                <a:cs typeface="Gill Sans MT"/>
              </a:rPr>
              <a:t>5%</a:t>
            </a:r>
            <a:r>
              <a:rPr sz="2000" b="1" spc="-160" dirty="0">
                <a:solidFill>
                  <a:srgbClr val="FFFFFF"/>
                </a:solidFill>
                <a:latin typeface="Gill Sans MT"/>
                <a:cs typeface="Gill Sans MT"/>
              </a:rPr>
              <a:t> </a:t>
            </a:r>
            <a:r>
              <a:rPr sz="2000" dirty="0">
                <a:solidFill>
                  <a:srgbClr val="FFFFFF"/>
                </a:solidFill>
                <a:latin typeface="Gill Sans MT"/>
                <a:cs typeface="Gill Sans MT"/>
              </a:rPr>
              <a:t>risk</a:t>
            </a:r>
            <a:endParaRPr sz="2000">
              <a:latin typeface="Gill Sans MT"/>
              <a:cs typeface="Gill Sans MT"/>
            </a:endParaRPr>
          </a:p>
          <a:p>
            <a:pPr marL="469900" marR="709295" indent="-457200">
              <a:lnSpc>
                <a:spcPct val="100000"/>
              </a:lnSpc>
              <a:buAutoNum type="arabicParenR"/>
              <a:tabLst>
                <a:tab pos="469265" algn="l"/>
                <a:tab pos="469900" algn="l"/>
              </a:tabLst>
            </a:pPr>
            <a:r>
              <a:rPr sz="2000" dirty="0">
                <a:solidFill>
                  <a:srgbClr val="FFFFFF"/>
                </a:solidFill>
                <a:latin typeface="Gill Sans MT"/>
                <a:cs typeface="Gill Sans MT"/>
              </a:rPr>
              <a:t>If the identical twin of one </a:t>
            </a:r>
            <a:r>
              <a:rPr sz="2000" spc="-5" dirty="0">
                <a:solidFill>
                  <a:srgbClr val="FFFFFF"/>
                </a:solidFill>
                <a:latin typeface="Gill Sans MT"/>
                <a:cs typeface="Gill Sans MT"/>
              </a:rPr>
              <a:t>parent</a:t>
            </a:r>
            <a:r>
              <a:rPr sz="2000" spc="-220" dirty="0">
                <a:solidFill>
                  <a:srgbClr val="FFFFFF"/>
                </a:solidFill>
                <a:latin typeface="Gill Sans MT"/>
                <a:cs typeface="Gill Sans MT"/>
              </a:rPr>
              <a:t> </a:t>
            </a:r>
            <a:r>
              <a:rPr sz="2000" dirty="0">
                <a:solidFill>
                  <a:srgbClr val="FFFFFF"/>
                </a:solidFill>
                <a:latin typeface="Gill Sans MT"/>
                <a:cs typeface="Gill Sans MT"/>
              </a:rPr>
              <a:t>has  </a:t>
            </a:r>
            <a:r>
              <a:rPr sz="2000" spc="-5" dirty="0">
                <a:solidFill>
                  <a:srgbClr val="FFFFFF"/>
                </a:solidFill>
                <a:latin typeface="Gill Sans MT"/>
                <a:cs typeface="Gill Sans MT"/>
              </a:rPr>
              <a:t>schizophrenia </a:t>
            </a:r>
            <a:r>
              <a:rPr sz="2000" dirty="0">
                <a:solidFill>
                  <a:srgbClr val="FFFFFF"/>
                </a:solidFill>
                <a:latin typeface="Gill Sans MT"/>
                <a:cs typeface="Gill Sans MT"/>
              </a:rPr>
              <a:t>= </a:t>
            </a:r>
            <a:r>
              <a:rPr sz="2000" b="1" spc="-5" dirty="0">
                <a:solidFill>
                  <a:srgbClr val="FFFFFF"/>
                </a:solidFill>
                <a:latin typeface="Gill Sans MT"/>
                <a:cs typeface="Gill Sans MT"/>
              </a:rPr>
              <a:t>17%</a:t>
            </a:r>
            <a:r>
              <a:rPr sz="2000" b="1" spc="-90" dirty="0">
                <a:solidFill>
                  <a:srgbClr val="FFFFFF"/>
                </a:solidFill>
                <a:latin typeface="Gill Sans MT"/>
                <a:cs typeface="Gill Sans MT"/>
              </a:rPr>
              <a:t> </a:t>
            </a:r>
            <a:r>
              <a:rPr sz="2000" dirty="0">
                <a:solidFill>
                  <a:srgbClr val="FFFFFF"/>
                </a:solidFill>
                <a:latin typeface="Gill Sans MT"/>
                <a:cs typeface="Gill Sans MT"/>
              </a:rPr>
              <a:t>risk.</a:t>
            </a:r>
            <a:endParaRPr sz="2000">
              <a:latin typeface="Gill Sans MT"/>
              <a:cs typeface="Gill Sans MT"/>
            </a:endParaRPr>
          </a:p>
        </p:txBody>
      </p:sp>
      <p:sp>
        <p:nvSpPr>
          <p:cNvPr id="7" name="object 7"/>
          <p:cNvSpPr/>
          <p:nvPr/>
        </p:nvSpPr>
        <p:spPr>
          <a:xfrm>
            <a:off x="2511551" y="1537716"/>
            <a:ext cx="6208776" cy="1664207"/>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6467855" y="2721864"/>
            <a:ext cx="2549652" cy="4014216"/>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2687573" y="1880108"/>
            <a:ext cx="6050280" cy="1283970"/>
          </a:xfrm>
          <a:prstGeom prst="rect">
            <a:avLst/>
          </a:prstGeom>
        </p:spPr>
        <p:txBody>
          <a:bodyPr vert="horz" wrap="square" lIns="0" tIns="12700" rIns="0" bIns="0" rtlCol="0">
            <a:spAutoFit/>
          </a:bodyPr>
          <a:lstStyle/>
          <a:p>
            <a:pPr marL="12700" marR="831215">
              <a:lnSpc>
                <a:spcPct val="100000"/>
              </a:lnSpc>
              <a:spcBef>
                <a:spcPts val="100"/>
              </a:spcBef>
            </a:pPr>
            <a:r>
              <a:rPr sz="1800" dirty="0">
                <a:solidFill>
                  <a:srgbClr val="FFFFFF"/>
                </a:solidFill>
                <a:latin typeface="Gill Sans MT"/>
                <a:cs typeface="Gill Sans MT"/>
              </a:rPr>
              <a:t>If </a:t>
            </a:r>
            <a:r>
              <a:rPr sz="1800" spc="-10" dirty="0">
                <a:solidFill>
                  <a:srgbClr val="FFFFFF"/>
                </a:solidFill>
                <a:latin typeface="Gill Sans MT"/>
                <a:cs typeface="Gill Sans MT"/>
              </a:rPr>
              <a:t>there </a:t>
            </a:r>
            <a:r>
              <a:rPr sz="1800" spc="-5" dirty="0">
                <a:solidFill>
                  <a:srgbClr val="FFFFFF"/>
                </a:solidFill>
                <a:latin typeface="Gill Sans MT"/>
                <a:cs typeface="Gill Sans MT"/>
              </a:rPr>
              <a:t>was </a:t>
            </a:r>
            <a:r>
              <a:rPr sz="1800" b="1" spc="-5" dirty="0">
                <a:solidFill>
                  <a:srgbClr val="FFFFFF"/>
                </a:solidFill>
                <a:latin typeface="Gill Sans MT"/>
                <a:cs typeface="Gill Sans MT"/>
              </a:rPr>
              <a:t>no genetic </a:t>
            </a:r>
            <a:r>
              <a:rPr sz="1800" b="1" dirty="0">
                <a:solidFill>
                  <a:srgbClr val="FFFFFF"/>
                </a:solidFill>
                <a:latin typeface="Gill Sans MT"/>
                <a:cs typeface="Gill Sans MT"/>
              </a:rPr>
              <a:t>element </a:t>
            </a:r>
            <a:r>
              <a:rPr sz="1800" dirty="0">
                <a:solidFill>
                  <a:srgbClr val="FFFFFF"/>
                </a:solidFill>
                <a:latin typeface="Gill Sans MT"/>
                <a:cs typeface="Gill Sans MT"/>
              </a:rPr>
              <a:t>then </a:t>
            </a:r>
            <a:r>
              <a:rPr sz="1800" spc="-10" dirty="0">
                <a:solidFill>
                  <a:srgbClr val="FFFFFF"/>
                </a:solidFill>
                <a:latin typeface="Gill Sans MT"/>
                <a:cs typeface="Gill Sans MT"/>
              </a:rPr>
              <a:t>there </a:t>
            </a:r>
            <a:r>
              <a:rPr sz="1800" dirty="0">
                <a:solidFill>
                  <a:srgbClr val="FFFFFF"/>
                </a:solidFill>
                <a:latin typeface="Gill Sans MT"/>
                <a:cs typeface="Gill Sans MT"/>
              </a:rPr>
              <a:t>should</a:t>
            </a:r>
            <a:r>
              <a:rPr sz="1800" spc="-100" dirty="0">
                <a:solidFill>
                  <a:srgbClr val="FFFFFF"/>
                </a:solidFill>
                <a:latin typeface="Gill Sans MT"/>
                <a:cs typeface="Gill Sans MT"/>
              </a:rPr>
              <a:t> </a:t>
            </a:r>
            <a:r>
              <a:rPr sz="1800" dirty="0">
                <a:solidFill>
                  <a:srgbClr val="FFFFFF"/>
                </a:solidFill>
                <a:latin typeface="Gill Sans MT"/>
                <a:cs typeface="Gill Sans MT"/>
              </a:rPr>
              <a:t>be  no </a:t>
            </a:r>
            <a:r>
              <a:rPr sz="1800" spc="-10" dirty="0">
                <a:solidFill>
                  <a:srgbClr val="FFFFFF"/>
                </a:solidFill>
                <a:latin typeface="Gill Sans MT"/>
                <a:cs typeface="Gill Sans MT"/>
              </a:rPr>
              <a:t>difference </a:t>
            </a:r>
            <a:r>
              <a:rPr sz="1800" spc="-5" dirty="0">
                <a:solidFill>
                  <a:srgbClr val="FFFFFF"/>
                </a:solidFill>
                <a:latin typeface="Gill Sans MT"/>
                <a:cs typeface="Gill Sans MT"/>
              </a:rPr>
              <a:t>in </a:t>
            </a:r>
            <a:r>
              <a:rPr sz="1800" dirty="0">
                <a:solidFill>
                  <a:srgbClr val="FFFFFF"/>
                </a:solidFill>
                <a:latin typeface="Gill Sans MT"/>
                <a:cs typeface="Gill Sans MT"/>
              </a:rPr>
              <a:t>the </a:t>
            </a:r>
            <a:r>
              <a:rPr sz="1800" spc="-15" dirty="0">
                <a:solidFill>
                  <a:srgbClr val="FFFFFF"/>
                </a:solidFill>
                <a:latin typeface="Gill Sans MT"/>
                <a:cs typeface="Gill Sans MT"/>
              </a:rPr>
              <a:t>level </a:t>
            </a:r>
            <a:r>
              <a:rPr sz="1800" dirty="0">
                <a:solidFill>
                  <a:srgbClr val="FFFFFF"/>
                </a:solidFill>
                <a:latin typeface="Gill Sans MT"/>
                <a:cs typeface="Gill Sans MT"/>
              </a:rPr>
              <a:t>of </a:t>
            </a:r>
            <a:r>
              <a:rPr sz="1800" spc="-5" dirty="0">
                <a:solidFill>
                  <a:srgbClr val="FFFFFF"/>
                </a:solidFill>
                <a:latin typeface="Gill Sans MT"/>
                <a:cs typeface="Gill Sans MT"/>
              </a:rPr>
              <a:t>risk between first </a:t>
            </a:r>
            <a:r>
              <a:rPr sz="1800" spc="-10" dirty="0">
                <a:solidFill>
                  <a:srgbClr val="FFFFFF"/>
                </a:solidFill>
                <a:latin typeface="Gill Sans MT"/>
                <a:cs typeface="Gill Sans MT"/>
              </a:rPr>
              <a:t>degree  relatives </a:t>
            </a:r>
            <a:r>
              <a:rPr sz="1800" dirty="0">
                <a:solidFill>
                  <a:srgbClr val="FFFFFF"/>
                </a:solidFill>
                <a:latin typeface="Gill Sans MT"/>
                <a:cs typeface="Gill Sans MT"/>
              </a:rPr>
              <a:t>and a </a:t>
            </a:r>
            <a:r>
              <a:rPr sz="1800" spc="-5" dirty="0">
                <a:solidFill>
                  <a:srgbClr val="FFFFFF"/>
                </a:solidFill>
                <a:latin typeface="Gill Sans MT"/>
                <a:cs typeface="Gill Sans MT"/>
              </a:rPr>
              <a:t>random </a:t>
            </a:r>
            <a:r>
              <a:rPr sz="1800" dirty="0">
                <a:solidFill>
                  <a:srgbClr val="FFFFFF"/>
                </a:solidFill>
                <a:latin typeface="Gill Sans MT"/>
                <a:cs typeface="Gill Sans MT"/>
              </a:rPr>
              <a:t>member of the</a:t>
            </a:r>
            <a:r>
              <a:rPr sz="1800" spc="-75" dirty="0">
                <a:solidFill>
                  <a:srgbClr val="FFFFFF"/>
                </a:solidFill>
                <a:latin typeface="Gill Sans MT"/>
                <a:cs typeface="Gill Sans MT"/>
              </a:rPr>
              <a:t> </a:t>
            </a:r>
            <a:r>
              <a:rPr sz="1800" spc="5" dirty="0">
                <a:solidFill>
                  <a:srgbClr val="FFFFFF"/>
                </a:solidFill>
                <a:latin typeface="Gill Sans MT"/>
                <a:cs typeface="Gill Sans MT"/>
              </a:rPr>
              <a:t>public.</a:t>
            </a:r>
            <a:endParaRPr sz="1800">
              <a:latin typeface="Gill Sans MT"/>
              <a:cs typeface="Gill Sans MT"/>
            </a:endParaRPr>
          </a:p>
          <a:p>
            <a:pPr marL="3992879">
              <a:lnSpc>
                <a:spcPct val="100000"/>
              </a:lnSpc>
              <a:spcBef>
                <a:spcPts val="790"/>
              </a:spcBef>
            </a:pPr>
            <a:r>
              <a:rPr sz="2200" b="1" i="1" spc="-10" dirty="0">
                <a:solidFill>
                  <a:srgbClr val="FFFFFF"/>
                </a:solidFill>
                <a:latin typeface="Gill Sans MT"/>
                <a:cs typeface="Gill Sans MT"/>
              </a:rPr>
              <a:t>The</a:t>
            </a:r>
            <a:r>
              <a:rPr sz="2200" b="1" i="1" spc="-55" dirty="0">
                <a:solidFill>
                  <a:srgbClr val="FFFFFF"/>
                </a:solidFill>
                <a:latin typeface="Gill Sans MT"/>
                <a:cs typeface="Gill Sans MT"/>
              </a:rPr>
              <a:t> </a:t>
            </a:r>
            <a:r>
              <a:rPr sz="2200" b="1" i="1" spc="-5" dirty="0">
                <a:solidFill>
                  <a:srgbClr val="FFFFFF"/>
                </a:solidFill>
                <a:latin typeface="Gill Sans MT"/>
                <a:cs typeface="Gill Sans MT"/>
              </a:rPr>
              <a:t>comparison:</a:t>
            </a:r>
            <a:endParaRPr sz="2200">
              <a:latin typeface="Gill Sans MT"/>
              <a:cs typeface="Gill Sans MT"/>
            </a:endParaRPr>
          </a:p>
        </p:txBody>
      </p:sp>
      <p:sp>
        <p:nvSpPr>
          <p:cNvPr id="10" name="object 10"/>
          <p:cNvSpPr txBox="1"/>
          <p:nvPr/>
        </p:nvSpPr>
        <p:spPr>
          <a:xfrm>
            <a:off x="6667881" y="3139186"/>
            <a:ext cx="2067560" cy="1701800"/>
          </a:xfrm>
          <a:prstGeom prst="rect">
            <a:avLst/>
          </a:prstGeom>
        </p:spPr>
        <p:txBody>
          <a:bodyPr vert="horz" wrap="square" lIns="0" tIns="12065" rIns="0" bIns="0" rtlCol="0">
            <a:spAutoFit/>
          </a:bodyPr>
          <a:lstStyle/>
          <a:p>
            <a:pPr marL="12700" marR="5080">
              <a:lnSpc>
                <a:spcPct val="100000"/>
              </a:lnSpc>
              <a:spcBef>
                <a:spcPts val="95"/>
              </a:spcBef>
            </a:pPr>
            <a:r>
              <a:rPr sz="2200" spc="-15" dirty="0">
                <a:solidFill>
                  <a:srgbClr val="FFFFFF"/>
                </a:solidFill>
                <a:latin typeface="Gill Sans MT"/>
                <a:cs typeface="Gill Sans MT"/>
              </a:rPr>
              <a:t>there </a:t>
            </a:r>
            <a:r>
              <a:rPr sz="2200" spc="-5" dirty="0">
                <a:solidFill>
                  <a:srgbClr val="FFFFFF"/>
                </a:solidFill>
                <a:latin typeface="Gill Sans MT"/>
                <a:cs typeface="Gill Sans MT"/>
              </a:rPr>
              <a:t>is a 1%  </a:t>
            </a:r>
            <a:r>
              <a:rPr sz="2200" spc="-10" dirty="0">
                <a:solidFill>
                  <a:srgbClr val="FFFFFF"/>
                </a:solidFill>
                <a:latin typeface="Gill Sans MT"/>
                <a:cs typeface="Gill Sans MT"/>
              </a:rPr>
              <a:t>probability </a:t>
            </a:r>
            <a:r>
              <a:rPr sz="2200" spc="-5" dirty="0">
                <a:solidFill>
                  <a:srgbClr val="FFFFFF"/>
                </a:solidFill>
                <a:latin typeface="Gill Sans MT"/>
                <a:cs typeface="Gill Sans MT"/>
              </a:rPr>
              <a:t>of  </a:t>
            </a:r>
            <a:r>
              <a:rPr sz="2200" spc="-10" dirty="0">
                <a:solidFill>
                  <a:srgbClr val="FFFFFF"/>
                </a:solidFill>
                <a:latin typeface="Gill Sans MT"/>
                <a:cs typeface="Gill Sans MT"/>
              </a:rPr>
              <a:t>schizophrenia in  </a:t>
            </a:r>
            <a:r>
              <a:rPr sz="2200" spc="-5" dirty="0">
                <a:solidFill>
                  <a:srgbClr val="FFFFFF"/>
                </a:solidFill>
                <a:latin typeface="Gill Sans MT"/>
                <a:cs typeface="Gill Sans MT"/>
              </a:rPr>
              <a:t>someone</a:t>
            </a:r>
            <a:r>
              <a:rPr sz="2200" spc="-65" dirty="0">
                <a:solidFill>
                  <a:srgbClr val="FFFFFF"/>
                </a:solidFill>
                <a:latin typeface="Gill Sans MT"/>
                <a:cs typeface="Gill Sans MT"/>
              </a:rPr>
              <a:t> </a:t>
            </a:r>
            <a:r>
              <a:rPr sz="2200" spc="-5" dirty="0">
                <a:solidFill>
                  <a:srgbClr val="FFFFFF"/>
                </a:solidFill>
                <a:latin typeface="Gill Sans MT"/>
                <a:cs typeface="Gill Sans MT"/>
              </a:rPr>
              <a:t>selected  at</a:t>
            </a:r>
            <a:r>
              <a:rPr sz="2200" dirty="0">
                <a:solidFill>
                  <a:srgbClr val="FFFFFF"/>
                </a:solidFill>
                <a:latin typeface="Gill Sans MT"/>
                <a:cs typeface="Gill Sans MT"/>
              </a:rPr>
              <a:t> </a:t>
            </a:r>
            <a:r>
              <a:rPr sz="2200" spc="-5" dirty="0">
                <a:solidFill>
                  <a:srgbClr val="FFFFFF"/>
                </a:solidFill>
                <a:latin typeface="Gill Sans MT"/>
                <a:cs typeface="Gill Sans MT"/>
              </a:rPr>
              <a:t>random.</a:t>
            </a:r>
            <a:endParaRPr sz="2200">
              <a:latin typeface="Gill Sans MT"/>
              <a:cs typeface="Gill Sans MT"/>
            </a:endParaRPr>
          </a:p>
        </p:txBody>
      </p:sp>
      <p:sp>
        <p:nvSpPr>
          <p:cNvPr id="11" name="object 11"/>
          <p:cNvSpPr/>
          <p:nvPr/>
        </p:nvSpPr>
        <p:spPr>
          <a:xfrm>
            <a:off x="6903719" y="5280659"/>
            <a:ext cx="1613916" cy="1274064"/>
          </a:xfrm>
          <a:prstGeom prst="rect">
            <a:avLst/>
          </a:prstGeom>
          <a:blipFill>
            <a:blip r:embed="rId6" cstate="print"/>
            <a:stretch>
              <a:fillRect/>
            </a:stretch>
          </a:blipFill>
        </p:spPr>
        <p:txBody>
          <a:bodyPr wrap="square" lIns="0" tIns="0" rIns="0" bIns="0" rtlCol="0"/>
          <a:lstStyle/>
          <a:p>
            <a:endParaRPr/>
          </a:p>
        </p:txBody>
      </p:sp>
      <p:sp>
        <p:nvSpPr>
          <p:cNvPr id="12" name="object 12"/>
          <p:cNvSpPr txBox="1"/>
          <p:nvPr/>
        </p:nvSpPr>
        <p:spPr>
          <a:xfrm>
            <a:off x="7369556" y="5542889"/>
            <a:ext cx="671830"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6F2F9F"/>
                </a:solidFill>
                <a:latin typeface="Gill Sans MT"/>
                <a:cs typeface="Gill Sans MT"/>
              </a:rPr>
              <a:t>1%</a:t>
            </a:r>
            <a:endParaRPr sz="4000">
              <a:latin typeface="Gill Sans MT"/>
              <a:cs typeface="Gill Sans MT"/>
            </a:endParaRPr>
          </a:p>
        </p:txBody>
      </p:sp>
      <p:sp>
        <p:nvSpPr>
          <p:cNvPr id="13" name="object 13"/>
          <p:cNvSpPr txBox="1">
            <a:spLocks noGrp="1"/>
          </p:cNvSpPr>
          <p:nvPr>
            <p:ph type="title"/>
          </p:nvPr>
        </p:nvSpPr>
        <p:spPr>
          <a:prstGeom prst="rect">
            <a:avLst/>
          </a:prstGeom>
        </p:spPr>
        <p:txBody>
          <a:bodyPr vert="horz" wrap="square" lIns="0" tIns="133985" rIns="0" bIns="0" rtlCol="0">
            <a:spAutoFit/>
          </a:bodyPr>
          <a:lstStyle/>
          <a:p>
            <a:pPr marL="613410" marR="5080" indent="266700">
              <a:lnSpc>
                <a:spcPct val="80000"/>
              </a:lnSpc>
              <a:spcBef>
                <a:spcPts val="1055"/>
              </a:spcBef>
            </a:pPr>
            <a:r>
              <a:rPr spc="-10" dirty="0"/>
              <a:t>Genetics </a:t>
            </a:r>
            <a:r>
              <a:rPr spc="-5" dirty="0"/>
              <a:t>–  </a:t>
            </a:r>
            <a:r>
              <a:rPr spc="-10" dirty="0"/>
              <a:t>family</a:t>
            </a:r>
            <a:r>
              <a:rPr spc="-75" dirty="0"/>
              <a:t> </a:t>
            </a:r>
            <a:r>
              <a:rPr spc="-5" dirty="0"/>
              <a:t>studies</a:t>
            </a:r>
          </a:p>
        </p:txBody>
      </p:sp>
      <p:sp>
        <p:nvSpPr>
          <p:cNvPr id="14" name="object 14"/>
          <p:cNvSpPr txBox="1"/>
          <p:nvPr/>
        </p:nvSpPr>
        <p:spPr>
          <a:xfrm>
            <a:off x="7236332" y="188607"/>
            <a:ext cx="1584325" cy="1008380"/>
          </a:xfrm>
          <a:prstGeom prst="rect">
            <a:avLst/>
          </a:prstGeom>
          <a:solidFill>
            <a:srgbClr val="4F81BC"/>
          </a:solidFill>
          <a:ln w="25400">
            <a:solidFill>
              <a:srgbClr val="385D89"/>
            </a:solidFill>
          </a:ln>
        </p:spPr>
        <p:txBody>
          <a:bodyPr vert="horz" wrap="square" lIns="0" tIns="180340" rIns="0" bIns="0" rtlCol="0">
            <a:spAutoFit/>
          </a:bodyPr>
          <a:lstStyle/>
          <a:p>
            <a:pPr marL="170815">
              <a:lnSpc>
                <a:spcPct val="100000"/>
              </a:lnSpc>
              <a:spcBef>
                <a:spcPts val="1420"/>
              </a:spcBef>
            </a:pPr>
            <a:r>
              <a:rPr sz="4000" spc="-5" dirty="0">
                <a:solidFill>
                  <a:srgbClr val="FFFFFF"/>
                </a:solidFill>
                <a:latin typeface="Gill Sans MT"/>
                <a:cs typeface="Gill Sans MT"/>
              </a:rPr>
              <a:t>A01/2</a:t>
            </a:r>
            <a:endParaRPr sz="4000">
              <a:latin typeface="Gill Sans MT"/>
              <a:cs typeface="Gill Sans MT"/>
            </a:endParaRPr>
          </a:p>
        </p:txBody>
      </p:sp>
      <p:sp>
        <p:nvSpPr>
          <p:cNvPr id="15" name="object 15"/>
          <p:cNvSpPr/>
          <p:nvPr/>
        </p:nvSpPr>
        <p:spPr>
          <a:xfrm>
            <a:off x="6012179" y="476630"/>
            <a:ext cx="781050" cy="914400"/>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3532" y="980694"/>
            <a:ext cx="2098929" cy="187223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80415" y="2400300"/>
            <a:ext cx="8583168" cy="4192524"/>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3187445" y="205562"/>
            <a:ext cx="2769870" cy="1244600"/>
          </a:xfrm>
          <a:prstGeom prst="rect">
            <a:avLst/>
          </a:prstGeom>
        </p:spPr>
        <p:txBody>
          <a:bodyPr vert="horz" wrap="square" lIns="0" tIns="12065" rIns="0" bIns="0" rtlCol="0">
            <a:spAutoFit/>
          </a:bodyPr>
          <a:lstStyle/>
          <a:p>
            <a:pPr marL="12700" marR="5080" indent="266700">
              <a:lnSpc>
                <a:spcPct val="100000"/>
              </a:lnSpc>
              <a:spcBef>
                <a:spcPts val="95"/>
              </a:spcBef>
            </a:pPr>
            <a:r>
              <a:rPr spc="-10" dirty="0"/>
              <a:t>Genetics </a:t>
            </a:r>
            <a:r>
              <a:rPr spc="-5" dirty="0"/>
              <a:t>–  </a:t>
            </a:r>
            <a:r>
              <a:rPr spc="-10" dirty="0"/>
              <a:t>family</a:t>
            </a:r>
            <a:r>
              <a:rPr spc="-75" dirty="0"/>
              <a:t> </a:t>
            </a:r>
            <a:r>
              <a:rPr spc="-5" dirty="0"/>
              <a:t>studies</a:t>
            </a:r>
          </a:p>
        </p:txBody>
      </p:sp>
      <p:sp>
        <p:nvSpPr>
          <p:cNvPr id="5" name="object 5"/>
          <p:cNvSpPr/>
          <p:nvPr/>
        </p:nvSpPr>
        <p:spPr>
          <a:xfrm>
            <a:off x="7236332" y="188607"/>
            <a:ext cx="1584325" cy="1008380"/>
          </a:xfrm>
          <a:custGeom>
            <a:avLst/>
            <a:gdLst/>
            <a:ahLst/>
            <a:cxnLst/>
            <a:rect l="l" t="t" r="r" b="b"/>
            <a:pathLst>
              <a:path w="1584325" h="1008380">
                <a:moveTo>
                  <a:pt x="0" y="1008113"/>
                </a:moveTo>
                <a:lnTo>
                  <a:pt x="1584198" y="1008113"/>
                </a:lnTo>
                <a:lnTo>
                  <a:pt x="1584198" y="0"/>
                </a:lnTo>
                <a:lnTo>
                  <a:pt x="0" y="0"/>
                </a:lnTo>
                <a:lnTo>
                  <a:pt x="0" y="1008113"/>
                </a:lnTo>
                <a:close/>
              </a:path>
            </a:pathLst>
          </a:custGeom>
          <a:solidFill>
            <a:srgbClr val="4F81BC"/>
          </a:solidFill>
        </p:spPr>
        <p:txBody>
          <a:bodyPr wrap="square" lIns="0" tIns="0" rIns="0" bIns="0" rtlCol="0"/>
          <a:lstStyle/>
          <a:p>
            <a:endParaRPr/>
          </a:p>
        </p:txBody>
      </p:sp>
      <p:sp>
        <p:nvSpPr>
          <p:cNvPr id="6" name="object 6"/>
          <p:cNvSpPr txBox="1"/>
          <p:nvPr/>
        </p:nvSpPr>
        <p:spPr>
          <a:xfrm>
            <a:off x="7236332" y="188607"/>
            <a:ext cx="1584325" cy="1008380"/>
          </a:xfrm>
          <a:prstGeom prst="rect">
            <a:avLst/>
          </a:prstGeom>
          <a:ln w="25400">
            <a:solidFill>
              <a:srgbClr val="385D89"/>
            </a:solidFill>
          </a:ln>
        </p:spPr>
        <p:txBody>
          <a:bodyPr vert="horz" wrap="square" lIns="0" tIns="180340" rIns="0" bIns="0" rtlCol="0">
            <a:spAutoFit/>
          </a:bodyPr>
          <a:lstStyle/>
          <a:p>
            <a:pPr marL="368935">
              <a:lnSpc>
                <a:spcPct val="100000"/>
              </a:lnSpc>
              <a:spcBef>
                <a:spcPts val="1420"/>
              </a:spcBef>
            </a:pPr>
            <a:r>
              <a:rPr sz="4000" spc="-5" dirty="0">
                <a:solidFill>
                  <a:srgbClr val="FFFFFF"/>
                </a:solidFill>
                <a:latin typeface="Gill Sans MT"/>
                <a:cs typeface="Gill Sans MT"/>
              </a:rPr>
              <a:t>A02</a:t>
            </a:r>
            <a:endParaRPr sz="4000">
              <a:latin typeface="Gill Sans MT"/>
              <a:cs typeface="Gill Sans MT"/>
            </a:endParaRPr>
          </a:p>
        </p:txBody>
      </p:sp>
      <p:sp>
        <p:nvSpPr>
          <p:cNvPr id="7" name="object 7"/>
          <p:cNvSpPr/>
          <p:nvPr/>
        </p:nvSpPr>
        <p:spPr>
          <a:xfrm>
            <a:off x="2424683" y="266700"/>
            <a:ext cx="6545580" cy="3802379"/>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602691" y="1500886"/>
            <a:ext cx="8052434" cy="4805045"/>
          </a:xfrm>
          <a:prstGeom prst="rect">
            <a:avLst/>
          </a:prstGeom>
        </p:spPr>
        <p:txBody>
          <a:bodyPr vert="horz" wrap="square" lIns="0" tIns="12065" rIns="0" bIns="0" rtlCol="0">
            <a:spAutoFit/>
          </a:bodyPr>
          <a:lstStyle/>
          <a:p>
            <a:pPr marL="2056764" marR="5080" algn="ctr">
              <a:lnSpc>
                <a:spcPct val="100000"/>
              </a:lnSpc>
              <a:spcBef>
                <a:spcPts val="95"/>
              </a:spcBef>
            </a:pPr>
            <a:r>
              <a:rPr sz="2500" b="1" spc="-10" dirty="0">
                <a:solidFill>
                  <a:srgbClr val="17375E"/>
                </a:solidFill>
                <a:latin typeface="Gill Sans MT"/>
                <a:cs typeface="Gill Sans MT"/>
              </a:rPr>
              <a:t>Using family </a:t>
            </a:r>
            <a:r>
              <a:rPr sz="2500" b="1" spc="-5" dirty="0">
                <a:solidFill>
                  <a:srgbClr val="17375E"/>
                </a:solidFill>
                <a:latin typeface="Gill Sans MT"/>
                <a:cs typeface="Gill Sans MT"/>
              </a:rPr>
              <a:t>studies can </a:t>
            </a:r>
            <a:r>
              <a:rPr sz="2500" b="1" spc="-25" dirty="0">
                <a:solidFill>
                  <a:srgbClr val="17375E"/>
                </a:solidFill>
                <a:latin typeface="Gill Sans MT"/>
                <a:cs typeface="Gill Sans MT"/>
              </a:rPr>
              <a:t>you </a:t>
            </a:r>
            <a:r>
              <a:rPr sz="2500" b="1" spc="-10" dirty="0">
                <a:solidFill>
                  <a:srgbClr val="17375E"/>
                </a:solidFill>
                <a:latin typeface="Gill Sans MT"/>
                <a:cs typeface="Gill Sans MT"/>
              </a:rPr>
              <a:t>think </a:t>
            </a:r>
            <a:r>
              <a:rPr sz="2500" b="1" spc="-5" dirty="0">
                <a:solidFill>
                  <a:srgbClr val="17375E"/>
                </a:solidFill>
                <a:latin typeface="Gill Sans MT"/>
                <a:cs typeface="Gill Sans MT"/>
              </a:rPr>
              <a:t>of </a:t>
            </a:r>
            <a:r>
              <a:rPr sz="2500" b="1" spc="-25" dirty="0">
                <a:solidFill>
                  <a:srgbClr val="17375E"/>
                </a:solidFill>
                <a:latin typeface="Gill Sans MT"/>
                <a:cs typeface="Gill Sans MT"/>
              </a:rPr>
              <a:t>any  </a:t>
            </a:r>
            <a:r>
              <a:rPr sz="2500" b="1" spc="-15" dirty="0">
                <a:solidFill>
                  <a:srgbClr val="17375E"/>
                </a:solidFill>
                <a:latin typeface="Gill Sans MT"/>
                <a:cs typeface="Gill Sans MT"/>
              </a:rPr>
              <a:t>evidence </a:t>
            </a:r>
            <a:r>
              <a:rPr sz="2500" b="1" spc="-10" dirty="0">
                <a:solidFill>
                  <a:srgbClr val="17375E"/>
                </a:solidFill>
                <a:latin typeface="Gill Sans MT"/>
                <a:cs typeface="Gill Sans MT"/>
              </a:rPr>
              <a:t>against the genetic  explanation?</a:t>
            </a:r>
            <a:endParaRPr sz="2500">
              <a:latin typeface="Gill Sans MT"/>
              <a:cs typeface="Gill Sans MT"/>
            </a:endParaRPr>
          </a:p>
          <a:p>
            <a:pPr marL="469900" marR="294005" indent="-457200">
              <a:lnSpc>
                <a:spcPct val="100000"/>
              </a:lnSpc>
              <a:spcBef>
                <a:spcPts val="2230"/>
              </a:spcBef>
              <a:buAutoNum type="arabicParenR"/>
              <a:tabLst>
                <a:tab pos="469265" algn="l"/>
                <a:tab pos="469900" algn="l"/>
              </a:tabLst>
            </a:pPr>
            <a:r>
              <a:rPr sz="2000" b="1" spc="-5" dirty="0">
                <a:latin typeface="Gill Sans MT"/>
                <a:cs typeface="Gill Sans MT"/>
              </a:rPr>
              <a:t>The </a:t>
            </a:r>
            <a:r>
              <a:rPr sz="2000" b="1" dirty="0">
                <a:latin typeface="Gill Sans MT"/>
                <a:cs typeface="Gill Sans MT"/>
              </a:rPr>
              <a:t>fact that </a:t>
            </a:r>
            <a:r>
              <a:rPr sz="2000" b="1" spc="-5" dirty="0">
                <a:latin typeface="Gill Sans MT"/>
                <a:cs typeface="Gill Sans MT"/>
              </a:rPr>
              <a:t>concordance </a:t>
            </a:r>
            <a:r>
              <a:rPr sz="2000" b="1" dirty="0">
                <a:latin typeface="Gill Sans MT"/>
                <a:cs typeface="Gill Sans MT"/>
              </a:rPr>
              <a:t>rates </a:t>
            </a:r>
            <a:r>
              <a:rPr sz="2000" b="1" spc="-5" dirty="0">
                <a:latin typeface="Gill Sans MT"/>
                <a:cs typeface="Gill Sans MT"/>
              </a:rPr>
              <a:t>increase with genetic  relatedness </a:t>
            </a:r>
            <a:r>
              <a:rPr sz="2000" b="1" spc="-30" dirty="0">
                <a:latin typeface="Gill Sans MT"/>
                <a:cs typeface="Gill Sans MT"/>
              </a:rPr>
              <a:t>may </a:t>
            </a:r>
            <a:r>
              <a:rPr sz="2000" b="1" dirty="0">
                <a:latin typeface="Gill Sans MT"/>
                <a:cs typeface="Gill Sans MT"/>
              </a:rPr>
              <a:t>be </a:t>
            </a:r>
            <a:r>
              <a:rPr sz="2000" b="1" spc="-5" dirty="0">
                <a:latin typeface="Gill Sans MT"/>
                <a:cs typeface="Gill Sans MT"/>
              </a:rPr>
              <a:t>explained </a:t>
            </a:r>
            <a:r>
              <a:rPr sz="2000" b="1" spc="-30" dirty="0">
                <a:latin typeface="Gill Sans MT"/>
                <a:cs typeface="Gill Sans MT"/>
              </a:rPr>
              <a:t>by </a:t>
            </a:r>
            <a:r>
              <a:rPr sz="2000" b="1" dirty="0">
                <a:latin typeface="Gill Sans MT"/>
                <a:cs typeface="Gill Sans MT"/>
              </a:rPr>
              <a:t>the fact that this is because  </a:t>
            </a:r>
            <a:r>
              <a:rPr sz="2000" b="1" spc="-5" dirty="0">
                <a:latin typeface="Gill Sans MT"/>
                <a:cs typeface="Gill Sans MT"/>
              </a:rPr>
              <a:t>people </a:t>
            </a:r>
            <a:r>
              <a:rPr sz="2000" b="1" dirty="0">
                <a:latin typeface="Gill Sans MT"/>
                <a:cs typeface="Gill Sans MT"/>
              </a:rPr>
              <a:t>in families </a:t>
            </a:r>
            <a:r>
              <a:rPr sz="2000" b="1" spc="-10" dirty="0">
                <a:latin typeface="Gill Sans MT"/>
                <a:cs typeface="Gill Sans MT"/>
              </a:rPr>
              <a:t>are </a:t>
            </a:r>
            <a:r>
              <a:rPr sz="2000" b="1" dirty="0">
                <a:latin typeface="Gill Sans MT"/>
                <a:cs typeface="Gill Sans MT"/>
              </a:rPr>
              <a:t>also </a:t>
            </a:r>
            <a:r>
              <a:rPr sz="2000" b="1" spc="-20" dirty="0">
                <a:latin typeface="Gill Sans MT"/>
                <a:cs typeface="Gill Sans MT"/>
              </a:rPr>
              <a:t>likely </a:t>
            </a:r>
            <a:r>
              <a:rPr sz="2000" b="1" dirty="0">
                <a:latin typeface="Gill Sans MT"/>
                <a:cs typeface="Gill Sans MT"/>
              </a:rPr>
              <a:t>to </a:t>
            </a:r>
            <a:r>
              <a:rPr sz="2000" b="1" spc="-5" dirty="0">
                <a:latin typeface="Gill Sans MT"/>
                <a:cs typeface="Gill Sans MT"/>
              </a:rPr>
              <a:t>spend </a:t>
            </a:r>
            <a:r>
              <a:rPr sz="2000" b="1" spc="-10" dirty="0">
                <a:latin typeface="Gill Sans MT"/>
                <a:cs typeface="Gill Sans MT"/>
              </a:rPr>
              <a:t>more </a:t>
            </a:r>
            <a:r>
              <a:rPr sz="2000" b="1" dirty="0">
                <a:latin typeface="Gill Sans MT"/>
                <a:cs typeface="Gill Sans MT"/>
              </a:rPr>
              <a:t>time</a:t>
            </a:r>
            <a:r>
              <a:rPr sz="2000" b="1" spc="-195" dirty="0">
                <a:latin typeface="Gill Sans MT"/>
                <a:cs typeface="Gill Sans MT"/>
              </a:rPr>
              <a:t> </a:t>
            </a:r>
            <a:r>
              <a:rPr sz="2000" b="1" spc="-30" dirty="0">
                <a:latin typeface="Gill Sans MT"/>
                <a:cs typeface="Gill Sans MT"/>
              </a:rPr>
              <a:t>together,  </a:t>
            </a:r>
            <a:r>
              <a:rPr sz="2000" b="1" spc="-5" dirty="0">
                <a:latin typeface="Gill Sans MT"/>
                <a:cs typeface="Gill Sans MT"/>
              </a:rPr>
              <a:t>which </a:t>
            </a:r>
            <a:r>
              <a:rPr sz="2000" b="1" dirty="0">
                <a:latin typeface="Gill Sans MT"/>
                <a:cs typeface="Gill Sans MT"/>
              </a:rPr>
              <a:t>means that </a:t>
            </a:r>
            <a:r>
              <a:rPr sz="2000" b="1" spc="-10" dirty="0">
                <a:latin typeface="Gill Sans MT"/>
                <a:cs typeface="Gill Sans MT"/>
              </a:rPr>
              <a:t>environmental </a:t>
            </a:r>
            <a:r>
              <a:rPr sz="2000" b="1" dirty="0">
                <a:latin typeface="Gill Sans MT"/>
                <a:cs typeface="Gill Sans MT"/>
              </a:rPr>
              <a:t>factors </a:t>
            </a:r>
            <a:r>
              <a:rPr sz="2000" b="1" spc="-25" dirty="0">
                <a:latin typeface="Gill Sans MT"/>
                <a:cs typeface="Gill Sans MT"/>
              </a:rPr>
              <a:t>may </a:t>
            </a:r>
            <a:r>
              <a:rPr sz="2000" b="1" dirty="0">
                <a:latin typeface="Gill Sans MT"/>
                <a:cs typeface="Gill Sans MT"/>
              </a:rPr>
              <a:t>be</a:t>
            </a:r>
            <a:r>
              <a:rPr sz="2000" b="1" spc="-125" dirty="0">
                <a:latin typeface="Gill Sans MT"/>
                <a:cs typeface="Gill Sans MT"/>
              </a:rPr>
              <a:t> </a:t>
            </a:r>
            <a:r>
              <a:rPr sz="2000" b="1" spc="-5" dirty="0">
                <a:latin typeface="Gill Sans MT"/>
                <a:cs typeface="Gill Sans MT"/>
              </a:rPr>
              <a:t>influential.</a:t>
            </a:r>
            <a:endParaRPr sz="2000">
              <a:latin typeface="Gill Sans MT"/>
              <a:cs typeface="Gill Sans MT"/>
            </a:endParaRPr>
          </a:p>
          <a:p>
            <a:pPr>
              <a:lnSpc>
                <a:spcPct val="100000"/>
              </a:lnSpc>
              <a:spcBef>
                <a:spcPts val="45"/>
              </a:spcBef>
              <a:buAutoNum type="arabicParenR"/>
            </a:pPr>
            <a:endParaRPr sz="2050">
              <a:latin typeface="Times New Roman"/>
              <a:cs typeface="Times New Roman"/>
            </a:endParaRPr>
          </a:p>
          <a:p>
            <a:pPr marL="469900" marR="913130" indent="-457200">
              <a:lnSpc>
                <a:spcPct val="100000"/>
              </a:lnSpc>
              <a:spcBef>
                <a:spcPts val="5"/>
              </a:spcBef>
              <a:buAutoNum type="arabicParenR"/>
              <a:tabLst>
                <a:tab pos="469265" algn="l"/>
                <a:tab pos="469900" algn="l"/>
              </a:tabLst>
            </a:pPr>
            <a:r>
              <a:rPr sz="2000" b="1" spc="-5" dirty="0">
                <a:solidFill>
                  <a:srgbClr val="FFFFFF"/>
                </a:solidFill>
                <a:latin typeface="Gill Sans MT"/>
                <a:cs typeface="Gill Sans MT"/>
              </a:rPr>
              <a:t>Less </a:t>
            </a:r>
            <a:r>
              <a:rPr sz="2000" b="1" dirty="0">
                <a:solidFill>
                  <a:srgbClr val="FFFFFF"/>
                </a:solidFill>
                <a:latin typeface="Gill Sans MT"/>
                <a:cs typeface="Gill Sans MT"/>
              </a:rPr>
              <a:t>than 50% </a:t>
            </a:r>
            <a:r>
              <a:rPr sz="2000" b="1" spc="-5" dirty="0">
                <a:solidFill>
                  <a:srgbClr val="FFFFFF"/>
                </a:solidFill>
                <a:latin typeface="Gill Sans MT"/>
                <a:cs typeface="Gill Sans MT"/>
              </a:rPr>
              <a:t>of children </a:t>
            </a:r>
            <a:r>
              <a:rPr sz="2000" b="1" spc="-10" dirty="0">
                <a:solidFill>
                  <a:srgbClr val="FFFFFF"/>
                </a:solidFill>
                <a:latin typeface="Gill Sans MT"/>
                <a:cs typeface="Gill Sans MT"/>
              </a:rPr>
              <a:t>where </a:t>
            </a:r>
            <a:r>
              <a:rPr sz="2000" b="1" spc="-5" dirty="0">
                <a:solidFill>
                  <a:srgbClr val="FFFFFF"/>
                </a:solidFill>
                <a:latin typeface="Gill Sans MT"/>
                <a:cs typeface="Gill Sans MT"/>
              </a:rPr>
              <a:t>both parents </a:t>
            </a:r>
            <a:r>
              <a:rPr sz="2000" b="1" spc="-30" dirty="0">
                <a:solidFill>
                  <a:srgbClr val="FFFFFF"/>
                </a:solidFill>
                <a:latin typeface="Gill Sans MT"/>
                <a:cs typeface="Gill Sans MT"/>
              </a:rPr>
              <a:t>have  </a:t>
            </a:r>
            <a:r>
              <a:rPr sz="2000" b="1" spc="-10" dirty="0">
                <a:solidFill>
                  <a:srgbClr val="FFFFFF"/>
                </a:solidFill>
                <a:latin typeface="Gill Sans MT"/>
                <a:cs typeface="Gill Sans MT"/>
              </a:rPr>
              <a:t>schizophrenia </a:t>
            </a:r>
            <a:r>
              <a:rPr sz="2000" b="1" spc="-20" dirty="0">
                <a:solidFill>
                  <a:srgbClr val="FFFFFF"/>
                </a:solidFill>
                <a:latin typeface="Gill Sans MT"/>
                <a:cs typeface="Gill Sans MT"/>
              </a:rPr>
              <a:t>develop </a:t>
            </a:r>
            <a:r>
              <a:rPr sz="2000" b="1" dirty="0">
                <a:solidFill>
                  <a:srgbClr val="FFFFFF"/>
                </a:solidFill>
                <a:latin typeface="Gill Sans MT"/>
                <a:cs typeface="Gill Sans MT"/>
              </a:rPr>
              <a:t>the </a:t>
            </a:r>
            <a:r>
              <a:rPr sz="2000" b="1" spc="-30" dirty="0">
                <a:solidFill>
                  <a:srgbClr val="FFFFFF"/>
                </a:solidFill>
                <a:latin typeface="Gill Sans MT"/>
                <a:cs typeface="Gill Sans MT"/>
              </a:rPr>
              <a:t>disorder, </a:t>
            </a:r>
            <a:r>
              <a:rPr sz="2000" b="1" spc="-5" dirty="0">
                <a:solidFill>
                  <a:srgbClr val="FFFFFF"/>
                </a:solidFill>
                <a:latin typeface="Gill Sans MT"/>
                <a:cs typeface="Gill Sans MT"/>
              </a:rPr>
              <a:t>which </a:t>
            </a:r>
            <a:r>
              <a:rPr sz="2000" b="1" dirty="0">
                <a:solidFill>
                  <a:srgbClr val="FFFFFF"/>
                </a:solidFill>
                <a:latin typeface="Gill Sans MT"/>
                <a:cs typeface="Gill Sans MT"/>
              </a:rPr>
              <a:t>can be </a:t>
            </a:r>
            <a:r>
              <a:rPr sz="2000" b="1" spc="-5" dirty="0">
                <a:solidFill>
                  <a:srgbClr val="FFFFFF"/>
                </a:solidFill>
                <a:latin typeface="Gill Sans MT"/>
                <a:cs typeface="Gill Sans MT"/>
              </a:rPr>
              <a:t>used</a:t>
            </a:r>
            <a:r>
              <a:rPr sz="2000" b="1" spc="-270" dirty="0">
                <a:solidFill>
                  <a:srgbClr val="FFFFFF"/>
                </a:solidFill>
                <a:latin typeface="Gill Sans MT"/>
                <a:cs typeface="Gill Sans MT"/>
              </a:rPr>
              <a:t> </a:t>
            </a:r>
            <a:r>
              <a:rPr sz="2000" b="1" dirty="0">
                <a:solidFill>
                  <a:srgbClr val="FFFFFF"/>
                </a:solidFill>
                <a:latin typeface="Gill Sans MT"/>
                <a:cs typeface="Gill Sans MT"/>
              </a:rPr>
              <a:t>as  </a:t>
            </a:r>
            <a:r>
              <a:rPr sz="2000" b="1" spc="-10" dirty="0">
                <a:solidFill>
                  <a:srgbClr val="FFFFFF"/>
                </a:solidFill>
                <a:latin typeface="Gill Sans MT"/>
                <a:cs typeface="Gill Sans MT"/>
              </a:rPr>
              <a:t>evidence </a:t>
            </a:r>
            <a:r>
              <a:rPr sz="2000" b="1" spc="-5" dirty="0">
                <a:solidFill>
                  <a:srgbClr val="FFFFFF"/>
                </a:solidFill>
                <a:latin typeface="Gill Sans MT"/>
                <a:cs typeface="Gill Sans MT"/>
              </a:rPr>
              <a:t>against </a:t>
            </a:r>
            <a:r>
              <a:rPr sz="2000" b="1" dirty="0">
                <a:solidFill>
                  <a:srgbClr val="FFFFFF"/>
                </a:solidFill>
                <a:latin typeface="Gill Sans MT"/>
                <a:cs typeface="Gill Sans MT"/>
              </a:rPr>
              <a:t>a </a:t>
            </a:r>
            <a:r>
              <a:rPr sz="2000" b="1" spc="-10" dirty="0">
                <a:solidFill>
                  <a:srgbClr val="FFFFFF"/>
                </a:solidFill>
                <a:latin typeface="Gill Sans MT"/>
                <a:cs typeface="Gill Sans MT"/>
              </a:rPr>
              <a:t>direct </a:t>
            </a:r>
            <a:r>
              <a:rPr sz="2000" b="1" spc="-5" dirty="0">
                <a:solidFill>
                  <a:srgbClr val="FFFFFF"/>
                </a:solidFill>
                <a:latin typeface="Gill Sans MT"/>
                <a:cs typeface="Gill Sans MT"/>
              </a:rPr>
              <a:t>genetic</a:t>
            </a:r>
            <a:r>
              <a:rPr sz="2000" b="1" spc="-105" dirty="0">
                <a:solidFill>
                  <a:srgbClr val="FFFFFF"/>
                </a:solidFill>
                <a:latin typeface="Gill Sans MT"/>
                <a:cs typeface="Gill Sans MT"/>
              </a:rPr>
              <a:t> </a:t>
            </a:r>
            <a:r>
              <a:rPr sz="2000" b="1" spc="-5" dirty="0">
                <a:solidFill>
                  <a:srgbClr val="FFFFFF"/>
                </a:solidFill>
                <a:latin typeface="Gill Sans MT"/>
                <a:cs typeface="Gill Sans MT"/>
              </a:rPr>
              <a:t>link.</a:t>
            </a:r>
            <a:endParaRPr sz="2000">
              <a:latin typeface="Gill Sans MT"/>
              <a:cs typeface="Gill Sans MT"/>
            </a:endParaRPr>
          </a:p>
          <a:p>
            <a:pPr>
              <a:lnSpc>
                <a:spcPct val="100000"/>
              </a:lnSpc>
              <a:spcBef>
                <a:spcPts val="40"/>
              </a:spcBef>
              <a:buAutoNum type="arabicParenR"/>
            </a:pPr>
            <a:endParaRPr sz="2050">
              <a:latin typeface="Times New Roman"/>
              <a:cs typeface="Times New Roman"/>
            </a:endParaRPr>
          </a:p>
          <a:p>
            <a:pPr marL="469900" marR="401320" indent="-457200">
              <a:lnSpc>
                <a:spcPct val="100000"/>
              </a:lnSpc>
              <a:spcBef>
                <a:spcPts val="5"/>
              </a:spcBef>
              <a:buAutoNum type="arabicParenR"/>
              <a:tabLst>
                <a:tab pos="469265" algn="l"/>
                <a:tab pos="469900" algn="l"/>
              </a:tabLst>
            </a:pPr>
            <a:r>
              <a:rPr sz="2000" b="1" spc="-5" dirty="0">
                <a:latin typeface="Gill Sans MT"/>
                <a:cs typeface="Gill Sans MT"/>
              </a:rPr>
              <a:t>Psychological explanations </a:t>
            </a:r>
            <a:r>
              <a:rPr sz="2000" b="1" dirty="0">
                <a:latin typeface="Gill Sans MT"/>
                <a:cs typeface="Gill Sans MT"/>
              </a:rPr>
              <a:t>can be </a:t>
            </a:r>
            <a:r>
              <a:rPr sz="2000" b="1" spc="-5" dirty="0">
                <a:latin typeface="Gill Sans MT"/>
                <a:cs typeface="Gill Sans MT"/>
              </a:rPr>
              <a:t>used against </a:t>
            </a:r>
            <a:r>
              <a:rPr sz="2000" b="1" dirty="0">
                <a:latin typeface="Gill Sans MT"/>
                <a:cs typeface="Gill Sans MT"/>
              </a:rPr>
              <a:t>the</a:t>
            </a:r>
            <a:r>
              <a:rPr sz="2000" b="1" spc="-145" dirty="0">
                <a:latin typeface="Gill Sans MT"/>
                <a:cs typeface="Gill Sans MT"/>
              </a:rPr>
              <a:t> </a:t>
            </a:r>
            <a:r>
              <a:rPr sz="2000" b="1" spc="-5" dirty="0">
                <a:latin typeface="Gill Sans MT"/>
                <a:cs typeface="Gill Sans MT"/>
              </a:rPr>
              <a:t>Biological  explanations </a:t>
            </a:r>
            <a:r>
              <a:rPr sz="2000" b="1" spc="-10" dirty="0">
                <a:latin typeface="Gill Sans MT"/>
                <a:cs typeface="Gill Sans MT"/>
              </a:rPr>
              <a:t>(for</a:t>
            </a:r>
            <a:r>
              <a:rPr sz="2000" b="1" spc="-45" dirty="0">
                <a:latin typeface="Gill Sans MT"/>
                <a:cs typeface="Gill Sans MT"/>
              </a:rPr>
              <a:t> </a:t>
            </a:r>
            <a:r>
              <a:rPr sz="2000" b="1" spc="-5" dirty="0">
                <a:latin typeface="Gill Sans MT"/>
                <a:cs typeface="Gill Sans MT"/>
              </a:rPr>
              <a:t>example????)</a:t>
            </a:r>
            <a:endParaRPr sz="2000">
              <a:latin typeface="Gill Sans MT"/>
              <a:cs typeface="Gill Sans MT"/>
            </a:endParaRPr>
          </a:p>
        </p:txBody>
      </p:sp>
      <p:sp>
        <p:nvSpPr>
          <p:cNvPr id="9" name="object 9"/>
          <p:cNvSpPr/>
          <p:nvPr/>
        </p:nvSpPr>
        <p:spPr>
          <a:xfrm>
            <a:off x="179514" y="188595"/>
            <a:ext cx="781050" cy="91440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45616" y="3869816"/>
            <a:ext cx="1896110"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Gill Sans MT"/>
                <a:cs typeface="Gill Sans MT"/>
              </a:rPr>
              <a:t>explanations:</a:t>
            </a:r>
            <a:endParaRPr sz="2800">
              <a:latin typeface="Gill Sans MT"/>
              <a:cs typeface="Gill Sans MT"/>
            </a:endParaRPr>
          </a:p>
        </p:txBody>
      </p:sp>
      <p:sp>
        <p:nvSpPr>
          <p:cNvPr id="3" name="object 3"/>
          <p:cNvSpPr/>
          <p:nvPr/>
        </p:nvSpPr>
        <p:spPr>
          <a:xfrm>
            <a:off x="259079" y="1793748"/>
            <a:ext cx="8604504" cy="1824227"/>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body" idx="1"/>
          </p:nvPr>
        </p:nvSpPr>
        <p:spPr>
          <a:prstGeom prst="rect">
            <a:avLst/>
          </a:prstGeom>
        </p:spPr>
        <p:txBody>
          <a:bodyPr vert="horz" wrap="square" lIns="0" tIns="12065" rIns="0" bIns="0" rtlCol="0">
            <a:spAutoFit/>
          </a:bodyPr>
          <a:lstStyle/>
          <a:p>
            <a:pPr marL="527685" indent="-514984">
              <a:lnSpc>
                <a:spcPts val="3310"/>
              </a:lnSpc>
              <a:spcBef>
                <a:spcPts val="95"/>
              </a:spcBef>
              <a:buAutoNum type="arabicPeriod"/>
              <a:tabLst>
                <a:tab pos="527685" algn="l"/>
                <a:tab pos="528320" algn="l"/>
              </a:tabLst>
            </a:pPr>
            <a:r>
              <a:rPr spc="-5" dirty="0"/>
              <a:t>Define </a:t>
            </a:r>
            <a:r>
              <a:rPr spc="-10" dirty="0"/>
              <a:t>Concordance</a:t>
            </a:r>
            <a:r>
              <a:rPr spc="10" dirty="0"/>
              <a:t> </a:t>
            </a:r>
            <a:r>
              <a:rPr spc="-5" dirty="0"/>
              <a:t>rate</a:t>
            </a:r>
          </a:p>
          <a:p>
            <a:pPr marL="154940">
              <a:lnSpc>
                <a:spcPts val="2830"/>
              </a:lnSpc>
            </a:pPr>
            <a:r>
              <a:rPr sz="2400" b="1" spc="-5" dirty="0">
                <a:solidFill>
                  <a:srgbClr val="FFFFFF"/>
                </a:solidFill>
                <a:latin typeface="Gill Sans MT"/>
                <a:cs typeface="Gill Sans MT"/>
              </a:rPr>
              <a:t>Concordance</a:t>
            </a:r>
            <a:r>
              <a:rPr sz="2400" b="1" spc="-30" dirty="0">
                <a:solidFill>
                  <a:srgbClr val="FFFFFF"/>
                </a:solidFill>
                <a:latin typeface="Gill Sans MT"/>
                <a:cs typeface="Gill Sans MT"/>
              </a:rPr>
              <a:t> </a:t>
            </a:r>
            <a:r>
              <a:rPr sz="2400" b="1" spc="-5" dirty="0">
                <a:solidFill>
                  <a:srgbClr val="FFFFFF"/>
                </a:solidFill>
                <a:latin typeface="Gill Sans MT"/>
                <a:cs typeface="Gill Sans MT"/>
              </a:rPr>
              <a:t>rate:</a:t>
            </a:r>
            <a:endParaRPr sz="2400">
              <a:latin typeface="Gill Sans MT"/>
              <a:cs typeface="Gill Sans MT"/>
            </a:endParaRPr>
          </a:p>
          <a:p>
            <a:pPr marL="154940" marR="5080">
              <a:lnSpc>
                <a:spcPct val="100000"/>
              </a:lnSpc>
            </a:pPr>
            <a:r>
              <a:rPr sz="2400" dirty="0">
                <a:solidFill>
                  <a:srgbClr val="FFFFFF"/>
                </a:solidFill>
              </a:rPr>
              <a:t>This </a:t>
            </a:r>
            <a:r>
              <a:rPr sz="2400" spc="-5" dirty="0">
                <a:solidFill>
                  <a:srgbClr val="FFFFFF"/>
                </a:solidFill>
              </a:rPr>
              <a:t>is </a:t>
            </a:r>
            <a:r>
              <a:rPr sz="2400" dirty="0">
                <a:solidFill>
                  <a:srgbClr val="FFFFFF"/>
                </a:solidFill>
              </a:rPr>
              <a:t>the extent to </a:t>
            </a:r>
            <a:r>
              <a:rPr sz="2400" spc="-5" dirty="0">
                <a:solidFill>
                  <a:srgbClr val="FFFFFF"/>
                </a:solidFill>
              </a:rPr>
              <a:t>which twins/ </a:t>
            </a:r>
            <a:r>
              <a:rPr sz="2400" spc="-10" dirty="0">
                <a:solidFill>
                  <a:srgbClr val="FFFFFF"/>
                </a:solidFill>
              </a:rPr>
              <a:t>family </a:t>
            </a:r>
            <a:r>
              <a:rPr sz="2400" dirty="0">
                <a:solidFill>
                  <a:srgbClr val="FFFFFF"/>
                </a:solidFill>
              </a:rPr>
              <a:t>members </a:t>
            </a:r>
            <a:r>
              <a:rPr sz="2400" spc="-20" dirty="0">
                <a:solidFill>
                  <a:srgbClr val="FFFFFF"/>
                </a:solidFill>
              </a:rPr>
              <a:t>are </a:t>
            </a:r>
            <a:r>
              <a:rPr sz="2400" dirty="0">
                <a:solidFill>
                  <a:srgbClr val="FFFFFF"/>
                </a:solidFill>
              </a:rPr>
              <a:t>similar and  </a:t>
            </a:r>
            <a:r>
              <a:rPr sz="2400" spc="-10" dirty="0">
                <a:solidFill>
                  <a:srgbClr val="FFFFFF"/>
                </a:solidFill>
              </a:rPr>
              <a:t>they show </a:t>
            </a:r>
            <a:r>
              <a:rPr sz="2400" dirty="0">
                <a:solidFill>
                  <a:srgbClr val="FFFFFF"/>
                </a:solidFill>
              </a:rPr>
              <a:t>the </a:t>
            </a:r>
            <a:r>
              <a:rPr sz="2400" spc="-10" dirty="0">
                <a:solidFill>
                  <a:srgbClr val="FFFFFF"/>
                </a:solidFill>
              </a:rPr>
              <a:t>likelihood </a:t>
            </a:r>
            <a:r>
              <a:rPr sz="2400" dirty="0">
                <a:solidFill>
                  <a:srgbClr val="FFFFFF"/>
                </a:solidFill>
              </a:rPr>
              <a:t>of </a:t>
            </a:r>
            <a:r>
              <a:rPr sz="2400" spc="-5" dirty="0">
                <a:solidFill>
                  <a:srgbClr val="FFFFFF"/>
                </a:solidFill>
              </a:rPr>
              <a:t>family </a:t>
            </a:r>
            <a:r>
              <a:rPr sz="2400" dirty="0">
                <a:solidFill>
                  <a:srgbClr val="FFFFFF"/>
                </a:solidFill>
              </a:rPr>
              <a:t>members </a:t>
            </a:r>
            <a:r>
              <a:rPr sz="2400" spc="-10" dirty="0">
                <a:solidFill>
                  <a:srgbClr val="FFFFFF"/>
                </a:solidFill>
              </a:rPr>
              <a:t>developing </a:t>
            </a:r>
            <a:r>
              <a:rPr sz="2400" dirty="0">
                <a:solidFill>
                  <a:srgbClr val="FFFFFF"/>
                </a:solidFill>
              </a:rPr>
              <a:t>a  particular</a:t>
            </a:r>
            <a:r>
              <a:rPr sz="2400" spc="-15" dirty="0">
                <a:solidFill>
                  <a:srgbClr val="FFFFFF"/>
                </a:solidFill>
              </a:rPr>
              <a:t> </a:t>
            </a:r>
            <a:r>
              <a:rPr sz="2400" spc="-35" dirty="0">
                <a:solidFill>
                  <a:srgbClr val="FFFFFF"/>
                </a:solidFill>
              </a:rPr>
              <a:t>disorder.</a:t>
            </a:r>
            <a:endParaRPr sz="2400"/>
          </a:p>
          <a:p>
            <a:pPr marL="527685" indent="-514984">
              <a:lnSpc>
                <a:spcPct val="100000"/>
              </a:lnSpc>
              <a:spcBef>
                <a:spcPts val="775"/>
              </a:spcBef>
              <a:buAutoNum type="arabicPeriod" startAt="2"/>
              <a:tabLst>
                <a:tab pos="527685" algn="l"/>
                <a:tab pos="528320" algn="l"/>
              </a:tabLst>
            </a:pPr>
            <a:r>
              <a:rPr spc="-5" dirty="0"/>
              <a:t>Identify the 4 types of </a:t>
            </a:r>
            <a:r>
              <a:rPr spc="-10" dirty="0"/>
              <a:t>evidence </a:t>
            </a:r>
            <a:r>
              <a:rPr spc="-5" dirty="0"/>
              <a:t>used to study</a:t>
            </a:r>
            <a:r>
              <a:rPr spc="50" dirty="0"/>
              <a:t> </a:t>
            </a:r>
            <a:r>
              <a:rPr spc="-5" dirty="0"/>
              <a:t>genetic</a:t>
            </a:r>
          </a:p>
        </p:txBody>
      </p:sp>
      <p:sp>
        <p:nvSpPr>
          <p:cNvPr id="5" name="object 5"/>
          <p:cNvSpPr/>
          <p:nvPr/>
        </p:nvSpPr>
        <p:spPr>
          <a:xfrm>
            <a:off x="3872484" y="3912108"/>
            <a:ext cx="4919471" cy="894588"/>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4042028" y="4033773"/>
            <a:ext cx="2103120" cy="57404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Gill Sans MT"/>
                <a:cs typeface="Gill Sans MT"/>
              </a:rPr>
              <a:t>1.Family</a:t>
            </a:r>
            <a:r>
              <a:rPr sz="1800" b="1" spc="-50" dirty="0">
                <a:latin typeface="Gill Sans MT"/>
                <a:cs typeface="Gill Sans MT"/>
              </a:rPr>
              <a:t> </a:t>
            </a:r>
            <a:r>
              <a:rPr sz="1800" b="1" spc="-5" dirty="0">
                <a:latin typeface="Gill Sans MT"/>
                <a:cs typeface="Gill Sans MT"/>
              </a:rPr>
              <a:t>studies;</a:t>
            </a:r>
            <a:endParaRPr sz="1800">
              <a:latin typeface="Gill Sans MT"/>
              <a:cs typeface="Gill Sans MT"/>
            </a:endParaRPr>
          </a:p>
          <a:p>
            <a:pPr marL="12700">
              <a:lnSpc>
                <a:spcPct val="100000"/>
              </a:lnSpc>
            </a:pPr>
            <a:r>
              <a:rPr sz="1800" b="1" spc="10" dirty="0">
                <a:latin typeface="Gill Sans MT"/>
                <a:cs typeface="Gill Sans MT"/>
              </a:rPr>
              <a:t>3.Adoption</a:t>
            </a:r>
            <a:r>
              <a:rPr sz="1800" b="1" spc="-50" dirty="0">
                <a:latin typeface="Gill Sans MT"/>
                <a:cs typeface="Gill Sans MT"/>
              </a:rPr>
              <a:t> </a:t>
            </a:r>
            <a:r>
              <a:rPr sz="1800" b="1" spc="-5" dirty="0">
                <a:latin typeface="Gill Sans MT"/>
                <a:cs typeface="Gill Sans MT"/>
              </a:rPr>
              <a:t>studies;</a:t>
            </a:r>
            <a:endParaRPr sz="1800">
              <a:latin typeface="Gill Sans MT"/>
              <a:cs typeface="Gill Sans MT"/>
            </a:endParaRPr>
          </a:p>
        </p:txBody>
      </p:sp>
      <p:sp>
        <p:nvSpPr>
          <p:cNvPr id="7" name="object 7"/>
          <p:cNvSpPr txBox="1"/>
          <p:nvPr/>
        </p:nvSpPr>
        <p:spPr>
          <a:xfrm>
            <a:off x="6284540" y="4033773"/>
            <a:ext cx="1831339" cy="574040"/>
          </a:xfrm>
          <a:prstGeom prst="rect">
            <a:avLst/>
          </a:prstGeom>
        </p:spPr>
        <p:txBody>
          <a:bodyPr vert="horz" wrap="square" lIns="0" tIns="12700" rIns="0" bIns="0" rtlCol="0">
            <a:spAutoFit/>
          </a:bodyPr>
          <a:lstStyle/>
          <a:p>
            <a:pPr marL="12700" marR="5080" indent="4445">
              <a:lnSpc>
                <a:spcPct val="100000"/>
              </a:lnSpc>
              <a:spcBef>
                <a:spcPts val="100"/>
              </a:spcBef>
            </a:pPr>
            <a:r>
              <a:rPr sz="1800" b="1" spc="-45" dirty="0">
                <a:latin typeface="Gill Sans MT"/>
                <a:cs typeface="Gill Sans MT"/>
              </a:rPr>
              <a:t>2.Twin </a:t>
            </a:r>
            <a:r>
              <a:rPr sz="1800" b="1" spc="-5" dirty="0">
                <a:latin typeface="Gill Sans MT"/>
                <a:cs typeface="Gill Sans MT"/>
              </a:rPr>
              <a:t>studies;  </a:t>
            </a:r>
            <a:r>
              <a:rPr sz="1800" b="1" dirty="0">
                <a:latin typeface="Gill Sans MT"/>
                <a:cs typeface="Gill Sans MT"/>
              </a:rPr>
              <a:t>4.Gene</a:t>
            </a:r>
            <a:r>
              <a:rPr sz="1800" b="1" spc="-110" dirty="0">
                <a:latin typeface="Gill Sans MT"/>
                <a:cs typeface="Gill Sans MT"/>
              </a:rPr>
              <a:t> </a:t>
            </a:r>
            <a:r>
              <a:rPr sz="1800" b="1" spc="-5" dirty="0">
                <a:latin typeface="Gill Sans MT"/>
                <a:cs typeface="Gill Sans MT"/>
              </a:rPr>
              <a:t>mapping.</a:t>
            </a:r>
            <a:endParaRPr sz="1800">
              <a:latin typeface="Gill Sans MT"/>
              <a:cs typeface="Gill Sans MT"/>
            </a:endParaRPr>
          </a:p>
        </p:txBody>
      </p:sp>
      <p:sp>
        <p:nvSpPr>
          <p:cNvPr id="8" name="object 8"/>
          <p:cNvSpPr/>
          <p:nvPr/>
        </p:nvSpPr>
        <p:spPr>
          <a:xfrm>
            <a:off x="172212" y="4780786"/>
            <a:ext cx="8773668" cy="2023872"/>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330200" y="4604623"/>
            <a:ext cx="8319134" cy="1313815"/>
          </a:xfrm>
          <a:prstGeom prst="rect">
            <a:avLst/>
          </a:prstGeom>
        </p:spPr>
        <p:txBody>
          <a:bodyPr vert="horz" wrap="square" lIns="0" tIns="82550" rIns="0" bIns="0" rtlCol="0">
            <a:spAutoFit/>
          </a:bodyPr>
          <a:lstStyle/>
          <a:p>
            <a:pPr marL="12700">
              <a:lnSpc>
                <a:spcPct val="100000"/>
              </a:lnSpc>
              <a:spcBef>
                <a:spcPts val="650"/>
              </a:spcBef>
              <a:tabLst>
                <a:tab pos="527685" algn="l"/>
              </a:tabLst>
            </a:pPr>
            <a:r>
              <a:rPr sz="2800" spc="-5" dirty="0">
                <a:latin typeface="Gill Sans MT"/>
                <a:cs typeface="Gill Sans MT"/>
              </a:rPr>
              <a:t>3.	What did </a:t>
            </a:r>
            <a:r>
              <a:rPr sz="2800" spc="-30" dirty="0">
                <a:latin typeface="Gill Sans MT"/>
                <a:cs typeface="Gill Sans MT"/>
              </a:rPr>
              <a:t>Kendler </a:t>
            </a:r>
            <a:r>
              <a:rPr sz="2800" spc="-5" dirty="0">
                <a:latin typeface="Gill Sans MT"/>
                <a:cs typeface="Gill Sans MT"/>
              </a:rPr>
              <a:t>et </a:t>
            </a:r>
            <a:r>
              <a:rPr sz="2800" spc="-10" dirty="0">
                <a:latin typeface="Gill Sans MT"/>
                <a:cs typeface="Gill Sans MT"/>
              </a:rPr>
              <a:t>al </a:t>
            </a:r>
            <a:r>
              <a:rPr sz="2800" spc="-5" dirty="0">
                <a:latin typeface="Gill Sans MT"/>
                <a:cs typeface="Gill Sans MT"/>
              </a:rPr>
              <a:t>(1985)</a:t>
            </a:r>
            <a:r>
              <a:rPr sz="2800" spc="20" dirty="0">
                <a:latin typeface="Gill Sans MT"/>
                <a:cs typeface="Gill Sans MT"/>
              </a:rPr>
              <a:t> </a:t>
            </a:r>
            <a:r>
              <a:rPr sz="2800" spc="-5" dirty="0">
                <a:latin typeface="Gill Sans MT"/>
                <a:cs typeface="Gill Sans MT"/>
              </a:rPr>
              <a:t>find?</a:t>
            </a:r>
            <a:endParaRPr sz="2800">
              <a:latin typeface="Gill Sans MT"/>
              <a:cs typeface="Gill Sans MT"/>
            </a:endParaRPr>
          </a:p>
          <a:p>
            <a:pPr marL="68580" marR="5080">
              <a:lnSpc>
                <a:spcPct val="100000"/>
              </a:lnSpc>
              <a:spcBef>
                <a:spcPts val="470"/>
              </a:spcBef>
            </a:pPr>
            <a:r>
              <a:rPr sz="2400" b="1" spc="-25" dirty="0">
                <a:latin typeface="Gill Sans MT"/>
                <a:cs typeface="Gill Sans MT"/>
              </a:rPr>
              <a:t>Kendler </a:t>
            </a:r>
            <a:r>
              <a:rPr sz="2400" b="1" dirty="0">
                <a:latin typeface="Gill Sans MT"/>
                <a:cs typeface="Gill Sans MT"/>
              </a:rPr>
              <a:t>et al </a:t>
            </a:r>
            <a:r>
              <a:rPr sz="2400" b="1" spc="-5" dirty="0">
                <a:latin typeface="Gill Sans MT"/>
                <a:cs typeface="Gill Sans MT"/>
              </a:rPr>
              <a:t>(1985) </a:t>
            </a:r>
            <a:r>
              <a:rPr sz="2400" spc="-5" dirty="0">
                <a:latin typeface="Gill Sans MT"/>
                <a:cs typeface="Gill Sans MT"/>
              </a:rPr>
              <a:t>found </a:t>
            </a:r>
            <a:r>
              <a:rPr sz="2400" dirty="0">
                <a:latin typeface="Gill Sans MT"/>
                <a:cs typeface="Gill Sans MT"/>
              </a:rPr>
              <a:t>that the </a:t>
            </a:r>
            <a:r>
              <a:rPr sz="2400" spc="-5" dirty="0">
                <a:latin typeface="Gill Sans MT"/>
                <a:cs typeface="Gill Sans MT"/>
              </a:rPr>
              <a:t>first-degree </a:t>
            </a:r>
            <a:r>
              <a:rPr sz="2400" spc="-15" dirty="0">
                <a:latin typeface="Gill Sans MT"/>
                <a:cs typeface="Gill Sans MT"/>
              </a:rPr>
              <a:t>relatives </a:t>
            </a:r>
            <a:r>
              <a:rPr sz="2400" spc="-5" dirty="0">
                <a:latin typeface="Gill Sans MT"/>
                <a:cs typeface="Gill Sans MT"/>
              </a:rPr>
              <a:t>of  </a:t>
            </a:r>
            <a:r>
              <a:rPr sz="2400" dirty="0">
                <a:latin typeface="Gill Sans MT"/>
                <a:cs typeface="Gill Sans MT"/>
              </a:rPr>
              <a:t>those </a:t>
            </a:r>
            <a:r>
              <a:rPr sz="2400" spc="-5" dirty="0">
                <a:latin typeface="Gill Sans MT"/>
                <a:cs typeface="Gill Sans MT"/>
              </a:rPr>
              <a:t>with schizophrenia </a:t>
            </a:r>
            <a:r>
              <a:rPr sz="2400" spc="-25" dirty="0">
                <a:latin typeface="Gill Sans MT"/>
                <a:cs typeface="Gill Sans MT"/>
              </a:rPr>
              <a:t>were </a:t>
            </a:r>
            <a:r>
              <a:rPr sz="2400" dirty="0">
                <a:latin typeface="Gill Sans MT"/>
                <a:cs typeface="Gill Sans MT"/>
              </a:rPr>
              <a:t>18 times </a:t>
            </a:r>
            <a:r>
              <a:rPr sz="2400" spc="-20" dirty="0">
                <a:latin typeface="Gill Sans MT"/>
                <a:cs typeface="Gill Sans MT"/>
              </a:rPr>
              <a:t>more </a:t>
            </a:r>
            <a:r>
              <a:rPr sz="2400" dirty="0">
                <a:latin typeface="Gill Sans MT"/>
                <a:cs typeface="Gill Sans MT"/>
              </a:rPr>
              <a:t>at risk </a:t>
            </a:r>
            <a:r>
              <a:rPr sz="2400" spc="-5" dirty="0">
                <a:latin typeface="Gill Sans MT"/>
                <a:cs typeface="Gill Sans MT"/>
              </a:rPr>
              <a:t>of</a:t>
            </a:r>
            <a:r>
              <a:rPr sz="2400" spc="-35" dirty="0">
                <a:latin typeface="Gill Sans MT"/>
                <a:cs typeface="Gill Sans MT"/>
              </a:rPr>
              <a:t> </a:t>
            </a:r>
            <a:r>
              <a:rPr sz="2400" spc="-10" dirty="0">
                <a:latin typeface="Gill Sans MT"/>
                <a:cs typeface="Gill Sans MT"/>
              </a:rPr>
              <a:t>developing</a:t>
            </a:r>
            <a:endParaRPr sz="2400">
              <a:latin typeface="Gill Sans MT"/>
              <a:cs typeface="Gill Sans MT"/>
            </a:endParaRPr>
          </a:p>
        </p:txBody>
      </p:sp>
      <p:sp>
        <p:nvSpPr>
          <p:cNvPr id="10" name="object 10"/>
          <p:cNvSpPr txBox="1"/>
          <p:nvPr/>
        </p:nvSpPr>
        <p:spPr>
          <a:xfrm>
            <a:off x="386588" y="5892495"/>
            <a:ext cx="1592580" cy="391795"/>
          </a:xfrm>
          <a:prstGeom prst="rect">
            <a:avLst/>
          </a:prstGeom>
        </p:spPr>
        <p:txBody>
          <a:bodyPr vert="horz" wrap="square" lIns="0" tIns="12700" rIns="0" bIns="0" rtlCol="0">
            <a:spAutoFit/>
          </a:bodyPr>
          <a:lstStyle/>
          <a:p>
            <a:pPr marL="12700">
              <a:lnSpc>
                <a:spcPct val="100000"/>
              </a:lnSpc>
              <a:spcBef>
                <a:spcPts val="100"/>
              </a:spcBef>
            </a:pPr>
            <a:r>
              <a:rPr sz="2400" dirty="0">
                <a:latin typeface="Gill Sans MT"/>
                <a:cs typeface="Gill Sans MT"/>
              </a:rPr>
              <a:t>the</a:t>
            </a:r>
            <a:r>
              <a:rPr sz="2400" spc="-60" dirty="0">
                <a:latin typeface="Gill Sans MT"/>
                <a:cs typeface="Gill Sans MT"/>
              </a:rPr>
              <a:t> </a:t>
            </a:r>
            <a:r>
              <a:rPr sz="2400" spc="-35" dirty="0">
                <a:latin typeface="Gill Sans MT"/>
                <a:cs typeface="Gill Sans MT"/>
              </a:rPr>
              <a:t>disorder.</a:t>
            </a:r>
            <a:endParaRPr sz="2400">
              <a:latin typeface="Gill Sans MT"/>
              <a:cs typeface="Gill Sans MT"/>
            </a:endParaRPr>
          </a:p>
        </p:txBody>
      </p:sp>
      <p:sp>
        <p:nvSpPr>
          <p:cNvPr id="11" name="object 11"/>
          <p:cNvSpPr/>
          <p:nvPr/>
        </p:nvSpPr>
        <p:spPr>
          <a:xfrm>
            <a:off x="7092315" y="5949276"/>
            <a:ext cx="1584325" cy="720090"/>
          </a:xfrm>
          <a:custGeom>
            <a:avLst/>
            <a:gdLst/>
            <a:ahLst/>
            <a:cxnLst/>
            <a:rect l="l" t="t" r="r" b="b"/>
            <a:pathLst>
              <a:path w="1584325" h="720090">
                <a:moveTo>
                  <a:pt x="1464182" y="0"/>
                </a:moveTo>
                <a:lnTo>
                  <a:pt x="120014" y="0"/>
                </a:lnTo>
                <a:lnTo>
                  <a:pt x="73294" y="9431"/>
                </a:lnTo>
                <a:lnTo>
                  <a:pt x="35147" y="35152"/>
                </a:lnTo>
                <a:lnTo>
                  <a:pt x="9429" y="73300"/>
                </a:lnTo>
                <a:lnTo>
                  <a:pt x="0" y="120014"/>
                </a:lnTo>
                <a:lnTo>
                  <a:pt x="0" y="600062"/>
                </a:lnTo>
                <a:lnTo>
                  <a:pt x="9429" y="646782"/>
                </a:lnTo>
                <a:lnTo>
                  <a:pt x="35147" y="684930"/>
                </a:lnTo>
                <a:lnTo>
                  <a:pt x="73294" y="710647"/>
                </a:lnTo>
                <a:lnTo>
                  <a:pt x="120014" y="720077"/>
                </a:lnTo>
                <a:lnTo>
                  <a:pt x="1464182" y="720077"/>
                </a:lnTo>
                <a:lnTo>
                  <a:pt x="1510849" y="710647"/>
                </a:lnTo>
                <a:lnTo>
                  <a:pt x="1549003" y="684930"/>
                </a:lnTo>
                <a:lnTo>
                  <a:pt x="1574750" y="646782"/>
                </a:lnTo>
                <a:lnTo>
                  <a:pt x="1584198" y="600062"/>
                </a:lnTo>
                <a:lnTo>
                  <a:pt x="1584198" y="120014"/>
                </a:lnTo>
                <a:lnTo>
                  <a:pt x="1574750" y="73300"/>
                </a:lnTo>
                <a:lnTo>
                  <a:pt x="1549003" y="35152"/>
                </a:lnTo>
                <a:lnTo>
                  <a:pt x="1510849" y="9431"/>
                </a:lnTo>
                <a:lnTo>
                  <a:pt x="1464182" y="0"/>
                </a:lnTo>
                <a:close/>
              </a:path>
            </a:pathLst>
          </a:custGeom>
          <a:solidFill>
            <a:srgbClr val="FFFF00"/>
          </a:solidFill>
        </p:spPr>
        <p:txBody>
          <a:bodyPr wrap="square" lIns="0" tIns="0" rIns="0" bIns="0" rtlCol="0"/>
          <a:lstStyle/>
          <a:p>
            <a:endParaRPr/>
          </a:p>
        </p:txBody>
      </p:sp>
      <p:sp>
        <p:nvSpPr>
          <p:cNvPr id="12" name="object 12"/>
          <p:cNvSpPr/>
          <p:nvPr/>
        </p:nvSpPr>
        <p:spPr>
          <a:xfrm>
            <a:off x="7092315" y="5949276"/>
            <a:ext cx="1584325" cy="720090"/>
          </a:xfrm>
          <a:custGeom>
            <a:avLst/>
            <a:gdLst/>
            <a:ahLst/>
            <a:cxnLst/>
            <a:rect l="l" t="t" r="r" b="b"/>
            <a:pathLst>
              <a:path w="1584325" h="720090">
                <a:moveTo>
                  <a:pt x="0" y="120014"/>
                </a:moveTo>
                <a:lnTo>
                  <a:pt x="9429" y="73300"/>
                </a:lnTo>
                <a:lnTo>
                  <a:pt x="35147" y="35152"/>
                </a:lnTo>
                <a:lnTo>
                  <a:pt x="73294" y="9431"/>
                </a:lnTo>
                <a:lnTo>
                  <a:pt x="120014" y="0"/>
                </a:lnTo>
                <a:lnTo>
                  <a:pt x="1464182" y="0"/>
                </a:lnTo>
                <a:lnTo>
                  <a:pt x="1510849" y="9431"/>
                </a:lnTo>
                <a:lnTo>
                  <a:pt x="1549003" y="35152"/>
                </a:lnTo>
                <a:lnTo>
                  <a:pt x="1574750" y="73300"/>
                </a:lnTo>
                <a:lnTo>
                  <a:pt x="1584198" y="120014"/>
                </a:lnTo>
                <a:lnTo>
                  <a:pt x="1584198" y="600062"/>
                </a:lnTo>
                <a:lnTo>
                  <a:pt x="1574750" y="646782"/>
                </a:lnTo>
                <a:lnTo>
                  <a:pt x="1549003" y="684930"/>
                </a:lnTo>
                <a:lnTo>
                  <a:pt x="1510849" y="710647"/>
                </a:lnTo>
                <a:lnTo>
                  <a:pt x="1464182" y="720077"/>
                </a:lnTo>
                <a:lnTo>
                  <a:pt x="120014" y="720077"/>
                </a:lnTo>
                <a:lnTo>
                  <a:pt x="73294" y="710647"/>
                </a:lnTo>
                <a:lnTo>
                  <a:pt x="35147" y="684930"/>
                </a:lnTo>
                <a:lnTo>
                  <a:pt x="9429" y="646782"/>
                </a:lnTo>
                <a:lnTo>
                  <a:pt x="0" y="600062"/>
                </a:lnTo>
                <a:lnTo>
                  <a:pt x="0" y="120014"/>
                </a:lnTo>
                <a:close/>
              </a:path>
            </a:pathLst>
          </a:custGeom>
          <a:ln w="25400">
            <a:solidFill>
              <a:srgbClr val="FFFF00"/>
            </a:solidFill>
          </a:ln>
        </p:spPr>
        <p:txBody>
          <a:bodyPr wrap="square" lIns="0" tIns="0" rIns="0" bIns="0" rtlCol="0"/>
          <a:lstStyle/>
          <a:p>
            <a:endParaRPr/>
          </a:p>
        </p:txBody>
      </p:sp>
      <p:sp>
        <p:nvSpPr>
          <p:cNvPr id="13" name="object 13"/>
          <p:cNvSpPr txBox="1"/>
          <p:nvPr/>
        </p:nvSpPr>
        <p:spPr>
          <a:xfrm>
            <a:off x="7207377" y="5974791"/>
            <a:ext cx="1140460"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6F2F9F"/>
                </a:solidFill>
                <a:latin typeface="Gill Sans MT"/>
                <a:cs typeface="Gill Sans MT"/>
              </a:rPr>
              <a:t>X</a:t>
            </a:r>
            <a:r>
              <a:rPr sz="4000" b="1" spc="-85" dirty="0">
                <a:solidFill>
                  <a:srgbClr val="6F2F9F"/>
                </a:solidFill>
                <a:latin typeface="Gill Sans MT"/>
                <a:cs typeface="Gill Sans MT"/>
              </a:rPr>
              <a:t> </a:t>
            </a:r>
            <a:r>
              <a:rPr sz="4000" b="1" spc="-5" dirty="0">
                <a:solidFill>
                  <a:srgbClr val="6F2F9F"/>
                </a:solidFill>
                <a:latin typeface="Gill Sans MT"/>
                <a:cs typeface="Gill Sans MT"/>
              </a:rPr>
              <a:t>18</a:t>
            </a:r>
            <a:endParaRPr sz="4000">
              <a:latin typeface="Gill Sans MT"/>
              <a:cs typeface="Gill Sans MT"/>
            </a:endParaRPr>
          </a:p>
        </p:txBody>
      </p:sp>
      <p:sp>
        <p:nvSpPr>
          <p:cNvPr id="14" name="object 14"/>
          <p:cNvSpPr txBox="1">
            <a:spLocks noGrp="1"/>
          </p:cNvSpPr>
          <p:nvPr>
            <p:ph type="title"/>
          </p:nvPr>
        </p:nvSpPr>
        <p:spPr>
          <a:prstGeom prst="rect">
            <a:avLst/>
          </a:prstGeom>
        </p:spPr>
        <p:txBody>
          <a:bodyPr vert="horz" wrap="square" lIns="0" tIns="133985" rIns="0" bIns="0" rtlCol="0">
            <a:spAutoFit/>
          </a:bodyPr>
          <a:lstStyle/>
          <a:p>
            <a:pPr marL="12700" marR="5080" indent="867410">
              <a:lnSpc>
                <a:spcPct val="80000"/>
              </a:lnSpc>
              <a:spcBef>
                <a:spcPts val="1055"/>
              </a:spcBef>
            </a:pPr>
            <a:r>
              <a:rPr spc="-5" dirty="0"/>
              <a:t>Genetics –  </a:t>
            </a:r>
            <a:r>
              <a:rPr spc="-10" dirty="0"/>
              <a:t>family </a:t>
            </a:r>
            <a:r>
              <a:rPr spc="-5" dirty="0"/>
              <a:t>studies</a:t>
            </a:r>
            <a:r>
              <a:rPr spc="-45" dirty="0"/>
              <a:t> </a:t>
            </a:r>
            <a:r>
              <a:rPr i="1" spc="-10" dirty="0">
                <a:latin typeface="Gill Sans MT"/>
                <a:cs typeface="Gill Sans MT"/>
              </a:rPr>
              <a:t>recap</a:t>
            </a:r>
          </a:p>
        </p:txBody>
      </p:sp>
      <p:sp>
        <p:nvSpPr>
          <p:cNvPr id="16" name="object 16"/>
          <p:cNvSpPr/>
          <p:nvPr/>
        </p:nvSpPr>
        <p:spPr>
          <a:xfrm>
            <a:off x="1691639" y="332613"/>
            <a:ext cx="781050" cy="914399"/>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27582" y="2564892"/>
            <a:ext cx="781050" cy="9144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080260" y="1245108"/>
            <a:ext cx="6783324" cy="3928872"/>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2343404" y="1699082"/>
            <a:ext cx="6162040" cy="2860675"/>
          </a:xfrm>
          <a:prstGeom prst="rect">
            <a:avLst/>
          </a:prstGeom>
        </p:spPr>
        <p:txBody>
          <a:bodyPr vert="horz" wrap="square" lIns="0" tIns="12700" rIns="0" bIns="0" rtlCol="0">
            <a:spAutoFit/>
          </a:bodyPr>
          <a:lstStyle/>
          <a:p>
            <a:pPr marL="12700">
              <a:lnSpc>
                <a:spcPct val="100000"/>
              </a:lnSpc>
              <a:spcBef>
                <a:spcPts val="100"/>
              </a:spcBef>
            </a:pPr>
            <a:r>
              <a:rPr sz="2400" b="1" dirty="0">
                <a:latin typeface="Gill Sans MT"/>
                <a:cs typeface="Gill Sans MT"/>
              </a:rPr>
              <a:t>Gottesman </a:t>
            </a:r>
            <a:r>
              <a:rPr sz="2400" b="1" spc="-5" dirty="0">
                <a:latin typeface="Gill Sans MT"/>
                <a:cs typeface="Gill Sans MT"/>
              </a:rPr>
              <a:t>(1991) </a:t>
            </a:r>
            <a:r>
              <a:rPr sz="2400" spc="-25" dirty="0">
                <a:latin typeface="Gill Sans MT"/>
                <a:cs typeface="Gill Sans MT"/>
              </a:rPr>
              <a:t>reviewed </a:t>
            </a:r>
            <a:r>
              <a:rPr sz="2400" dirty="0">
                <a:latin typeface="Gill Sans MT"/>
                <a:cs typeface="Gill Sans MT"/>
              </a:rPr>
              <a:t>40 twin</a:t>
            </a:r>
            <a:r>
              <a:rPr sz="2400" spc="-30" dirty="0">
                <a:latin typeface="Gill Sans MT"/>
                <a:cs typeface="Gill Sans MT"/>
              </a:rPr>
              <a:t> </a:t>
            </a:r>
            <a:r>
              <a:rPr sz="2400" dirty="0">
                <a:latin typeface="Gill Sans MT"/>
                <a:cs typeface="Gill Sans MT"/>
              </a:rPr>
              <a:t>studies</a:t>
            </a:r>
            <a:endParaRPr sz="2400">
              <a:latin typeface="Gill Sans MT"/>
              <a:cs typeface="Gill Sans MT"/>
            </a:endParaRPr>
          </a:p>
          <a:p>
            <a:pPr marL="12700">
              <a:lnSpc>
                <a:spcPct val="100000"/>
              </a:lnSpc>
            </a:pPr>
            <a:r>
              <a:rPr sz="2400" dirty="0">
                <a:latin typeface="Gill Sans MT"/>
                <a:cs typeface="Gill Sans MT"/>
              </a:rPr>
              <a:t>and</a:t>
            </a:r>
            <a:r>
              <a:rPr sz="2400" spc="-5" dirty="0">
                <a:latin typeface="Gill Sans MT"/>
                <a:cs typeface="Gill Sans MT"/>
              </a:rPr>
              <a:t> </a:t>
            </a:r>
            <a:r>
              <a:rPr sz="2400" spc="-10" dirty="0">
                <a:latin typeface="Gill Sans MT"/>
                <a:cs typeface="Gill Sans MT"/>
              </a:rPr>
              <a:t>found:</a:t>
            </a:r>
            <a:endParaRPr sz="2400">
              <a:latin typeface="Gill Sans MT"/>
              <a:cs typeface="Gill Sans MT"/>
            </a:endParaRPr>
          </a:p>
          <a:p>
            <a:pPr marL="855344">
              <a:lnSpc>
                <a:spcPct val="100000"/>
              </a:lnSpc>
            </a:pPr>
            <a:r>
              <a:rPr sz="2400" b="1" spc="-5" dirty="0">
                <a:latin typeface="Gill Sans MT"/>
                <a:cs typeface="Gill Sans MT"/>
              </a:rPr>
              <a:t>48% </a:t>
            </a:r>
            <a:r>
              <a:rPr sz="2400" spc="-5" dirty="0">
                <a:latin typeface="Gill Sans MT"/>
                <a:cs typeface="Gill Sans MT"/>
              </a:rPr>
              <a:t>concordance </a:t>
            </a:r>
            <a:r>
              <a:rPr sz="2400" spc="-10" dirty="0">
                <a:latin typeface="Gill Sans MT"/>
                <a:cs typeface="Gill Sans MT"/>
              </a:rPr>
              <a:t>for </a:t>
            </a:r>
            <a:r>
              <a:rPr sz="2400" dirty="0">
                <a:latin typeface="Gill Sans MT"/>
                <a:cs typeface="Gill Sans MT"/>
              </a:rPr>
              <a:t>MZ</a:t>
            </a:r>
            <a:r>
              <a:rPr sz="2400" spc="-70" dirty="0">
                <a:latin typeface="Gill Sans MT"/>
                <a:cs typeface="Gill Sans MT"/>
              </a:rPr>
              <a:t> </a:t>
            </a:r>
            <a:r>
              <a:rPr sz="2400" spc="-5" dirty="0">
                <a:latin typeface="Gill Sans MT"/>
                <a:cs typeface="Gill Sans MT"/>
              </a:rPr>
              <a:t>twins</a:t>
            </a:r>
            <a:endParaRPr sz="2400">
              <a:latin typeface="Gill Sans MT"/>
              <a:cs typeface="Gill Sans MT"/>
            </a:endParaRPr>
          </a:p>
          <a:p>
            <a:pPr marL="855344">
              <a:lnSpc>
                <a:spcPct val="100000"/>
              </a:lnSpc>
            </a:pPr>
            <a:r>
              <a:rPr sz="2400" b="1" spc="-5" dirty="0">
                <a:latin typeface="Gill Sans MT"/>
                <a:cs typeface="Gill Sans MT"/>
              </a:rPr>
              <a:t>17% </a:t>
            </a:r>
            <a:r>
              <a:rPr sz="2400" spc="-5" dirty="0">
                <a:latin typeface="Gill Sans MT"/>
                <a:cs typeface="Gill Sans MT"/>
              </a:rPr>
              <a:t>concordance </a:t>
            </a:r>
            <a:r>
              <a:rPr sz="2400" spc="-10" dirty="0">
                <a:latin typeface="Gill Sans MT"/>
                <a:cs typeface="Gill Sans MT"/>
              </a:rPr>
              <a:t>for </a:t>
            </a:r>
            <a:r>
              <a:rPr sz="2400" dirty="0">
                <a:latin typeface="Gill Sans MT"/>
                <a:cs typeface="Gill Sans MT"/>
              </a:rPr>
              <a:t>DZ</a:t>
            </a:r>
            <a:r>
              <a:rPr sz="2400" spc="-70" dirty="0">
                <a:latin typeface="Gill Sans MT"/>
                <a:cs typeface="Gill Sans MT"/>
              </a:rPr>
              <a:t> </a:t>
            </a:r>
            <a:r>
              <a:rPr sz="2400" spc="-5" dirty="0">
                <a:latin typeface="Gill Sans MT"/>
                <a:cs typeface="Gill Sans MT"/>
              </a:rPr>
              <a:t>twins</a:t>
            </a:r>
            <a:endParaRPr sz="2400">
              <a:latin typeface="Gill Sans MT"/>
              <a:cs typeface="Gill Sans MT"/>
            </a:endParaRPr>
          </a:p>
          <a:p>
            <a:pPr marL="12700" marR="5080">
              <a:lnSpc>
                <a:spcPct val="100000"/>
              </a:lnSpc>
              <a:spcBef>
                <a:spcPts val="2165"/>
              </a:spcBef>
            </a:pPr>
            <a:r>
              <a:rPr sz="2400" b="1" spc="-5" dirty="0">
                <a:latin typeface="Gill Sans MT"/>
                <a:cs typeface="Gill Sans MT"/>
              </a:rPr>
              <a:t>Shields (1962) </a:t>
            </a:r>
            <a:r>
              <a:rPr sz="2400" spc="-5" dirty="0">
                <a:latin typeface="Gill Sans MT"/>
                <a:cs typeface="Gill Sans MT"/>
              </a:rPr>
              <a:t>found </a:t>
            </a:r>
            <a:r>
              <a:rPr sz="2400" dirty="0">
                <a:latin typeface="Gill Sans MT"/>
                <a:cs typeface="Gill Sans MT"/>
              </a:rPr>
              <a:t>that </a:t>
            </a:r>
            <a:r>
              <a:rPr sz="2400" b="1" spc="-5" dirty="0">
                <a:latin typeface="Gill Sans MT"/>
                <a:cs typeface="Gill Sans MT"/>
              </a:rPr>
              <a:t>Concordance rates  </a:t>
            </a:r>
            <a:r>
              <a:rPr sz="2400" spc="-10" dirty="0">
                <a:latin typeface="Gill Sans MT"/>
                <a:cs typeface="Gill Sans MT"/>
              </a:rPr>
              <a:t>for </a:t>
            </a:r>
            <a:r>
              <a:rPr sz="2400" dirty="0">
                <a:latin typeface="Gill Sans MT"/>
                <a:cs typeface="Gill Sans MT"/>
              </a:rPr>
              <a:t>MZ </a:t>
            </a:r>
            <a:r>
              <a:rPr sz="2400" spc="-5" dirty="0">
                <a:latin typeface="Gill Sans MT"/>
                <a:cs typeface="Gill Sans MT"/>
              </a:rPr>
              <a:t>twins </a:t>
            </a:r>
            <a:r>
              <a:rPr sz="2400" spc="-15" dirty="0">
                <a:latin typeface="Gill Sans MT"/>
                <a:cs typeface="Gill Sans MT"/>
              </a:rPr>
              <a:t>brought </a:t>
            </a:r>
            <a:r>
              <a:rPr sz="2400" dirty="0">
                <a:latin typeface="Gill Sans MT"/>
                <a:cs typeface="Gill Sans MT"/>
              </a:rPr>
              <a:t>up apart </a:t>
            </a:r>
            <a:r>
              <a:rPr sz="2400" spc="-20" dirty="0">
                <a:latin typeface="Gill Sans MT"/>
                <a:cs typeface="Gill Sans MT"/>
              </a:rPr>
              <a:t>are </a:t>
            </a:r>
            <a:r>
              <a:rPr sz="2400" dirty="0">
                <a:latin typeface="Gill Sans MT"/>
                <a:cs typeface="Gill Sans MT"/>
              </a:rPr>
              <a:t>similar to  those </a:t>
            </a:r>
            <a:r>
              <a:rPr sz="2400" spc="-15" dirty="0">
                <a:latin typeface="Gill Sans MT"/>
                <a:cs typeface="Gill Sans MT"/>
              </a:rPr>
              <a:t>brought </a:t>
            </a:r>
            <a:r>
              <a:rPr sz="2400" dirty="0">
                <a:latin typeface="Gill Sans MT"/>
                <a:cs typeface="Gill Sans MT"/>
              </a:rPr>
              <a:t>up</a:t>
            </a:r>
            <a:r>
              <a:rPr sz="2400" spc="5" dirty="0">
                <a:latin typeface="Gill Sans MT"/>
                <a:cs typeface="Gill Sans MT"/>
              </a:rPr>
              <a:t> </a:t>
            </a:r>
            <a:r>
              <a:rPr sz="2400" spc="-30" dirty="0">
                <a:latin typeface="Gill Sans MT"/>
                <a:cs typeface="Gill Sans MT"/>
              </a:rPr>
              <a:t>together.</a:t>
            </a:r>
            <a:endParaRPr sz="2400">
              <a:latin typeface="Gill Sans MT"/>
              <a:cs typeface="Gill Sans MT"/>
            </a:endParaRPr>
          </a:p>
        </p:txBody>
      </p:sp>
      <p:sp>
        <p:nvSpPr>
          <p:cNvPr id="5" name="object 5"/>
          <p:cNvSpPr/>
          <p:nvPr/>
        </p:nvSpPr>
        <p:spPr>
          <a:xfrm>
            <a:off x="179514" y="908685"/>
            <a:ext cx="2088261" cy="139217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52043" y="4704588"/>
            <a:ext cx="8511540" cy="1984248"/>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565810" y="5091760"/>
            <a:ext cx="8080375" cy="1397635"/>
          </a:xfrm>
          <a:prstGeom prst="rect">
            <a:avLst/>
          </a:prstGeom>
        </p:spPr>
        <p:txBody>
          <a:bodyPr vert="horz" wrap="square" lIns="0" tIns="12700" rIns="0" bIns="0" rtlCol="0">
            <a:spAutoFit/>
          </a:bodyPr>
          <a:lstStyle/>
          <a:p>
            <a:pPr marL="12700" marR="5080">
              <a:lnSpc>
                <a:spcPct val="100000"/>
              </a:lnSpc>
              <a:spcBef>
                <a:spcPts val="100"/>
              </a:spcBef>
            </a:pPr>
            <a:r>
              <a:rPr sz="1800" b="1" i="1" spc="-5" dirty="0">
                <a:latin typeface="Gill Sans MT"/>
                <a:cs typeface="Gill Sans MT"/>
              </a:rPr>
              <a:t>This </a:t>
            </a:r>
            <a:r>
              <a:rPr sz="1800" b="1" i="1" dirty="0">
                <a:latin typeface="Gill Sans MT"/>
                <a:cs typeface="Gill Sans MT"/>
              </a:rPr>
              <a:t>suggests </a:t>
            </a:r>
            <a:r>
              <a:rPr sz="1800" b="1" dirty="0">
                <a:solidFill>
                  <a:srgbClr val="FFFFFF"/>
                </a:solidFill>
                <a:latin typeface="Gill Sans MT"/>
                <a:cs typeface="Gill Sans MT"/>
              </a:rPr>
              <a:t>a </a:t>
            </a:r>
            <a:r>
              <a:rPr sz="1800" b="1" spc="-5" dirty="0">
                <a:solidFill>
                  <a:srgbClr val="FFFFFF"/>
                </a:solidFill>
                <a:latin typeface="Gill Sans MT"/>
                <a:cs typeface="Gill Sans MT"/>
              </a:rPr>
              <a:t>genetic link </a:t>
            </a:r>
            <a:r>
              <a:rPr sz="1800" b="1" spc="-10" dirty="0">
                <a:solidFill>
                  <a:srgbClr val="FFFFFF"/>
                </a:solidFill>
                <a:latin typeface="Gill Sans MT"/>
                <a:cs typeface="Gill Sans MT"/>
              </a:rPr>
              <a:t>for schizophrenia </a:t>
            </a:r>
            <a:r>
              <a:rPr sz="1800" b="1" spc="-5" dirty="0">
                <a:solidFill>
                  <a:srgbClr val="FFFFFF"/>
                </a:solidFill>
                <a:latin typeface="Gill Sans MT"/>
                <a:cs typeface="Gill Sans MT"/>
              </a:rPr>
              <a:t>because the likelihood of  </a:t>
            </a:r>
            <a:r>
              <a:rPr sz="1800" b="1" spc="-15" dirty="0">
                <a:solidFill>
                  <a:srgbClr val="FFFFFF"/>
                </a:solidFill>
                <a:latin typeface="Gill Sans MT"/>
                <a:cs typeface="Gill Sans MT"/>
              </a:rPr>
              <a:t>developing </a:t>
            </a:r>
            <a:r>
              <a:rPr sz="1800" b="1" spc="-10" dirty="0">
                <a:solidFill>
                  <a:srgbClr val="FFFFFF"/>
                </a:solidFill>
                <a:latin typeface="Gill Sans MT"/>
                <a:cs typeface="Gill Sans MT"/>
              </a:rPr>
              <a:t>schizophrenia </a:t>
            </a:r>
            <a:r>
              <a:rPr sz="1800" b="1" spc="-5" dirty="0">
                <a:solidFill>
                  <a:srgbClr val="FFFFFF"/>
                </a:solidFill>
                <a:latin typeface="Gill Sans MT"/>
                <a:cs typeface="Gill Sans MT"/>
              </a:rPr>
              <a:t>appears </a:t>
            </a:r>
            <a:r>
              <a:rPr sz="1800" b="1" dirty="0">
                <a:solidFill>
                  <a:srgbClr val="FFFFFF"/>
                </a:solidFill>
                <a:latin typeface="Gill Sans MT"/>
                <a:cs typeface="Gill Sans MT"/>
              </a:rPr>
              <a:t>to be </a:t>
            </a:r>
            <a:r>
              <a:rPr sz="1800" b="1" spc="-10" dirty="0">
                <a:solidFill>
                  <a:srgbClr val="FFFFFF"/>
                </a:solidFill>
                <a:latin typeface="Gill Sans MT"/>
                <a:cs typeface="Gill Sans MT"/>
              </a:rPr>
              <a:t>correlated </a:t>
            </a:r>
            <a:r>
              <a:rPr sz="1800" b="1" dirty="0">
                <a:solidFill>
                  <a:srgbClr val="FFFFFF"/>
                </a:solidFill>
                <a:latin typeface="Gill Sans MT"/>
                <a:cs typeface="Gill Sans MT"/>
              </a:rPr>
              <a:t>with </a:t>
            </a:r>
            <a:r>
              <a:rPr sz="1800" b="1" spc="-5" dirty="0">
                <a:solidFill>
                  <a:srgbClr val="FFFFFF"/>
                </a:solidFill>
                <a:latin typeface="Gill Sans MT"/>
                <a:cs typeface="Gill Sans MT"/>
              </a:rPr>
              <a:t>genetic relatedness.  </a:t>
            </a:r>
            <a:r>
              <a:rPr sz="1800" b="1" dirty="0">
                <a:solidFill>
                  <a:srgbClr val="FFFFFF"/>
                </a:solidFill>
                <a:latin typeface="Gill Sans MT"/>
                <a:cs typeface="Gill Sans MT"/>
              </a:rPr>
              <a:t>If </a:t>
            </a:r>
            <a:r>
              <a:rPr sz="1800" b="1" spc="-10" dirty="0">
                <a:solidFill>
                  <a:srgbClr val="FFFFFF"/>
                </a:solidFill>
                <a:latin typeface="Gill Sans MT"/>
                <a:cs typeface="Gill Sans MT"/>
              </a:rPr>
              <a:t>there </a:t>
            </a:r>
            <a:r>
              <a:rPr sz="1800" b="1" dirty="0">
                <a:solidFill>
                  <a:srgbClr val="FFFFFF"/>
                </a:solidFill>
                <a:latin typeface="Gill Sans MT"/>
                <a:cs typeface="Gill Sans MT"/>
              </a:rPr>
              <a:t>was </a:t>
            </a:r>
            <a:r>
              <a:rPr sz="1800" b="1" spc="-5" dirty="0">
                <a:solidFill>
                  <a:srgbClr val="FFFFFF"/>
                </a:solidFill>
                <a:latin typeface="Gill Sans MT"/>
                <a:cs typeface="Gill Sans MT"/>
              </a:rPr>
              <a:t>no genetic </a:t>
            </a:r>
            <a:r>
              <a:rPr sz="1800" b="1" dirty="0">
                <a:solidFill>
                  <a:srgbClr val="FFFFFF"/>
                </a:solidFill>
                <a:latin typeface="Gill Sans MT"/>
                <a:cs typeface="Gill Sans MT"/>
              </a:rPr>
              <a:t>factor then </a:t>
            </a:r>
            <a:r>
              <a:rPr sz="1800" b="1" spc="-10" dirty="0">
                <a:solidFill>
                  <a:srgbClr val="FFFFFF"/>
                </a:solidFill>
                <a:latin typeface="Gill Sans MT"/>
                <a:cs typeface="Gill Sans MT"/>
              </a:rPr>
              <a:t>there </a:t>
            </a:r>
            <a:r>
              <a:rPr sz="1800" b="1" spc="-5" dirty="0">
                <a:solidFill>
                  <a:srgbClr val="FFFFFF"/>
                </a:solidFill>
                <a:latin typeface="Gill Sans MT"/>
                <a:cs typeface="Gill Sans MT"/>
              </a:rPr>
              <a:t>should </a:t>
            </a:r>
            <a:r>
              <a:rPr sz="1800" b="1" dirty="0">
                <a:solidFill>
                  <a:srgbClr val="FFFFFF"/>
                </a:solidFill>
                <a:latin typeface="Gill Sans MT"/>
                <a:cs typeface="Gill Sans MT"/>
              </a:rPr>
              <a:t>be no </a:t>
            </a:r>
            <a:r>
              <a:rPr sz="1800" b="1" spc="-10" dirty="0">
                <a:solidFill>
                  <a:srgbClr val="FFFFFF"/>
                </a:solidFill>
                <a:latin typeface="Gill Sans MT"/>
                <a:cs typeface="Gill Sans MT"/>
              </a:rPr>
              <a:t>difference between  </a:t>
            </a:r>
            <a:r>
              <a:rPr sz="1800" b="1" dirty="0">
                <a:solidFill>
                  <a:srgbClr val="FFFFFF"/>
                </a:solidFill>
                <a:latin typeface="Gill Sans MT"/>
                <a:cs typeface="Gill Sans MT"/>
              </a:rPr>
              <a:t>MZ and DZ twins.The fact that </a:t>
            </a:r>
            <a:r>
              <a:rPr sz="1800" b="1" spc="-10" dirty="0">
                <a:solidFill>
                  <a:srgbClr val="FFFFFF"/>
                </a:solidFill>
                <a:latin typeface="Gill Sans MT"/>
                <a:cs typeface="Gill Sans MT"/>
              </a:rPr>
              <a:t>there </a:t>
            </a:r>
            <a:r>
              <a:rPr sz="1800" b="1" dirty="0">
                <a:solidFill>
                  <a:srgbClr val="FFFFFF"/>
                </a:solidFill>
                <a:latin typeface="Gill Sans MT"/>
                <a:cs typeface="Gill Sans MT"/>
              </a:rPr>
              <a:t>is a </a:t>
            </a:r>
            <a:r>
              <a:rPr sz="1800" b="1" spc="-10" dirty="0">
                <a:solidFill>
                  <a:srgbClr val="FFFFFF"/>
                </a:solidFill>
                <a:latin typeface="Gill Sans MT"/>
                <a:cs typeface="Gill Sans MT"/>
              </a:rPr>
              <a:t>difference </a:t>
            </a:r>
            <a:r>
              <a:rPr sz="1800" b="1" spc="-5" dirty="0">
                <a:solidFill>
                  <a:srgbClr val="FFFFFF"/>
                </a:solidFill>
                <a:latin typeface="Gill Sans MT"/>
                <a:cs typeface="Gill Sans MT"/>
              </a:rPr>
              <a:t>suggests </a:t>
            </a:r>
            <a:r>
              <a:rPr sz="1800" b="1" dirty="0">
                <a:solidFill>
                  <a:srgbClr val="FFFFFF"/>
                </a:solidFill>
                <a:latin typeface="Gill Sans MT"/>
                <a:cs typeface="Gill Sans MT"/>
              </a:rPr>
              <a:t>a </a:t>
            </a:r>
            <a:r>
              <a:rPr sz="1800" b="1" spc="-15" dirty="0">
                <a:solidFill>
                  <a:srgbClr val="FFFFFF"/>
                </a:solidFill>
                <a:latin typeface="Gill Sans MT"/>
                <a:cs typeface="Gill Sans MT"/>
              </a:rPr>
              <a:t>strong  </a:t>
            </a:r>
            <a:r>
              <a:rPr sz="1800" b="1" spc="-5" dirty="0">
                <a:solidFill>
                  <a:srgbClr val="FFFFFF"/>
                </a:solidFill>
                <a:latin typeface="Gill Sans MT"/>
                <a:cs typeface="Gill Sans MT"/>
              </a:rPr>
              <a:t>genetic link </a:t>
            </a:r>
            <a:r>
              <a:rPr sz="1800" b="1" spc="-10" dirty="0">
                <a:solidFill>
                  <a:srgbClr val="FFFFFF"/>
                </a:solidFill>
                <a:latin typeface="Gill Sans MT"/>
                <a:cs typeface="Gill Sans MT"/>
              </a:rPr>
              <a:t>for</a:t>
            </a:r>
            <a:r>
              <a:rPr sz="1800" b="1" spc="-20" dirty="0">
                <a:solidFill>
                  <a:srgbClr val="FFFFFF"/>
                </a:solidFill>
                <a:latin typeface="Gill Sans MT"/>
                <a:cs typeface="Gill Sans MT"/>
              </a:rPr>
              <a:t> </a:t>
            </a:r>
            <a:r>
              <a:rPr sz="1800" b="1" spc="-10" dirty="0">
                <a:solidFill>
                  <a:srgbClr val="FFFFFF"/>
                </a:solidFill>
                <a:latin typeface="Gill Sans MT"/>
                <a:cs typeface="Gill Sans MT"/>
              </a:rPr>
              <a:t>schizophrenia.</a:t>
            </a:r>
            <a:endParaRPr sz="1800">
              <a:latin typeface="Gill Sans MT"/>
              <a:cs typeface="Gill Sans MT"/>
            </a:endParaRPr>
          </a:p>
        </p:txBody>
      </p:sp>
      <p:sp>
        <p:nvSpPr>
          <p:cNvPr id="9" name="object 9"/>
          <p:cNvSpPr txBox="1">
            <a:spLocks noGrp="1"/>
          </p:cNvSpPr>
          <p:nvPr>
            <p:ph type="title"/>
          </p:nvPr>
        </p:nvSpPr>
        <p:spPr>
          <a:prstGeom prst="rect">
            <a:avLst/>
          </a:prstGeom>
        </p:spPr>
        <p:txBody>
          <a:bodyPr vert="horz" wrap="square" lIns="0" tIns="133985" rIns="0" bIns="0" rtlCol="0">
            <a:spAutoFit/>
          </a:bodyPr>
          <a:lstStyle/>
          <a:p>
            <a:pPr marL="750570" marR="5080" indent="129539">
              <a:lnSpc>
                <a:spcPct val="80000"/>
              </a:lnSpc>
              <a:spcBef>
                <a:spcPts val="1055"/>
              </a:spcBef>
            </a:pPr>
            <a:r>
              <a:rPr spc="-5" dirty="0"/>
              <a:t>Genetics –  twin</a:t>
            </a:r>
            <a:r>
              <a:rPr spc="-90" dirty="0"/>
              <a:t> </a:t>
            </a:r>
            <a:r>
              <a:rPr dirty="0"/>
              <a:t>studies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9514" y="332613"/>
            <a:ext cx="2088261" cy="139217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80415" y="1415795"/>
            <a:ext cx="8511540" cy="544220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944367" y="5772911"/>
            <a:ext cx="5775959" cy="1085086"/>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630732" y="2100529"/>
            <a:ext cx="7781290" cy="4589780"/>
          </a:xfrm>
          <a:prstGeom prst="rect">
            <a:avLst/>
          </a:prstGeom>
        </p:spPr>
        <p:txBody>
          <a:bodyPr vert="horz" wrap="square" lIns="0" tIns="13335" rIns="0" bIns="0" rtlCol="0">
            <a:spAutoFit/>
          </a:bodyPr>
          <a:lstStyle/>
          <a:p>
            <a:pPr marL="599440">
              <a:lnSpc>
                <a:spcPct val="100000"/>
              </a:lnSpc>
              <a:spcBef>
                <a:spcPts val="105"/>
              </a:spcBef>
            </a:pPr>
            <a:r>
              <a:rPr sz="2000" b="1" dirty="0">
                <a:latin typeface="Gill Sans MT"/>
                <a:cs typeface="Gill Sans MT"/>
              </a:rPr>
              <a:t>Can </a:t>
            </a:r>
            <a:r>
              <a:rPr sz="2000" b="1" spc="-20" dirty="0">
                <a:latin typeface="Gill Sans MT"/>
                <a:cs typeface="Gill Sans MT"/>
              </a:rPr>
              <a:t>you </a:t>
            </a:r>
            <a:r>
              <a:rPr sz="2000" b="1" spc="-5" dirty="0">
                <a:latin typeface="Gill Sans MT"/>
                <a:cs typeface="Gill Sans MT"/>
              </a:rPr>
              <a:t>think </a:t>
            </a:r>
            <a:r>
              <a:rPr sz="2000" b="1" dirty="0">
                <a:latin typeface="Gill Sans MT"/>
                <a:cs typeface="Gill Sans MT"/>
              </a:rPr>
              <a:t>of </a:t>
            </a:r>
            <a:r>
              <a:rPr sz="2000" b="1" spc="-15" dirty="0">
                <a:latin typeface="Gill Sans MT"/>
                <a:cs typeface="Gill Sans MT"/>
              </a:rPr>
              <a:t>any </a:t>
            </a:r>
            <a:r>
              <a:rPr sz="2000" b="1" dirty="0">
                <a:latin typeface="Gill Sans MT"/>
                <a:cs typeface="Gill Sans MT"/>
              </a:rPr>
              <a:t>criticisms of this piece of</a:t>
            </a:r>
            <a:r>
              <a:rPr sz="2000" b="1" spc="-170" dirty="0">
                <a:latin typeface="Gill Sans MT"/>
                <a:cs typeface="Gill Sans MT"/>
              </a:rPr>
              <a:t> </a:t>
            </a:r>
            <a:r>
              <a:rPr sz="2000" b="1" spc="-10" dirty="0">
                <a:latin typeface="Gill Sans MT"/>
                <a:cs typeface="Gill Sans MT"/>
              </a:rPr>
              <a:t>evidence?</a:t>
            </a:r>
            <a:endParaRPr sz="2000">
              <a:latin typeface="Gill Sans MT"/>
              <a:cs typeface="Gill Sans MT"/>
            </a:endParaRPr>
          </a:p>
          <a:p>
            <a:pPr>
              <a:lnSpc>
                <a:spcPct val="100000"/>
              </a:lnSpc>
              <a:spcBef>
                <a:spcPts val="40"/>
              </a:spcBef>
            </a:pPr>
            <a:endParaRPr sz="2050">
              <a:latin typeface="Times New Roman"/>
              <a:cs typeface="Times New Roman"/>
            </a:endParaRPr>
          </a:p>
          <a:p>
            <a:pPr marL="12700" marR="5080">
              <a:lnSpc>
                <a:spcPct val="100000"/>
              </a:lnSpc>
              <a:spcBef>
                <a:spcPts val="5"/>
              </a:spcBef>
            </a:pPr>
            <a:r>
              <a:rPr sz="2000" b="1" spc="-5" dirty="0">
                <a:solidFill>
                  <a:srgbClr val="FFFFFF"/>
                </a:solidFill>
                <a:latin typeface="Gill Sans MT"/>
                <a:cs typeface="Gill Sans MT"/>
              </a:rPr>
              <a:t>The </a:t>
            </a:r>
            <a:r>
              <a:rPr sz="2000" b="1" dirty="0">
                <a:solidFill>
                  <a:srgbClr val="FFFFFF"/>
                </a:solidFill>
                <a:latin typeface="Gill Sans MT"/>
                <a:cs typeface="Gill Sans MT"/>
              </a:rPr>
              <a:t>higher </a:t>
            </a:r>
            <a:r>
              <a:rPr sz="2000" b="1" spc="-5" dirty="0">
                <a:solidFill>
                  <a:srgbClr val="FFFFFF"/>
                </a:solidFill>
                <a:latin typeface="Gill Sans MT"/>
                <a:cs typeface="Gill Sans MT"/>
              </a:rPr>
              <a:t>concordance </a:t>
            </a:r>
            <a:r>
              <a:rPr sz="2000" b="1" dirty="0">
                <a:solidFill>
                  <a:srgbClr val="FFFFFF"/>
                </a:solidFill>
                <a:latin typeface="Gill Sans MT"/>
                <a:cs typeface="Gill Sans MT"/>
              </a:rPr>
              <a:t>rate in MZ </a:t>
            </a:r>
            <a:r>
              <a:rPr sz="2000" b="1" spc="-5" dirty="0">
                <a:solidFill>
                  <a:srgbClr val="FFFFFF"/>
                </a:solidFill>
                <a:latin typeface="Gill Sans MT"/>
                <a:cs typeface="Gill Sans MT"/>
              </a:rPr>
              <a:t>twins </a:t>
            </a:r>
            <a:r>
              <a:rPr sz="2000" b="1" spc="-30" dirty="0">
                <a:solidFill>
                  <a:srgbClr val="FFFFFF"/>
                </a:solidFill>
                <a:latin typeface="Gill Sans MT"/>
                <a:cs typeface="Gill Sans MT"/>
              </a:rPr>
              <a:t>may </a:t>
            </a:r>
            <a:r>
              <a:rPr sz="2000" b="1" dirty="0">
                <a:solidFill>
                  <a:srgbClr val="FFFFFF"/>
                </a:solidFill>
                <a:latin typeface="Gill Sans MT"/>
                <a:cs typeface="Gill Sans MT"/>
              </a:rPr>
              <a:t>be </a:t>
            </a:r>
            <a:r>
              <a:rPr sz="2000" b="1" spc="-5" dirty="0">
                <a:solidFill>
                  <a:srgbClr val="FFFFFF"/>
                </a:solidFill>
                <a:latin typeface="Gill Sans MT"/>
                <a:cs typeface="Gill Sans MT"/>
              </a:rPr>
              <a:t>due </a:t>
            </a:r>
            <a:r>
              <a:rPr sz="2000" b="1" dirty="0">
                <a:solidFill>
                  <a:srgbClr val="FFFFFF"/>
                </a:solidFill>
                <a:latin typeface="Gill Sans MT"/>
                <a:cs typeface="Gill Sans MT"/>
              </a:rPr>
              <a:t>to the fact  that MZ twins tend to </a:t>
            </a:r>
            <a:r>
              <a:rPr sz="2000" b="1" spc="-5" dirty="0">
                <a:solidFill>
                  <a:srgbClr val="FFFFFF"/>
                </a:solidFill>
                <a:latin typeface="Gill Sans MT"/>
                <a:cs typeface="Gill Sans MT"/>
              </a:rPr>
              <a:t>be treated </a:t>
            </a:r>
            <a:r>
              <a:rPr sz="2000" b="1" spc="-10" dirty="0">
                <a:solidFill>
                  <a:srgbClr val="FFFFFF"/>
                </a:solidFill>
                <a:latin typeface="Gill Sans MT"/>
                <a:cs typeface="Gill Sans MT"/>
              </a:rPr>
              <a:t>more </a:t>
            </a:r>
            <a:r>
              <a:rPr sz="2000" b="1" spc="-5" dirty="0">
                <a:solidFill>
                  <a:srgbClr val="FFFFFF"/>
                </a:solidFill>
                <a:latin typeface="Gill Sans MT"/>
                <a:cs typeface="Gill Sans MT"/>
              </a:rPr>
              <a:t>similarly </a:t>
            </a:r>
            <a:r>
              <a:rPr sz="2000" b="1" dirty="0">
                <a:solidFill>
                  <a:srgbClr val="FFFFFF"/>
                </a:solidFill>
                <a:latin typeface="Gill Sans MT"/>
                <a:cs typeface="Gill Sans MT"/>
              </a:rPr>
              <a:t>than DZ twins  and so </a:t>
            </a:r>
            <a:r>
              <a:rPr sz="2000" b="1" spc="-20" dirty="0">
                <a:solidFill>
                  <a:srgbClr val="FFFFFF"/>
                </a:solidFill>
                <a:latin typeface="Gill Sans MT"/>
                <a:cs typeface="Gill Sans MT"/>
              </a:rPr>
              <a:t>NURTURE </a:t>
            </a:r>
            <a:r>
              <a:rPr sz="2000" b="1" spc="-25" dirty="0">
                <a:solidFill>
                  <a:srgbClr val="FFFFFF"/>
                </a:solidFill>
                <a:latin typeface="Gill Sans MT"/>
                <a:cs typeface="Gill Sans MT"/>
              </a:rPr>
              <a:t>may </a:t>
            </a:r>
            <a:r>
              <a:rPr sz="2000" b="1" spc="-5" dirty="0">
                <a:solidFill>
                  <a:srgbClr val="FFFFFF"/>
                </a:solidFill>
                <a:latin typeface="Gill Sans MT"/>
                <a:cs typeface="Gill Sans MT"/>
              </a:rPr>
              <a:t>explain </a:t>
            </a:r>
            <a:r>
              <a:rPr sz="2000" b="1" dirty="0">
                <a:solidFill>
                  <a:srgbClr val="FFFFFF"/>
                </a:solidFill>
                <a:latin typeface="Gill Sans MT"/>
                <a:cs typeface="Gill Sans MT"/>
              </a:rPr>
              <a:t>the </a:t>
            </a:r>
            <a:r>
              <a:rPr sz="2000" b="1" spc="-5" dirty="0">
                <a:solidFill>
                  <a:srgbClr val="FFFFFF"/>
                </a:solidFill>
                <a:latin typeface="Gill Sans MT"/>
                <a:cs typeface="Gill Sans MT"/>
              </a:rPr>
              <a:t>concordance rates rather</a:t>
            </a:r>
            <a:r>
              <a:rPr sz="2000" b="1" spc="-105" dirty="0">
                <a:solidFill>
                  <a:srgbClr val="FFFFFF"/>
                </a:solidFill>
                <a:latin typeface="Gill Sans MT"/>
                <a:cs typeface="Gill Sans MT"/>
              </a:rPr>
              <a:t> </a:t>
            </a:r>
            <a:r>
              <a:rPr sz="2000" b="1" dirty="0">
                <a:solidFill>
                  <a:srgbClr val="FFFFFF"/>
                </a:solidFill>
                <a:latin typeface="Gill Sans MT"/>
                <a:cs typeface="Gill Sans MT"/>
              </a:rPr>
              <a:t>than  </a:t>
            </a:r>
            <a:r>
              <a:rPr sz="2000" b="1" spc="-45" dirty="0">
                <a:solidFill>
                  <a:srgbClr val="FFFFFF"/>
                </a:solidFill>
                <a:latin typeface="Gill Sans MT"/>
                <a:cs typeface="Gill Sans MT"/>
              </a:rPr>
              <a:t>NATURE </a:t>
            </a:r>
            <a:r>
              <a:rPr sz="2000" b="1" spc="-5" dirty="0">
                <a:solidFill>
                  <a:srgbClr val="FFFFFF"/>
                </a:solidFill>
                <a:latin typeface="Gill Sans MT"/>
                <a:cs typeface="Gill Sans MT"/>
              </a:rPr>
              <a:t>(Loehlin </a:t>
            </a:r>
            <a:r>
              <a:rPr sz="2000" b="1" dirty="0">
                <a:solidFill>
                  <a:srgbClr val="FFFFFF"/>
                </a:solidFill>
                <a:latin typeface="Gill Sans MT"/>
                <a:cs typeface="Gill Sans MT"/>
              </a:rPr>
              <a:t>and </a:t>
            </a:r>
            <a:r>
              <a:rPr sz="2000" b="1" spc="-5" dirty="0">
                <a:solidFill>
                  <a:srgbClr val="FFFFFF"/>
                </a:solidFill>
                <a:latin typeface="Gill Sans MT"/>
                <a:cs typeface="Gill Sans MT"/>
              </a:rPr>
              <a:t>Nichols</a:t>
            </a:r>
            <a:r>
              <a:rPr sz="2000" b="1" spc="-40" dirty="0">
                <a:solidFill>
                  <a:srgbClr val="FFFFFF"/>
                </a:solidFill>
                <a:latin typeface="Gill Sans MT"/>
                <a:cs typeface="Gill Sans MT"/>
              </a:rPr>
              <a:t> </a:t>
            </a:r>
            <a:r>
              <a:rPr sz="2000" b="1" spc="-5" dirty="0">
                <a:solidFill>
                  <a:srgbClr val="FFFFFF"/>
                </a:solidFill>
                <a:latin typeface="Gill Sans MT"/>
                <a:cs typeface="Gill Sans MT"/>
              </a:rPr>
              <a:t>[1976]).</a:t>
            </a:r>
            <a:endParaRPr sz="2000">
              <a:latin typeface="Gill Sans MT"/>
              <a:cs typeface="Gill Sans MT"/>
            </a:endParaRPr>
          </a:p>
          <a:p>
            <a:pPr>
              <a:lnSpc>
                <a:spcPct val="100000"/>
              </a:lnSpc>
              <a:spcBef>
                <a:spcPts val="40"/>
              </a:spcBef>
            </a:pPr>
            <a:endParaRPr sz="2050">
              <a:latin typeface="Times New Roman"/>
              <a:cs typeface="Times New Roman"/>
            </a:endParaRPr>
          </a:p>
          <a:p>
            <a:pPr marL="12700" marR="206375">
              <a:lnSpc>
                <a:spcPct val="100000"/>
              </a:lnSpc>
            </a:pPr>
            <a:r>
              <a:rPr sz="2000" b="1" spc="-5" dirty="0">
                <a:solidFill>
                  <a:srgbClr val="FFFFFF"/>
                </a:solidFill>
                <a:latin typeface="Gill Sans MT"/>
                <a:cs typeface="Gill Sans MT"/>
              </a:rPr>
              <a:t>Shields </a:t>
            </a:r>
            <a:r>
              <a:rPr sz="2000" b="1" dirty="0">
                <a:solidFill>
                  <a:srgbClr val="FFFFFF"/>
                </a:solidFill>
                <a:latin typeface="Gill Sans MT"/>
                <a:cs typeface="Gill Sans MT"/>
              </a:rPr>
              <a:t>(1962) can be criticised because in the studies </a:t>
            </a:r>
            <a:r>
              <a:rPr sz="2000" b="1" spc="-5" dirty="0">
                <a:solidFill>
                  <a:srgbClr val="FFFFFF"/>
                </a:solidFill>
                <a:latin typeface="Gill Sans MT"/>
                <a:cs typeface="Gill Sans MT"/>
              </a:rPr>
              <a:t>of twins  </a:t>
            </a:r>
            <a:r>
              <a:rPr sz="2000" b="1" spc="-10" dirty="0">
                <a:solidFill>
                  <a:srgbClr val="FFFFFF"/>
                </a:solidFill>
                <a:latin typeface="Gill Sans MT"/>
                <a:cs typeface="Gill Sans MT"/>
              </a:rPr>
              <a:t>reared </a:t>
            </a:r>
            <a:r>
              <a:rPr sz="2000" b="1" spc="5" dirty="0">
                <a:solidFill>
                  <a:srgbClr val="FFFFFF"/>
                </a:solidFill>
                <a:latin typeface="Gill Sans MT"/>
                <a:cs typeface="Gill Sans MT"/>
              </a:rPr>
              <a:t>apart </a:t>
            </a:r>
            <a:r>
              <a:rPr sz="2000" b="1" dirty="0">
                <a:solidFill>
                  <a:srgbClr val="FFFFFF"/>
                </a:solidFill>
                <a:latin typeface="Gill Sans MT"/>
                <a:cs typeface="Gill Sans MT"/>
              </a:rPr>
              <a:t>– it </a:t>
            </a:r>
            <a:r>
              <a:rPr sz="2000" b="1" spc="-5" dirty="0">
                <a:solidFill>
                  <a:srgbClr val="FFFFFF"/>
                </a:solidFill>
                <a:latin typeface="Gill Sans MT"/>
                <a:cs typeface="Gill Sans MT"/>
              </a:rPr>
              <a:t>is </a:t>
            </a:r>
            <a:r>
              <a:rPr sz="2000" b="1" spc="-15" dirty="0">
                <a:solidFill>
                  <a:srgbClr val="FFFFFF"/>
                </a:solidFill>
                <a:latin typeface="Gill Sans MT"/>
                <a:cs typeface="Gill Sans MT"/>
              </a:rPr>
              <a:t>unlikely </a:t>
            </a:r>
            <a:r>
              <a:rPr sz="2000" b="1" dirty="0">
                <a:solidFill>
                  <a:srgbClr val="FFFFFF"/>
                </a:solidFill>
                <a:latin typeface="Gill Sans MT"/>
                <a:cs typeface="Gill Sans MT"/>
              </a:rPr>
              <a:t>that the twins </a:t>
            </a:r>
            <a:r>
              <a:rPr sz="2000" b="1" spc="-5" dirty="0">
                <a:solidFill>
                  <a:srgbClr val="FFFFFF"/>
                </a:solidFill>
                <a:latin typeface="Gill Sans MT"/>
                <a:cs typeface="Gill Sans MT"/>
              </a:rPr>
              <a:t>spent </a:t>
            </a:r>
            <a:r>
              <a:rPr sz="2000" b="1" dirty="0">
                <a:solidFill>
                  <a:srgbClr val="FFFFFF"/>
                </a:solidFill>
                <a:latin typeface="Gill Sans MT"/>
                <a:cs typeface="Gill Sans MT"/>
              </a:rPr>
              <a:t>all </a:t>
            </a:r>
            <a:r>
              <a:rPr sz="2000" b="1" spc="-5" dirty="0">
                <a:solidFill>
                  <a:srgbClr val="FFFFFF"/>
                </a:solidFill>
                <a:latin typeface="Gill Sans MT"/>
                <a:cs typeface="Gill Sans MT"/>
              </a:rPr>
              <a:t>of their  childhood </a:t>
            </a:r>
            <a:r>
              <a:rPr sz="2000" b="1" dirty="0">
                <a:solidFill>
                  <a:srgbClr val="FFFFFF"/>
                </a:solidFill>
                <a:latin typeface="Gill Sans MT"/>
                <a:cs typeface="Gill Sans MT"/>
              </a:rPr>
              <a:t>apart. Some </a:t>
            </a:r>
            <a:r>
              <a:rPr sz="2000" b="1" spc="-10" dirty="0">
                <a:solidFill>
                  <a:srgbClr val="FFFFFF"/>
                </a:solidFill>
                <a:latin typeface="Gill Sans MT"/>
                <a:cs typeface="Gill Sans MT"/>
              </a:rPr>
              <a:t>would </a:t>
            </a:r>
            <a:r>
              <a:rPr sz="2000" b="1" spc="-30" dirty="0">
                <a:solidFill>
                  <a:srgbClr val="FFFFFF"/>
                </a:solidFill>
                <a:latin typeface="Gill Sans MT"/>
                <a:cs typeface="Gill Sans MT"/>
              </a:rPr>
              <a:t>have </a:t>
            </a:r>
            <a:r>
              <a:rPr sz="2000" b="1" dirty="0">
                <a:solidFill>
                  <a:srgbClr val="FFFFFF"/>
                </a:solidFill>
                <a:latin typeface="Gill Sans MT"/>
                <a:cs typeface="Gill Sans MT"/>
              </a:rPr>
              <a:t>been </a:t>
            </a:r>
            <a:r>
              <a:rPr sz="2000" b="1" spc="-5" dirty="0">
                <a:solidFill>
                  <a:srgbClr val="FFFFFF"/>
                </a:solidFill>
                <a:latin typeface="Gill Sans MT"/>
                <a:cs typeface="Gill Sans MT"/>
              </a:rPr>
              <a:t>raised </a:t>
            </a:r>
            <a:r>
              <a:rPr sz="2000" b="1" spc="-25" dirty="0">
                <a:solidFill>
                  <a:srgbClr val="FFFFFF"/>
                </a:solidFill>
                <a:latin typeface="Gill Sans MT"/>
                <a:cs typeface="Gill Sans MT"/>
              </a:rPr>
              <a:t>by </a:t>
            </a:r>
            <a:r>
              <a:rPr sz="2000" b="1" dirty="0">
                <a:solidFill>
                  <a:srgbClr val="FFFFFF"/>
                </a:solidFill>
                <a:latin typeface="Gill Sans MT"/>
                <a:cs typeface="Gill Sans MT"/>
              </a:rPr>
              <a:t>close</a:t>
            </a:r>
            <a:r>
              <a:rPr sz="2000" b="1" spc="-265" dirty="0">
                <a:solidFill>
                  <a:srgbClr val="FFFFFF"/>
                </a:solidFill>
                <a:latin typeface="Gill Sans MT"/>
                <a:cs typeface="Gill Sans MT"/>
              </a:rPr>
              <a:t> </a:t>
            </a:r>
            <a:r>
              <a:rPr sz="2000" b="1" spc="-10" dirty="0">
                <a:solidFill>
                  <a:srgbClr val="FFFFFF"/>
                </a:solidFill>
                <a:latin typeface="Gill Sans MT"/>
                <a:cs typeface="Gill Sans MT"/>
              </a:rPr>
              <a:t>relatives  </a:t>
            </a:r>
            <a:r>
              <a:rPr sz="2000" b="1" dirty="0">
                <a:solidFill>
                  <a:srgbClr val="FFFFFF"/>
                </a:solidFill>
                <a:latin typeface="Gill Sans MT"/>
                <a:cs typeface="Gill Sans MT"/>
              </a:rPr>
              <a:t>and </a:t>
            </a:r>
            <a:r>
              <a:rPr sz="2000" b="1" spc="-30" dirty="0">
                <a:solidFill>
                  <a:srgbClr val="FFFFFF"/>
                </a:solidFill>
                <a:latin typeface="Gill Sans MT"/>
                <a:cs typeface="Gill Sans MT"/>
              </a:rPr>
              <a:t>may have </a:t>
            </a:r>
            <a:r>
              <a:rPr sz="2000" b="1" spc="-10" dirty="0">
                <a:solidFill>
                  <a:srgbClr val="FFFFFF"/>
                </a:solidFill>
                <a:latin typeface="Gill Sans MT"/>
                <a:cs typeface="Gill Sans MT"/>
              </a:rPr>
              <a:t>gone </a:t>
            </a:r>
            <a:r>
              <a:rPr sz="2000" b="1" dirty="0">
                <a:solidFill>
                  <a:srgbClr val="FFFFFF"/>
                </a:solidFill>
                <a:latin typeface="Gill Sans MT"/>
                <a:cs typeface="Gill Sans MT"/>
              </a:rPr>
              <a:t>to </a:t>
            </a:r>
            <a:r>
              <a:rPr sz="2000" b="1" spc="-5" dirty="0">
                <a:solidFill>
                  <a:srgbClr val="FFFFFF"/>
                </a:solidFill>
                <a:latin typeface="Gill Sans MT"/>
                <a:cs typeface="Gill Sans MT"/>
              </a:rPr>
              <a:t>the </a:t>
            </a:r>
            <a:r>
              <a:rPr sz="2000" b="1" dirty="0">
                <a:solidFill>
                  <a:srgbClr val="FFFFFF"/>
                </a:solidFill>
                <a:latin typeface="Gill Sans MT"/>
                <a:cs typeface="Gill Sans MT"/>
              </a:rPr>
              <a:t>same school – and so </a:t>
            </a:r>
            <a:r>
              <a:rPr sz="2000" b="1" spc="-10" dirty="0">
                <a:solidFill>
                  <a:srgbClr val="FFFFFF"/>
                </a:solidFill>
                <a:latin typeface="Gill Sans MT"/>
                <a:cs typeface="Gill Sans MT"/>
              </a:rPr>
              <a:t>would </a:t>
            </a:r>
            <a:r>
              <a:rPr sz="2000" b="1" spc="-30" dirty="0">
                <a:solidFill>
                  <a:srgbClr val="FFFFFF"/>
                </a:solidFill>
                <a:latin typeface="Gill Sans MT"/>
                <a:cs typeface="Gill Sans MT"/>
              </a:rPr>
              <a:t>have  </a:t>
            </a:r>
            <a:r>
              <a:rPr sz="2000" b="1" spc="-5" dirty="0">
                <a:solidFill>
                  <a:srgbClr val="FFFFFF"/>
                </a:solidFill>
                <a:latin typeface="Gill Sans MT"/>
                <a:cs typeface="Gill Sans MT"/>
              </a:rPr>
              <a:t>shared </a:t>
            </a:r>
            <a:r>
              <a:rPr sz="2000" b="1" dirty="0">
                <a:solidFill>
                  <a:srgbClr val="FFFFFF"/>
                </a:solidFill>
                <a:latin typeface="Gill Sans MT"/>
                <a:cs typeface="Gill Sans MT"/>
              </a:rPr>
              <a:t>a </a:t>
            </a:r>
            <a:r>
              <a:rPr sz="2000" b="1" spc="5" dirty="0">
                <a:solidFill>
                  <a:srgbClr val="FFFFFF"/>
                </a:solidFill>
                <a:latin typeface="Gill Sans MT"/>
                <a:cs typeface="Gill Sans MT"/>
              </a:rPr>
              <a:t>very </a:t>
            </a:r>
            <a:r>
              <a:rPr sz="2000" b="1" dirty="0">
                <a:solidFill>
                  <a:srgbClr val="FFFFFF"/>
                </a:solidFill>
                <a:latin typeface="Gill Sans MT"/>
                <a:cs typeface="Gill Sans MT"/>
              </a:rPr>
              <a:t>similar</a:t>
            </a:r>
            <a:r>
              <a:rPr sz="2000" b="1" spc="-85" dirty="0">
                <a:solidFill>
                  <a:srgbClr val="FFFFFF"/>
                </a:solidFill>
                <a:latin typeface="Gill Sans MT"/>
                <a:cs typeface="Gill Sans MT"/>
              </a:rPr>
              <a:t> </a:t>
            </a:r>
            <a:r>
              <a:rPr sz="2000" b="1" spc="-10" dirty="0">
                <a:solidFill>
                  <a:srgbClr val="FFFFFF"/>
                </a:solidFill>
                <a:latin typeface="Gill Sans MT"/>
                <a:cs typeface="Gill Sans MT"/>
              </a:rPr>
              <a:t>environment.</a:t>
            </a:r>
            <a:endParaRPr sz="2000">
              <a:latin typeface="Gill Sans MT"/>
              <a:cs typeface="Gill Sans MT"/>
            </a:endParaRPr>
          </a:p>
          <a:p>
            <a:pPr marL="2494280" marR="265430">
              <a:lnSpc>
                <a:spcPct val="100000"/>
              </a:lnSpc>
              <a:spcBef>
                <a:spcPts val="650"/>
              </a:spcBef>
            </a:pPr>
            <a:r>
              <a:rPr sz="1800" dirty="0">
                <a:solidFill>
                  <a:srgbClr val="FFFFFF"/>
                </a:solidFill>
                <a:latin typeface="Gill Sans MT"/>
                <a:cs typeface="Gill Sans MT"/>
              </a:rPr>
              <a:t>The fact that the </a:t>
            </a:r>
            <a:r>
              <a:rPr sz="1800" b="1" spc="-5" dirty="0">
                <a:solidFill>
                  <a:srgbClr val="FFFFFF"/>
                </a:solidFill>
                <a:latin typeface="Gill Sans MT"/>
                <a:cs typeface="Gill Sans MT"/>
              </a:rPr>
              <a:t>concordance rates </a:t>
            </a:r>
            <a:r>
              <a:rPr sz="1800" b="1" spc="-15" dirty="0">
                <a:solidFill>
                  <a:srgbClr val="FFFFFF"/>
                </a:solidFill>
                <a:latin typeface="Gill Sans MT"/>
                <a:cs typeface="Gill Sans MT"/>
              </a:rPr>
              <a:t>are </a:t>
            </a:r>
            <a:r>
              <a:rPr sz="1800" b="1" spc="-5" dirty="0">
                <a:solidFill>
                  <a:srgbClr val="FFFFFF"/>
                </a:solidFill>
                <a:latin typeface="Gill Sans MT"/>
                <a:cs typeface="Gill Sans MT"/>
              </a:rPr>
              <a:t>not</a:t>
            </a:r>
            <a:r>
              <a:rPr sz="1800" b="1" spc="-90" dirty="0">
                <a:solidFill>
                  <a:srgbClr val="FFFFFF"/>
                </a:solidFill>
                <a:latin typeface="Gill Sans MT"/>
                <a:cs typeface="Gill Sans MT"/>
              </a:rPr>
              <a:t> </a:t>
            </a:r>
            <a:r>
              <a:rPr sz="1800" b="1" dirty="0">
                <a:solidFill>
                  <a:srgbClr val="FFFFFF"/>
                </a:solidFill>
                <a:latin typeface="Gill Sans MT"/>
                <a:cs typeface="Gill Sans MT"/>
              </a:rPr>
              <a:t>100%  </a:t>
            </a:r>
            <a:r>
              <a:rPr sz="1800" dirty="0">
                <a:solidFill>
                  <a:srgbClr val="FFFFFF"/>
                </a:solidFill>
                <a:latin typeface="Gill Sans MT"/>
                <a:cs typeface="Gill Sans MT"/>
              </a:rPr>
              <a:t>means that </a:t>
            </a:r>
            <a:r>
              <a:rPr sz="1800" spc="-5" dirty="0">
                <a:solidFill>
                  <a:srgbClr val="FFFFFF"/>
                </a:solidFill>
                <a:latin typeface="Gill Sans MT"/>
                <a:cs typeface="Gill Sans MT"/>
              </a:rPr>
              <a:t>schizophrenia </a:t>
            </a:r>
            <a:r>
              <a:rPr sz="1800" dirty="0">
                <a:solidFill>
                  <a:srgbClr val="FFFFFF"/>
                </a:solidFill>
                <a:latin typeface="Gill Sans MT"/>
                <a:cs typeface="Gill Sans MT"/>
              </a:rPr>
              <a:t>cannot be a </a:t>
            </a:r>
            <a:r>
              <a:rPr sz="1800" spc="-5" dirty="0">
                <a:solidFill>
                  <a:srgbClr val="FFFFFF"/>
                </a:solidFill>
                <a:latin typeface="Gill Sans MT"/>
                <a:cs typeface="Gill Sans MT"/>
              </a:rPr>
              <a:t>wholly </a:t>
            </a:r>
            <a:r>
              <a:rPr sz="1800" dirty="0">
                <a:solidFill>
                  <a:srgbClr val="FFFFFF"/>
                </a:solidFill>
                <a:latin typeface="Gill Sans MT"/>
                <a:cs typeface="Gill Sans MT"/>
              </a:rPr>
              <a:t>genetic  </a:t>
            </a:r>
            <a:r>
              <a:rPr sz="1800" spc="-30" dirty="0">
                <a:solidFill>
                  <a:srgbClr val="FFFFFF"/>
                </a:solidFill>
                <a:latin typeface="Gill Sans MT"/>
                <a:cs typeface="Gill Sans MT"/>
              </a:rPr>
              <a:t>disorder.</a:t>
            </a:r>
            <a:endParaRPr sz="1800">
              <a:latin typeface="Gill Sans MT"/>
              <a:cs typeface="Gill Sans MT"/>
            </a:endParaRPr>
          </a:p>
        </p:txBody>
      </p:sp>
      <p:sp>
        <p:nvSpPr>
          <p:cNvPr id="6" name="object 6"/>
          <p:cNvSpPr txBox="1">
            <a:spLocks noGrp="1"/>
          </p:cNvSpPr>
          <p:nvPr>
            <p:ph type="title"/>
          </p:nvPr>
        </p:nvSpPr>
        <p:spPr>
          <a:prstGeom prst="rect">
            <a:avLst/>
          </a:prstGeom>
        </p:spPr>
        <p:txBody>
          <a:bodyPr vert="horz" wrap="square" lIns="0" tIns="133985" rIns="0" bIns="0" rtlCol="0">
            <a:spAutoFit/>
          </a:bodyPr>
          <a:lstStyle/>
          <a:p>
            <a:pPr marL="750570" marR="5080" indent="129539">
              <a:lnSpc>
                <a:spcPct val="80000"/>
              </a:lnSpc>
              <a:spcBef>
                <a:spcPts val="1055"/>
              </a:spcBef>
            </a:pPr>
            <a:r>
              <a:rPr spc="-5" dirty="0"/>
              <a:t>Genetics –  twin</a:t>
            </a:r>
            <a:r>
              <a:rPr spc="-90" dirty="0"/>
              <a:t> </a:t>
            </a:r>
            <a:r>
              <a:rPr dirty="0"/>
              <a:t>studies</a:t>
            </a:r>
          </a:p>
        </p:txBody>
      </p:sp>
      <p:sp>
        <p:nvSpPr>
          <p:cNvPr id="8" name="object 8"/>
          <p:cNvSpPr/>
          <p:nvPr/>
        </p:nvSpPr>
        <p:spPr>
          <a:xfrm>
            <a:off x="6084189" y="476630"/>
            <a:ext cx="781049" cy="91440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TotalTime>
  <Words>1610</Words>
  <Application>Microsoft Office PowerPoint</Application>
  <PresentationFormat>On-screen Show (4:3)</PresentationFormat>
  <Paragraphs>150</Paragraphs>
  <Slides>24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0" baseType="lpstr">
      <vt:lpstr>Arial</vt:lpstr>
      <vt:lpstr>Calibri</vt:lpstr>
      <vt:lpstr>Gill Sans MT</vt:lpstr>
      <vt:lpstr>Times New Roman</vt:lpstr>
      <vt:lpstr>Office Theme</vt:lpstr>
      <vt:lpstr>Microsoft Word Document</vt:lpstr>
      <vt:lpstr>Biological explanations of  schizophrenia</vt:lpstr>
      <vt:lpstr>A01</vt:lpstr>
      <vt:lpstr>A01</vt:lpstr>
      <vt:lpstr>Genetics –  family studies</vt:lpstr>
      <vt:lpstr>Genetics –  family studies</vt:lpstr>
      <vt:lpstr>Genetics –  family studies</vt:lpstr>
      <vt:lpstr>Genetics –  family studies recap</vt:lpstr>
      <vt:lpstr>Genetics –  twin studies</vt:lpstr>
      <vt:lpstr>Genetics –  twin studies</vt:lpstr>
      <vt:lpstr>Genetics –  adoption studies</vt:lpstr>
      <vt:lpstr>Genetics –  adoption studies</vt:lpstr>
      <vt:lpstr>Genetics –  adoption studies</vt:lpstr>
      <vt:lpstr>Genetics –  gene mapping</vt:lpstr>
      <vt:lpstr>Genetics –  gene mapping</vt:lpstr>
      <vt:lpstr>Genetics</vt:lpstr>
      <vt:lpstr>Genetics</vt:lpstr>
      <vt:lpstr>Genetics</vt:lpstr>
      <vt:lpstr>Biological explanations of  schizophrenia</vt:lpstr>
      <vt:lpstr>PowerPoint Presentation</vt:lpstr>
      <vt:lpstr>Dopamine hypothesis</vt:lpstr>
      <vt:lpstr>Biological explanations of  schizophrenia</vt:lpstr>
      <vt:lpstr>Neural correlates</vt:lpstr>
      <vt:lpstr>Brain Dysfunction</vt:lpstr>
      <vt:lpstr>Brain Dysfunction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Biological explanations of schizophrenia</dc:title>
  <dc:creator>user</dc:creator>
  <cp:lastModifiedBy>Kelly Oliver</cp:lastModifiedBy>
  <cp:revision>9</cp:revision>
  <dcterms:created xsi:type="dcterms:W3CDTF">2018-12-11T15:38:56Z</dcterms:created>
  <dcterms:modified xsi:type="dcterms:W3CDTF">2018-12-12T11:53:31Z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2013-02-04T00:00:00Z</vt:filetime>
  </property>
  <property fmtid="{D5CDD505-2E9C-101B-9397-08002B2CF9AE}" pid="3" name="Creator">
    <vt:lpwstr>Microsoft® PowerPoint® 2010</vt:lpwstr>
  </property>
  <property fmtid="{D5CDD505-2E9C-101B-9397-08002B2CF9AE}" pid="4" name="LastSaved">
    <vt:filetime>2018-12-11T00:00:00Z</vt:filetime>
  </property>
</Properties>
</file>