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BA3E92-75F8-4CEC-9FE0-21E01B64E93A}"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178235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A3E92-75F8-4CEC-9FE0-21E01B64E93A}"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395581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A3E92-75F8-4CEC-9FE0-21E01B64E93A}"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404211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A3E92-75F8-4CEC-9FE0-21E01B64E93A}"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57268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A3E92-75F8-4CEC-9FE0-21E01B64E93A}"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161654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BA3E92-75F8-4CEC-9FE0-21E01B64E93A}"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114140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BA3E92-75F8-4CEC-9FE0-21E01B64E93A}" type="datetimeFigureOut">
              <a:rPr lang="en-GB" smtClean="0"/>
              <a:t>11/05/2016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419247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BA3E92-75F8-4CEC-9FE0-21E01B64E93A}" type="datetimeFigureOut">
              <a:rPr lang="en-GB" smtClean="0"/>
              <a:t>11/05/2016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298560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A3E92-75F8-4CEC-9FE0-21E01B64E93A}" type="datetimeFigureOut">
              <a:rPr lang="en-GB" smtClean="0"/>
              <a:t>11/05/2016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151774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A3E92-75F8-4CEC-9FE0-21E01B64E93A}"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212289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A3E92-75F8-4CEC-9FE0-21E01B64E93A}"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D4FFA-6559-477A-8973-F712A9933B93}" type="slidenum">
              <a:rPr lang="en-GB" smtClean="0"/>
              <a:t>‹#›</a:t>
            </a:fld>
            <a:endParaRPr lang="en-GB"/>
          </a:p>
        </p:txBody>
      </p:sp>
    </p:spTree>
    <p:extLst>
      <p:ext uri="{BB962C8B-B14F-4D97-AF65-F5344CB8AC3E}">
        <p14:creationId xmlns:p14="http://schemas.microsoft.com/office/powerpoint/2010/main" val="407098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A3E92-75F8-4CEC-9FE0-21E01B64E93A}" type="datetimeFigureOut">
              <a:rPr lang="en-GB" smtClean="0"/>
              <a:t>11/05/2016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D4FFA-6559-477A-8973-F712A9933B93}" type="slidenum">
              <a:rPr lang="en-GB" smtClean="0"/>
              <a:t>‹#›</a:t>
            </a:fld>
            <a:endParaRPr lang="en-GB"/>
          </a:p>
        </p:txBody>
      </p:sp>
    </p:spTree>
    <p:extLst>
      <p:ext uri="{BB962C8B-B14F-4D97-AF65-F5344CB8AC3E}">
        <p14:creationId xmlns:p14="http://schemas.microsoft.com/office/powerpoint/2010/main" val="356410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to write good AO1</a:t>
            </a:r>
            <a:endParaRPr lang="en-GB" dirty="0"/>
          </a:p>
        </p:txBody>
      </p:sp>
      <p:sp>
        <p:nvSpPr>
          <p:cNvPr id="3" name="Subtitle 2"/>
          <p:cNvSpPr>
            <a:spLocks noGrp="1"/>
          </p:cNvSpPr>
          <p:nvPr>
            <p:ph type="subTitle" idx="1"/>
          </p:nvPr>
        </p:nvSpPr>
        <p:spPr/>
        <p:txBody>
          <a:bodyPr/>
          <a:lstStyle/>
          <a:p>
            <a:r>
              <a:rPr lang="en-GB" dirty="0" smtClean="0">
                <a:solidFill>
                  <a:schemeClr val="tx1"/>
                </a:solidFill>
              </a:rPr>
              <a:t>For paper 3 you have just 10 minutes to write your AO1 per question, so you have to use your time well</a:t>
            </a:r>
            <a:endParaRPr lang="en-GB" dirty="0">
              <a:solidFill>
                <a:schemeClr val="tx1"/>
              </a:solidFill>
            </a:endParaRPr>
          </a:p>
        </p:txBody>
      </p:sp>
    </p:spTree>
    <p:extLst>
      <p:ext uri="{BB962C8B-B14F-4D97-AF65-F5344CB8AC3E}">
        <p14:creationId xmlns:p14="http://schemas.microsoft.com/office/powerpoint/2010/main" val="3338409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sz="3200" dirty="0" smtClean="0"/>
              <a:t>8 mark AO1 answers</a:t>
            </a:r>
            <a:endParaRPr lang="en-GB" sz="3200" dirty="0"/>
          </a:p>
        </p:txBody>
      </p:sp>
      <p:sp>
        <p:nvSpPr>
          <p:cNvPr id="3" name="Content Placeholder 2"/>
          <p:cNvSpPr>
            <a:spLocks noGrp="1"/>
          </p:cNvSpPr>
          <p:nvPr>
            <p:ph idx="1"/>
          </p:nvPr>
        </p:nvSpPr>
        <p:spPr/>
        <p:txBody>
          <a:bodyPr>
            <a:normAutofit fontScale="92500"/>
          </a:bodyPr>
          <a:lstStyle/>
          <a:p>
            <a:pPr marL="0" indent="0">
              <a:buNone/>
            </a:pPr>
            <a:r>
              <a:rPr lang="en-GB" dirty="0" smtClean="0"/>
              <a:t>On your hand out you have two AO1 answers to the question Describe and evaluate the gender schema theory of gender development </a:t>
            </a:r>
            <a:r>
              <a:rPr lang="en-GB" i="1" dirty="0" smtClean="0"/>
              <a:t>(8 + 16 marks) </a:t>
            </a:r>
            <a:r>
              <a:rPr lang="en-GB" dirty="0" smtClean="0"/>
              <a:t>and the mark scheme</a:t>
            </a:r>
            <a:r>
              <a:rPr lang="en-GB" i="1" dirty="0" smtClean="0"/>
              <a:t>.  </a:t>
            </a:r>
            <a:r>
              <a:rPr lang="en-GB" dirty="0" smtClean="0"/>
              <a:t>The answers are genuine exam answers marked by AQA. Your task is to mark them.</a:t>
            </a:r>
          </a:p>
          <a:p>
            <a:pPr marL="0" indent="0">
              <a:buNone/>
            </a:pPr>
            <a:r>
              <a:rPr lang="en-GB" dirty="0" smtClean="0"/>
              <a:t>AQA gave 4 AO1 marks to candidate 1 and 8 to candidate 2.</a:t>
            </a:r>
          </a:p>
          <a:p>
            <a:pPr marL="0" indent="0">
              <a:buNone/>
            </a:pPr>
            <a:r>
              <a:rPr lang="en-GB" i="1" dirty="0" smtClean="0"/>
              <a:t/>
            </a:r>
            <a:br>
              <a:rPr lang="en-GB" i="1" dirty="0" smtClean="0"/>
            </a:br>
            <a:endParaRPr lang="en-GB" dirty="0" smtClean="0"/>
          </a:p>
          <a:p>
            <a:pPr marL="0" indent="0">
              <a:buNone/>
            </a:pPr>
            <a:endParaRPr lang="en-GB" dirty="0"/>
          </a:p>
        </p:txBody>
      </p:sp>
    </p:spTree>
    <p:extLst>
      <p:ext uri="{BB962C8B-B14F-4D97-AF65-F5344CB8AC3E}">
        <p14:creationId xmlns:p14="http://schemas.microsoft.com/office/powerpoint/2010/main" val="87791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 to you</a:t>
            </a:r>
            <a:endParaRPr lang="en-GB" dirty="0"/>
          </a:p>
        </p:txBody>
      </p:sp>
      <p:sp>
        <p:nvSpPr>
          <p:cNvPr id="3" name="Content Placeholder 2"/>
          <p:cNvSpPr>
            <a:spLocks noGrp="1"/>
          </p:cNvSpPr>
          <p:nvPr>
            <p:ph idx="1"/>
          </p:nvPr>
        </p:nvSpPr>
        <p:spPr/>
        <p:txBody>
          <a:bodyPr/>
          <a:lstStyle/>
          <a:p>
            <a:pPr marL="0" indent="0">
              <a:buNone/>
            </a:pPr>
            <a:r>
              <a:rPr lang="en-GB" dirty="0" smtClean="0"/>
              <a:t>You have 10 minutes. Write the AO1 part of the answer to this question.</a:t>
            </a:r>
          </a:p>
          <a:p>
            <a:pPr marL="0" indent="0">
              <a:buNone/>
            </a:pPr>
            <a:endParaRPr lang="en-GB" dirty="0"/>
          </a:p>
          <a:p>
            <a:pPr marL="0" indent="0">
              <a:buNone/>
            </a:pPr>
            <a:r>
              <a:rPr lang="en-GB" dirty="0"/>
              <a:t>Discuss explanations for insomnia </a:t>
            </a:r>
            <a:r>
              <a:rPr lang="en-GB" b="1" dirty="0"/>
              <a:t>and/or </a:t>
            </a:r>
            <a:r>
              <a:rPr lang="en-GB" dirty="0"/>
              <a:t>narcolepsy. 		</a:t>
            </a:r>
            <a:r>
              <a:rPr lang="en-GB" i="1" dirty="0"/>
              <a:t>(8 marks + 16 marks)</a:t>
            </a:r>
            <a:endParaRPr lang="en-GB" dirty="0"/>
          </a:p>
          <a:p>
            <a:pPr marL="0" indent="0">
              <a:buNone/>
            </a:pPr>
            <a:endParaRPr lang="en-GB" dirty="0"/>
          </a:p>
        </p:txBody>
      </p:sp>
    </p:spTree>
    <p:extLst>
      <p:ext uri="{BB962C8B-B14F-4D97-AF65-F5344CB8AC3E}">
        <p14:creationId xmlns:p14="http://schemas.microsoft.com/office/powerpoint/2010/main" val="530258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Step 1: correctly identify what AO1 you should write about</a:t>
            </a:r>
            <a:endParaRPr lang="en-GB" dirty="0"/>
          </a:p>
        </p:txBody>
      </p:sp>
      <p:sp>
        <p:nvSpPr>
          <p:cNvPr id="3" name="Content Placeholder 2"/>
          <p:cNvSpPr>
            <a:spLocks noGrp="1"/>
          </p:cNvSpPr>
          <p:nvPr>
            <p:ph idx="1"/>
          </p:nvPr>
        </p:nvSpPr>
        <p:spPr/>
        <p:txBody>
          <a:bodyPr>
            <a:normAutofit/>
          </a:bodyPr>
          <a:lstStyle/>
          <a:p>
            <a:pPr marL="0" indent="0">
              <a:buNone/>
            </a:pPr>
            <a:r>
              <a:rPr lang="en-GB" sz="2600" dirty="0" smtClean="0"/>
              <a:t>This includes not only being able to match the question to the material we have covered in class, but also knowing how many theories/explanations you should outline. </a:t>
            </a:r>
          </a:p>
          <a:p>
            <a:pPr marL="0" indent="0">
              <a:buNone/>
            </a:pPr>
            <a:endParaRPr lang="en-GB" sz="2600" dirty="0" smtClean="0"/>
          </a:p>
          <a:p>
            <a:pPr marL="0" indent="0">
              <a:buNone/>
            </a:pPr>
            <a:r>
              <a:rPr lang="en-GB" sz="2600" dirty="0" smtClean="0"/>
              <a:t>For these questions, what is the minimum number of theories you should write about?</a:t>
            </a:r>
            <a:endParaRPr lang="en-GB" sz="2600" dirty="0"/>
          </a:p>
          <a:p>
            <a:pPr marL="0" indent="0">
              <a:buNone/>
            </a:pPr>
            <a:r>
              <a:rPr lang="en-GB" sz="2600" dirty="0" smtClean="0"/>
              <a:t>Outline and evaluate evolutionary explanations for group display in humans. (8 marks +16 marks)</a:t>
            </a:r>
          </a:p>
          <a:p>
            <a:pPr marL="0" indent="0">
              <a:buNone/>
            </a:pPr>
            <a:r>
              <a:rPr lang="en-GB" sz="2400" dirty="0"/>
              <a:t>Outline and evaluate </a:t>
            </a:r>
            <a:r>
              <a:rPr lang="en-GB" sz="2400" b="1" dirty="0"/>
              <a:t>one or more </a:t>
            </a:r>
            <a:r>
              <a:rPr lang="en-GB" sz="2400" dirty="0"/>
              <a:t>social psychological theories of aggression</a:t>
            </a:r>
            <a:r>
              <a:rPr lang="en-GB" sz="2400" dirty="0" smtClean="0"/>
              <a:t>.</a:t>
            </a:r>
            <a:r>
              <a:rPr lang="en-GB" sz="2400" i="1" dirty="0" smtClean="0"/>
              <a:t>(</a:t>
            </a:r>
            <a:r>
              <a:rPr lang="en-GB" sz="2400" i="1" dirty="0"/>
              <a:t>8 marks+ 16 marks)</a:t>
            </a:r>
            <a:endParaRPr lang="en-GB" sz="2400" dirty="0"/>
          </a:p>
          <a:p>
            <a:pPr marL="0" indent="0">
              <a:buNone/>
            </a:pPr>
            <a:endParaRPr lang="en-GB" sz="2600"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77643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2: how much should I write?</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To get the full 8 AO1 marks, how many words do you think AQA advise that you write for AO1?</a:t>
            </a:r>
          </a:p>
          <a:p>
            <a:pPr marL="0" indent="0">
              <a:buNone/>
            </a:pPr>
            <a:r>
              <a:rPr lang="en-GB" dirty="0" smtClean="0"/>
              <a:t>200</a:t>
            </a:r>
          </a:p>
          <a:p>
            <a:pPr marL="0" indent="0">
              <a:buNone/>
            </a:pPr>
            <a:r>
              <a:rPr lang="en-GB" dirty="0" smtClean="0"/>
              <a:t>You may be able to write more than this in 10 minutes, but 200 words is enough to write. </a:t>
            </a:r>
          </a:p>
          <a:p>
            <a:pPr marL="0" indent="0">
              <a:buNone/>
            </a:pPr>
            <a:r>
              <a:rPr lang="en-GB" dirty="0" smtClean="0"/>
              <a:t>If you are writing about two theories, do you have to write an equal amount about each?</a:t>
            </a:r>
          </a:p>
          <a:p>
            <a:pPr marL="0" indent="0">
              <a:buNone/>
            </a:pPr>
            <a:r>
              <a:rPr lang="en-GB" dirty="0" smtClean="0"/>
              <a:t>No. AQA are clear that you can have more (say two thirds) on one theory and one third on the other. Do think about this before you begin to write you answer  since it vital that you only spend 10 minutes on AO1 </a:t>
            </a:r>
          </a:p>
          <a:p>
            <a:pPr marL="0" indent="0">
              <a:buNone/>
            </a:pPr>
            <a:endParaRPr lang="en-GB" dirty="0"/>
          </a:p>
        </p:txBody>
      </p:sp>
    </p:spTree>
    <p:extLst>
      <p:ext uri="{BB962C8B-B14F-4D97-AF65-F5344CB8AC3E}">
        <p14:creationId xmlns:p14="http://schemas.microsoft.com/office/powerpoint/2010/main" val="95106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What if I am going to write about studies for AO1?</a:t>
            </a:r>
            <a:endParaRPr lang="en-GB" dirty="0"/>
          </a:p>
        </p:txBody>
      </p:sp>
      <p:sp>
        <p:nvSpPr>
          <p:cNvPr id="3" name="Content Placeholder 2"/>
          <p:cNvSpPr>
            <a:spLocks noGrp="1"/>
          </p:cNvSpPr>
          <p:nvPr>
            <p:ph idx="1"/>
          </p:nvPr>
        </p:nvSpPr>
        <p:spPr/>
        <p:txBody>
          <a:bodyPr/>
          <a:lstStyle/>
          <a:p>
            <a:pPr marL="0" indent="0">
              <a:buNone/>
            </a:pPr>
            <a:r>
              <a:rPr lang="en-GB" dirty="0" smtClean="0"/>
              <a:t>If the question is Discuss research into the social influences on gender </a:t>
            </a:r>
            <a:r>
              <a:rPr lang="en-GB" i="1" dirty="0" smtClean="0"/>
              <a:t>(8 marks + 16 marks), </a:t>
            </a:r>
            <a:r>
              <a:rPr lang="en-GB" dirty="0" smtClean="0"/>
              <a:t>how many studies should you write about?</a:t>
            </a:r>
          </a:p>
          <a:p>
            <a:pPr marL="0" indent="0">
              <a:buNone/>
            </a:pPr>
            <a:r>
              <a:rPr lang="en-GB" dirty="0" smtClean="0"/>
              <a:t>Three will be enough providing you describe them well, although you may pick to describe two in detail and two more briefly.</a:t>
            </a:r>
          </a:p>
          <a:p>
            <a:pPr marL="0" indent="0">
              <a:buNone/>
            </a:pPr>
            <a:r>
              <a:rPr lang="en-GB" dirty="0" smtClean="0"/>
              <a:t>How many social factors should you include?</a:t>
            </a:r>
          </a:p>
          <a:p>
            <a:pPr marL="0" indent="0">
              <a:buNone/>
            </a:pPr>
            <a:r>
              <a:rPr lang="en-GB" dirty="0" smtClean="0"/>
              <a:t>What studies would you actually select?</a:t>
            </a:r>
            <a:endParaRPr lang="en-GB" dirty="0"/>
          </a:p>
        </p:txBody>
      </p:sp>
    </p:spTree>
    <p:extLst>
      <p:ext uri="{BB962C8B-B14F-4D97-AF65-F5344CB8AC3E}">
        <p14:creationId xmlns:p14="http://schemas.microsoft.com/office/powerpoint/2010/main" val="175470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Step 3: am I really answering the question?</a:t>
            </a:r>
            <a:endParaRPr lang="en-GB"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pPr marL="0" indent="0">
              <a:buNone/>
            </a:pPr>
            <a:r>
              <a:rPr lang="en-GB" dirty="0" smtClean="0"/>
              <a:t>Question: Outline one social psychological explanation for aggression. </a:t>
            </a:r>
            <a:r>
              <a:rPr lang="en-GB" i="1" dirty="0" smtClean="0"/>
              <a:t>(4 marks)</a:t>
            </a:r>
          </a:p>
          <a:p>
            <a:pPr marL="0" indent="0">
              <a:buNone/>
            </a:pPr>
            <a:r>
              <a:rPr lang="en-GB" dirty="0" smtClean="0"/>
              <a:t>Candidate answer: Social learning theory states that behaviour is learnt through observation alone. The behaviour of role models is especially likely to be imitated, particularly if  vicarious reinforcement occurs where the individual sees the role model being reinforced for their behaviour. The individual also forms mental representations of the behaviour that they observe, so whilst this is a behaviourist theory, the role of cognitions is acknowledged.</a:t>
            </a:r>
          </a:p>
          <a:p>
            <a:pPr marL="0" indent="0">
              <a:buNone/>
            </a:pPr>
            <a:r>
              <a:rPr lang="en-GB" dirty="0" smtClean="0"/>
              <a:t>Why would this score no more than one mark?</a:t>
            </a:r>
          </a:p>
          <a:p>
            <a:pPr marL="0" indent="0">
              <a:buNone/>
            </a:pPr>
            <a:r>
              <a:rPr lang="en-GB" dirty="0" smtClean="0"/>
              <a:t>Because no mention is made of aggression.</a:t>
            </a:r>
          </a:p>
          <a:p>
            <a:pPr marL="0" indent="0">
              <a:buNone/>
            </a:pPr>
            <a:r>
              <a:rPr lang="en-GB" dirty="0" smtClean="0"/>
              <a:t>Now improve the answer to make it worth 4 out of 4</a:t>
            </a:r>
            <a:r>
              <a:rPr lang="en-GB" dirty="0" smtClean="0"/>
              <a:t>.- </a:t>
            </a:r>
            <a:r>
              <a:rPr lang="en-GB" dirty="0" smtClean="0">
                <a:solidFill>
                  <a:srgbClr val="FF0000"/>
                </a:solidFill>
              </a:rPr>
              <a:t>do at home</a:t>
            </a:r>
            <a:endParaRPr lang="en-GB" dirty="0">
              <a:solidFill>
                <a:srgbClr val="FF0000"/>
              </a:solidFill>
            </a:endParaRPr>
          </a:p>
        </p:txBody>
      </p:sp>
    </p:spTree>
    <p:extLst>
      <p:ext uri="{BB962C8B-B14F-4D97-AF65-F5344CB8AC3E}">
        <p14:creationId xmlns:p14="http://schemas.microsoft.com/office/powerpoint/2010/main" val="228487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Step 4: use of terminology</a:t>
            </a:r>
            <a:endParaRPr lang="en-GB" dirty="0"/>
          </a:p>
        </p:txBody>
      </p:sp>
      <p:sp>
        <p:nvSpPr>
          <p:cNvPr id="3" name="Content Placeholder 2"/>
          <p:cNvSpPr>
            <a:spLocks noGrp="1"/>
          </p:cNvSpPr>
          <p:nvPr>
            <p:ph idx="1"/>
          </p:nvPr>
        </p:nvSpPr>
        <p:spPr>
          <a:xfrm>
            <a:off x="457200" y="908720"/>
            <a:ext cx="8435280" cy="5217443"/>
          </a:xfrm>
        </p:spPr>
        <p:txBody>
          <a:bodyPr>
            <a:noAutofit/>
          </a:bodyPr>
          <a:lstStyle/>
          <a:p>
            <a:pPr marL="0" indent="0">
              <a:buNone/>
            </a:pPr>
            <a:r>
              <a:rPr lang="en-US" sz="2400" dirty="0" smtClean="0"/>
              <a:t>For top quality AO1 you do need to use appropriate terminology. </a:t>
            </a:r>
          </a:p>
          <a:p>
            <a:pPr marL="0" indent="0">
              <a:buNone/>
            </a:pPr>
            <a:r>
              <a:rPr lang="en-US" sz="2400" dirty="0" smtClean="0"/>
              <a:t>How many marks would you give this answer to </a:t>
            </a:r>
            <a:r>
              <a:rPr lang="en-US" sz="2400" i="1" dirty="0" smtClean="0"/>
              <a:t>Outline one evolutionary  for gender (4 marks)</a:t>
            </a:r>
            <a:endParaRPr lang="en-US" sz="2400" dirty="0" smtClean="0"/>
          </a:p>
          <a:p>
            <a:pPr marL="0" indent="0">
              <a:buNone/>
            </a:pPr>
            <a:r>
              <a:rPr lang="en-US" sz="2400" dirty="0" smtClean="0"/>
              <a:t>Baron Cohen argues that males and females are different because their genes make them different and this has helped survival. Women are born to be </a:t>
            </a:r>
            <a:r>
              <a:rPr lang="en-US" sz="2400" dirty="0" err="1" smtClean="0"/>
              <a:t>empathisers</a:t>
            </a:r>
            <a:r>
              <a:rPr lang="en-US" sz="2400" dirty="0" smtClean="0"/>
              <a:t> because this helps them look after children. Men are born to be </a:t>
            </a:r>
            <a:r>
              <a:rPr lang="en-US" sz="2400" dirty="0" err="1" smtClean="0"/>
              <a:t>systemisers</a:t>
            </a:r>
            <a:r>
              <a:rPr lang="en-US" sz="2400" dirty="0" smtClean="0"/>
              <a:t> since it is easier to hunt food this way.</a:t>
            </a:r>
          </a:p>
          <a:p>
            <a:pPr marL="0" indent="0">
              <a:buNone/>
            </a:pPr>
            <a:r>
              <a:rPr lang="en-US" sz="2400" dirty="0" smtClean="0"/>
              <a:t>It would only gain 2 marks despite showing a good understanding of the theory because the use of technical terms is minimal. </a:t>
            </a:r>
            <a:endParaRPr lang="en-US" sz="2400" dirty="0" smtClean="0"/>
          </a:p>
          <a:p>
            <a:pPr marL="0" indent="0">
              <a:buNone/>
            </a:pPr>
            <a:endParaRPr lang="en-US" sz="2400" dirty="0"/>
          </a:p>
        </p:txBody>
      </p:sp>
    </p:spTree>
    <p:extLst>
      <p:ext uri="{BB962C8B-B14F-4D97-AF65-F5344CB8AC3E}">
        <p14:creationId xmlns:p14="http://schemas.microsoft.com/office/powerpoint/2010/main" val="393766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terminology</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US" sz="3400" dirty="0" smtClean="0"/>
              <a:t>How many marks would you give this answer?</a:t>
            </a:r>
          </a:p>
          <a:p>
            <a:pPr marL="0" indent="0">
              <a:buNone/>
            </a:pPr>
            <a:r>
              <a:rPr lang="en-US" sz="3400" dirty="0" smtClean="0"/>
              <a:t>Baron Cohen argues that males and females are different because it has been adaptive for them to be this way. He argues that women are hard wired for empathy whist men are for </a:t>
            </a:r>
            <a:r>
              <a:rPr lang="en-US" sz="3400" dirty="0" err="1" smtClean="0"/>
              <a:t>systemising</a:t>
            </a:r>
            <a:r>
              <a:rPr lang="en-US" sz="3400" dirty="0" smtClean="0"/>
              <a:t>.  In the past, women have been the main </a:t>
            </a:r>
            <a:r>
              <a:rPr lang="en-US" sz="3400" dirty="0" err="1" smtClean="0"/>
              <a:t>carers</a:t>
            </a:r>
            <a:r>
              <a:rPr lang="en-US" sz="3400" dirty="0" smtClean="0"/>
              <a:t> of children and the sick, so it has been an evolutionary advantage for them to have a high level of empathy. Men, on the other hand, have had to hunt food: too much empathy may jeopardize the ability to kill, but being able to </a:t>
            </a:r>
            <a:r>
              <a:rPr lang="en-US" sz="3400" dirty="0" err="1" smtClean="0"/>
              <a:t>systemise</a:t>
            </a:r>
            <a:r>
              <a:rPr lang="en-US" sz="3400" dirty="0" smtClean="0"/>
              <a:t> gives the survival advantage of being able to track, hunt and kill efficiently.</a:t>
            </a:r>
          </a:p>
          <a:p>
            <a:pPr marL="0" indent="0">
              <a:buNone/>
            </a:pPr>
            <a:r>
              <a:rPr lang="en-US" sz="3400" dirty="0" smtClean="0"/>
              <a:t>4 marks. This good paragraph also  shows you how little you actually have to write; the question is out of 4 and 4 marks have been gained for 101 words.</a:t>
            </a:r>
          </a:p>
          <a:p>
            <a:pPr marL="0" indent="0">
              <a:buNone/>
            </a:pPr>
            <a:r>
              <a:rPr lang="en-US" dirty="0" smtClean="0"/>
              <a:t/>
            </a:r>
            <a:br>
              <a:rPr lang="en-US" dirty="0" smtClean="0"/>
            </a:br>
            <a:endParaRPr lang="en-US" dirty="0" smtClean="0"/>
          </a:p>
          <a:p>
            <a:endParaRPr lang="en-GB" dirty="0" smtClean="0"/>
          </a:p>
          <a:p>
            <a:endParaRPr lang="en-GB" dirty="0"/>
          </a:p>
        </p:txBody>
      </p:sp>
    </p:spTree>
    <p:extLst>
      <p:ext uri="{BB962C8B-B14F-4D97-AF65-F5344CB8AC3E}">
        <p14:creationId xmlns:p14="http://schemas.microsoft.com/office/powerpoint/2010/main" val="133639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Now practise improving this answer through use of terminology</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 </a:t>
            </a:r>
          </a:p>
          <a:p>
            <a:pPr marL="0" indent="0">
              <a:buNone/>
            </a:pPr>
            <a:r>
              <a:rPr lang="en-GB" b="1" dirty="0"/>
              <a:t>Outline research about the disruption of biological rhythms (4 marks)</a:t>
            </a:r>
            <a:endParaRPr lang="en-GB" dirty="0"/>
          </a:p>
          <a:p>
            <a:pPr marL="0" indent="0">
              <a:buNone/>
            </a:pPr>
            <a:r>
              <a:rPr lang="en-GB" b="1" dirty="0"/>
              <a:t> </a:t>
            </a:r>
            <a:endParaRPr lang="en-GB" dirty="0"/>
          </a:p>
          <a:p>
            <a:pPr marL="0" indent="0">
              <a:buNone/>
            </a:pPr>
            <a:r>
              <a:rPr lang="en-GB" dirty="0"/>
              <a:t>Animal studies show night, evening, day shifts changing like this kills the animals.  Human studies (chemical plant) show this pattern makes people feel bad.  Changing to the opposite shift changes make workers better.  Sports team from America who travelled West to East lost most, so this causes jet lag and wrecks your chance of winning</a:t>
            </a:r>
            <a:r>
              <a:rPr lang="en-GB" dirty="0" smtClean="0"/>
              <a:t>.</a:t>
            </a:r>
          </a:p>
          <a:p>
            <a:pPr marL="0" indent="0">
              <a:buNone/>
            </a:pPr>
            <a:endParaRPr lang="en-GB" dirty="0"/>
          </a:p>
          <a:p>
            <a:pPr marL="0" indent="0">
              <a:buNone/>
            </a:pPr>
            <a:r>
              <a:rPr lang="en-GB" dirty="0" smtClean="0">
                <a:solidFill>
                  <a:srgbClr val="FF0000"/>
                </a:solidFill>
              </a:rPr>
              <a:t>Do this improvement at home</a:t>
            </a:r>
            <a:endParaRPr lang="en-GB" dirty="0">
              <a:solidFill>
                <a:srgbClr val="FF0000"/>
              </a:solidFill>
            </a:endParaRPr>
          </a:p>
          <a:p>
            <a:pPr marL="0" indent="0">
              <a:buNone/>
            </a:pPr>
            <a:r>
              <a:rPr lang="en-GB" dirty="0"/>
              <a:t> </a:t>
            </a:r>
          </a:p>
          <a:p>
            <a:pPr marL="0" indent="0">
              <a:buNone/>
            </a:pPr>
            <a:endParaRPr lang="en-GB" b="1" dirty="0"/>
          </a:p>
        </p:txBody>
      </p:sp>
    </p:spTree>
    <p:extLst>
      <p:ext uri="{BB962C8B-B14F-4D97-AF65-F5344CB8AC3E}">
        <p14:creationId xmlns:p14="http://schemas.microsoft.com/office/powerpoint/2010/main" val="945753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GB" dirty="0" smtClean="0"/>
              <a:t>Remember that it is only 200 words that you need to write for. If a question asks for one  theory for 8 marks, AQA will have selected a theory where it is possible to easily write 8 marks worth </a:t>
            </a:r>
            <a:r>
              <a:rPr lang="en-GB" smtClean="0"/>
              <a:t>of information.</a:t>
            </a:r>
            <a:endParaRPr lang="en-GB" dirty="0" smtClean="0"/>
          </a:p>
          <a:p>
            <a:pPr marL="0" indent="0">
              <a:buNone/>
            </a:pPr>
            <a:r>
              <a:rPr lang="en-GB" dirty="0" smtClean="0"/>
              <a:t>To get the 8 marks, use terminology, describe in detail where possible and make sure that you show that you understand the AO1 – for a theory you could use a brief example, for studies be clear on what they mean. </a:t>
            </a:r>
          </a:p>
          <a:p>
            <a:pPr marL="0" indent="0">
              <a:buNone/>
            </a:pPr>
            <a:endParaRPr lang="en-GB" dirty="0" smtClean="0"/>
          </a:p>
          <a:p>
            <a:pPr marL="0" indent="0">
              <a:buNone/>
            </a:pPr>
            <a:endParaRPr lang="en-GB" dirty="0"/>
          </a:p>
        </p:txBody>
      </p:sp>
      <p:sp>
        <p:nvSpPr>
          <p:cNvPr id="4" name="Title 3"/>
          <p:cNvSpPr>
            <a:spLocks noGrp="1"/>
          </p:cNvSpPr>
          <p:nvPr>
            <p:ph type="title"/>
          </p:nvPr>
        </p:nvSpPr>
        <p:spPr/>
        <p:txBody>
          <a:bodyPr>
            <a:normAutofit fontScale="90000"/>
          </a:bodyPr>
          <a:lstStyle/>
          <a:p>
            <a:r>
              <a:rPr lang="en-GB" dirty="0" smtClean="0"/>
              <a:t>What if I need to get 8 AO1 marks for describing one theory?</a:t>
            </a:r>
            <a:endParaRPr lang="en-GB" dirty="0"/>
          </a:p>
        </p:txBody>
      </p:sp>
    </p:spTree>
    <p:extLst>
      <p:ext uri="{BB962C8B-B14F-4D97-AF65-F5344CB8AC3E}">
        <p14:creationId xmlns:p14="http://schemas.microsoft.com/office/powerpoint/2010/main" val="204264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813</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How to write good AO1</vt:lpstr>
      <vt:lpstr>Step 1: correctly identify what AO1 you should write about</vt:lpstr>
      <vt:lpstr>Step 2: how much should I write?</vt:lpstr>
      <vt:lpstr> What if I am going to write about studies for AO1?</vt:lpstr>
      <vt:lpstr>Step 3: am I really answering the question?</vt:lpstr>
      <vt:lpstr>Step 4: use of terminology</vt:lpstr>
      <vt:lpstr>Use of terminology</vt:lpstr>
      <vt:lpstr>Now practise improving this answer through use of terminology</vt:lpstr>
      <vt:lpstr>What if I need to get 8 AO1 marks for describing one theory?</vt:lpstr>
      <vt:lpstr>8 mark AO1 answers</vt:lpstr>
      <vt:lpstr>Over to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good AO1</dc:title>
  <dc:creator>USER</dc:creator>
  <cp:lastModifiedBy>p.tanner</cp:lastModifiedBy>
  <cp:revision>8</cp:revision>
  <dcterms:created xsi:type="dcterms:W3CDTF">2014-03-26T15:06:41Z</dcterms:created>
  <dcterms:modified xsi:type="dcterms:W3CDTF">2016-05-11T12:32:52Z</dcterms:modified>
</cp:coreProperties>
</file>