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70" r:id="rId4"/>
    <p:sldId id="271" r:id="rId5"/>
    <p:sldId id="272" r:id="rId6"/>
    <p:sldId id="273" r:id="rId7"/>
    <p:sldId id="274" r:id="rId8"/>
    <p:sldId id="262" r:id="rId9"/>
    <p:sldId id="277" r:id="rId10"/>
    <p:sldId id="264" r:id="rId11"/>
    <p:sldId id="263" r:id="rId12"/>
    <p:sldId id="26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11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493C7-66B7-4262-8760-7779EE57F515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56F74-E1EB-41F5-ADAD-F1645E9933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854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Won’t be able to do number 3 if social distancing in place, but could</a:t>
            </a:r>
            <a:r>
              <a:rPr lang="en-GB" baseline="0" dirty="0" smtClean="0"/>
              <a:t> watch talk through on the revision page, or ask teacher questions on teams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56F74-E1EB-41F5-ADAD-F1645E99331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5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44CC-31C5-4166-B563-64A85D10A7E0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0BC-5B65-4B9B-BA50-1E073B58B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0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44CC-31C5-4166-B563-64A85D10A7E0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0BC-5B65-4B9B-BA50-1E073B58B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45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44CC-31C5-4166-B563-64A85D10A7E0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0BC-5B65-4B9B-BA50-1E073B58B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28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44CC-31C5-4166-B563-64A85D10A7E0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0BC-5B65-4B9B-BA50-1E073B58B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256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44CC-31C5-4166-B563-64A85D10A7E0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0BC-5B65-4B9B-BA50-1E073B58B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835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44CC-31C5-4166-B563-64A85D10A7E0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0BC-5B65-4B9B-BA50-1E073B58B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38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44CC-31C5-4166-B563-64A85D10A7E0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0BC-5B65-4B9B-BA50-1E073B58B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7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44CC-31C5-4166-B563-64A85D10A7E0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0BC-5B65-4B9B-BA50-1E073B58B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64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44CC-31C5-4166-B563-64A85D10A7E0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0BC-5B65-4B9B-BA50-1E073B58B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57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44CC-31C5-4166-B563-64A85D10A7E0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0BC-5B65-4B9B-BA50-1E073B58B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9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44CC-31C5-4166-B563-64A85D10A7E0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A50BC-5B65-4B9B-BA50-1E073B58B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7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144CC-31C5-4166-B563-64A85D10A7E0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A50BC-5B65-4B9B-BA50-1E073B58B7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57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Intro to statistics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49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In pairs, on MWBs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466" y="1700808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sz="2400" dirty="0" smtClean="0"/>
              <a:t>In Psychology (most of the time) we want to be 95% sure our findings are down to the IV. How do you write this as a decimal?</a:t>
            </a:r>
          </a:p>
          <a:p>
            <a:pPr marL="0" indent="0">
              <a:buNone/>
            </a:pPr>
            <a:r>
              <a:rPr lang="en-GB" sz="2400" dirty="0" err="1" smtClean="0">
                <a:solidFill>
                  <a:srgbClr val="FF0000"/>
                </a:solidFill>
              </a:rPr>
              <a:t>Ans</a:t>
            </a:r>
            <a:r>
              <a:rPr lang="en-GB" sz="2400" dirty="0" smtClean="0">
                <a:solidFill>
                  <a:srgbClr val="FF0000"/>
                </a:solidFill>
              </a:rPr>
              <a:t> 0.05</a:t>
            </a:r>
          </a:p>
          <a:p>
            <a:pPr marL="0" indent="0">
              <a:buNone/>
            </a:pPr>
            <a:r>
              <a:rPr lang="en-GB" sz="2400" dirty="0" smtClean="0"/>
              <a:t>2. What letter do you put in front of the 0.05 when formally writing this as your level of significance?</a:t>
            </a:r>
          </a:p>
          <a:p>
            <a:pPr marL="0" indent="0">
              <a:buNone/>
            </a:pPr>
            <a:r>
              <a:rPr lang="en-GB" sz="2400" dirty="0" err="1" smtClean="0">
                <a:solidFill>
                  <a:srgbClr val="FF0000"/>
                </a:solidFill>
              </a:rPr>
              <a:t>Ans</a:t>
            </a:r>
            <a:r>
              <a:rPr lang="en-GB" sz="2400" dirty="0" smtClean="0">
                <a:solidFill>
                  <a:srgbClr val="FF0000"/>
                </a:solidFill>
              </a:rPr>
              <a:t> p=0.05 or p≤0.05</a:t>
            </a:r>
          </a:p>
          <a:p>
            <a:pPr marL="0" indent="0">
              <a:buNone/>
            </a:pPr>
            <a:r>
              <a:rPr lang="en-GB" sz="2400" dirty="0" smtClean="0"/>
              <a:t>3. If the research is socially sensitive or for medical research, for instance, what is the level of significance?</a:t>
            </a:r>
          </a:p>
          <a:p>
            <a:pPr marL="0" indent="0">
              <a:buNone/>
            </a:pPr>
            <a:r>
              <a:rPr lang="en-GB" sz="2400" dirty="0" err="1" smtClean="0">
                <a:solidFill>
                  <a:srgbClr val="FF0000"/>
                </a:solidFill>
              </a:rPr>
              <a:t>Ans</a:t>
            </a:r>
            <a:r>
              <a:rPr lang="en-GB" sz="2400" dirty="0" smtClean="0">
                <a:solidFill>
                  <a:srgbClr val="FF0000"/>
                </a:solidFill>
              </a:rPr>
              <a:t> p=0.01</a:t>
            </a:r>
          </a:p>
          <a:p>
            <a:pPr marL="0" indent="0">
              <a:buNone/>
            </a:pPr>
            <a:r>
              <a:rPr lang="en-GB" sz="2400" dirty="0" smtClean="0"/>
              <a:t>4. What is a type I error?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False positive</a:t>
            </a:r>
          </a:p>
          <a:p>
            <a:pPr marL="0" indent="0">
              <a:buNone/>
            </a:pPr>
            <a:r>
              <a:rPr lang="en-GB" sz="2400" dirty="0" smtClean="0"/>
              <a:t>5. What level of significance would make a type I error more likely?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Too lenient so p=0.1 or 10% </a:t>
            </a:r>
          </a:p>
          <a:p>
            <a:pPr marL="0" indent="0">
              <a:buNone/>
            </a:pPr>
            <a:r>
              <a:rPr lang="en-GB" sz="2400" dirty="0" smtClean="0"/>
              <a:t>6. What is the probability of having a type I error at p≤0.1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10% chance so 10 in 100.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902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How confident do you feel?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I’ve got this!: </a:t>
            </a:r>
            <a:r>
              <a:rPr lang="en-GB" dirty="0" smtClean="0"/>
              <a:t>Do the stretch yourself exam/questions on pg. 29 of your prep pack (questions 1 – 7), don’t look at your notes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chemeClr val="accent6"/>
                </a:solidFill>
              </a:rPr>
              <a:t>I think I’m ok but still a bit nervous: </a:t>
            </a:r>
            <a:r>
              <a:rPr lang="en-GB" dirty="0" smtClean="0"/>
              <a:t>Do the questions on page 29 (1 – 7) but use notes, and re-watch the clips if necessary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I need more help: </a:t>
            </a:r>
            <a:r>
              <a:rPr lang="en-GB" dirty="0" smtClean="0"/>
              <a:t>This is an opportunity to sit with your teacher and go through anything you are still unsure about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4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564904"/>
            <a:ext cx="3000333" cy="360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Questions from the pack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26" y="2348880"/>
            <a:ext cx="5832648" cy="4320480"/>
          </a:xfrm>
          <a:solidFill>
            <a:schemeClr val="bg2">
              <a:lumMod val="90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1. The psychologist found the results were significant at p&lt;0.05. What is meant by ‘the results were significant at p&lt;0.05’? (2 marks)</a:t>
            </a:r>
          </a:p>
          <a:p>
            <a:pPr marL="0" indent="0">
              <a:buNone/>
            </a:pPr>
            <a:r>
              <a:rPr lang="en-GB" dirty="0"/>
              <a:t>2. Define what is meant by the critical value in statistical testing (2 marks)</a:t>
            </a:r>
          </a:p>
          <a:p>
            <a:pPr marL="0" indent="0">
              <a:buNone/>
            </a:pPr>
            <a:r>
              <a:rPr lang="en-GB" dirty="0"/>
              <a:t>3. What is meant by the term type l error (1 mark?)</a:t>
            </a:r>
          </a:p>
          <a:p>
            <a:pPr marL="0" indent="0">
              <a:buNone/>
            </a:pPr>
            <a:r>
              <a:rPr lang="en-GB" dirty="0"/>
              <a:t>4. What is the probability of making a type l error at p≤0.1 (1 mark)</a:t>
            </a:r>
          </a:p>
          <a:p>
            <a:pPr marL="0" indent="0">
              <a:buNone/>
            </a:pPr>
            <a:r>
              <a:rPr lang="en-GB" dirty="0"/>
              <a:t>5. How can you reduce the risk of having a type l or </a:t>
            </a:r>
            <a:r>
              <a:rPr lang="en-GB"/>
              <a:t>type </a:t>
            </a:r>
            <a:r>
              <a:rPr lang="en-GB" smtClean="0"/>
              <a:t>II </a:t>
            </a:r>
            <a:r>
              <a:rPr lang="en-GB" dirty="0"/>
              <a:t>error? (2 marks)</a:t>
            </a:r>
          </a:p>
          <a:p>
            <a:pPr marL="0" indent="0">
              <a:buNone/>
            </a:pPr>
            <a:r>
              <a:rPr lang="en-GB" dirty="0"/>
              <a:t>6. A researcher is testing the effectiveness of a new drug to reduce depression. What level of significance should be used and why? (3 marks)</a:t>
            </a:r>
          </a:p>
          <a:p>
            <a:pPr marL="0" indent="0">
              <a:buNone/>
            </a:pPr>
            <a:r>
              <a:rPr lang="en-GB" dirty="0"/>
              <a:t>7.</a:t>
            </a:r>
            <a:r>
              <a:rPr lang="en-GB" b="1" dirty="0"/>
              <a:t> </a:t>
            </a:r>
            <a:r>
              <a:rPr lang="en-GB" dirty="0"/>
              <a:t>Distinguish between a Type I error and a Type II error (4 marks)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772816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Stretch yourself. </a:t>
            </a:r>
            <a:r>
              <a:rPr lang="en-GB" sz="2400" b="1" dirty="0" smtClean="0">
                <a:solidFill>
                  <a:schemeClr val="accent6">
                    <a:lumMod val="50000"/>
                  </a:schemeClr>
                </a:solidFill>
              </a:rPr>
              <a:t>Try answering </a:t>
            </a:r>
            <a:r>
              <a:rPr lang="en-GB" sz="2400" b="1" dirty="0">
                <a:solidFill>
                  <a:schemeClr val="accent6">
                    <a:lumMod val="50000"/>
                  </a:schemeClr>
                </a:solidFill>
              </a:rPr>
              <a:t>the following questions:</a:t>
            </a:r>
          </a:p>
        </p:txBody>
      </p:sp>
    </p:spTree>
    <p:extLst>
      <p:ext uri="{BB962C8B-B14F-4D97-AF65-F5344CB8AC3E}">
        <p14:creationId xmlns:p14="http://schemas.microsoft.com/office/powerpoint/2010/main" val="33859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Questions from the pack:  </a:t>
            </a:r>
            <a:r>
              <a:rPr lang="en-GB" dirty="0" smtClean="0">
                <a:solidFill>
                  <a:srgbClr val="FFC000"/>
                </a:solidFill>
              </a:rPr>
              <a:t>Answers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388246" cy="4896544"/>
          </a:xfrm>
          <a:solidFill>
            <a:schemeClr val="bg2">
              <a:lumMod val="9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 smtClean="0"/>
              <a:t>1. The </a:t>
            </a:r>
            <a:r>
              <a:rPr lang="en-GB" dirty="0"/>
              <a:t>psychologist found the results were significant at p&lt;0.05. What is meant by ‘the results were significant at p&lt;0.05’? (2 marks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The research accepted the alternative hypothesis, as there was a less than 5% chance of the results of being down to chance alone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2. Define what is meant by the critical value in statistical testing (2 marks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The tabled value that the calculated value of the statistic is compared against in order to assess whether a significant result has been achieved 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3. What is meant by the term type l error (1 mark</a:t>
            </a:r>
            <a:r>
              <a:rPr lang="en-GB" dirty="0" smtClean="0"/>
              <a:t>?)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Accepting the results as significant, when they are, in fact, down to chance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4. What is the probability of making a type l error at p≤0.1 (1 mark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10% or one in ten chance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5. How can you reduce the risk of having a type l or type </a:t>
            </a:r>
            <a:r>
              <a:rPr lang="en-GB" dirty="0" smtClean="0"/>
              <a:t>II </a:t>
            </a:r>
            <a:r>
              <a:rPr lang="en-GB" dirty="0"/>
              <a:t>error? (2 marks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Type 1:  Use a higher level of significance  Type 2:  Use a lower level of significance</a:t>
            </a:r>
          </a:p>
          <a:p>
            <a:pPr marL="0" indent="0">
              <a:buNone/>
            </a:pPr>
            <a:r>
              <a:rPr lang="en-GB" dirty="0" smtClean="0"/>
              <a:t>6</a:t>
            </a:r>
            <a:r>
              <a:rPr lang="en-GB" dirty="0"/>
              <a:t>. A researcher is testing the effectiveness of a new drug to reduce depression. What level of significance should be used and why? (3 marks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0.01 because the research is socially sensitive.  This is because there may be severe consequences if a drug for depression is prescribed that does not work</a:t>
            </a:r>
          </a:p>
          <a:p>
            <a:pPr marL="0" indent="0">
              <a:buNone/>
            </a:pPr>
            <a:r>
              <a:rPr lang="en-GB" dirty="0" smtClean="0"/>
              <a:t>7.</a:t>
            </a:r>
            <a:r>
              <a:rPr lang="en-GB" b="1" dirty="0" smtClean="0"/>
              <a:t> </a:t>
            </a:r>
            <a:r>
              <a:rPr lang="en-GB" dirty="0" smtClean="0"/>
              <a:t>Distinguish between a Type I error and a Type II error (4 marks)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Type I:  accepting the results as significant when in fact the result is down to chance </a:t>
            </a:r>
            <a:r>
              <a:rPr lang="en-GB" sz="3800" b="1" i="1" dirty="0" smtClean="0">
                <a:solidFill>
                  <a:srgbClr val="0070C0"/>
                </a:solidFill>
              </a:rPr>
              <a:t>whereas</a:t>
            </a:r>
            <a:r>
              <a:rPr lang="en-GB" dirty="0" smtClean="0">
                <a:solidFill>
                  <a:srgbClr val="FF0000"/>
                </a:solidFill>
              </a:rPr>
              <a:t> type II is rejecting the alternative hypothesis when the results are in fact significant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12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Key terms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375" y="1628800"/>
            <a:ext cx="8229600" cy="2620887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On your tables, each person should label themselves as either 1,2,3 or 4</a:t>
            </a:r>
          </a:p>
          <a:p>
            <a:endParaRPr lang="en-GB" dirty="0"/>
          </a:p>
          <a:p>
            <a:r>
              <a:rPr lang="en-GB" dirty="0" smtClean="0"/>
              <a:t>Person 1 is going to explain the terms in column 1 to the rest of the group.  Person 2 will explain the terms in column 2, and so on</a:t>
            </a:r>
          </a:p>
          <a:p>
            <a:endParaRPr lang="en-GB" dirty="0"/>
          </a:p>
          <a:p>
            <a:r>
              <a:rPr lang="en-GB" dirty="0" smtClean="0"/>
              <a:t>While you are  explaining the terms, write down on a MWB any terms that you are having difficulty understanding, or any questions that you have relating to them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4375" y="4249687"/>
            <a:ext cx="1783369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Column 1</a:t>
            </a:r>
          </a:p>
          <a:p>
            <a:pPr algn="ctr"/>
            <a:endParaRPr lang="en-GB" b="1" dirty="0"/>
          </a:p>
          <a:p>
            <a:r>
              <a:rPr lang="en-GB" dirty="0" smtClean="0"/>
              <a:t>Significant</a:t>
            </a:r>
          </a:p>
          <a:p>
            <a:endParaRPr lang="en-GB" dirty="0"/>
          </a:p>
          <a:p>
            <a:r>
              <a:rPr lang="en-GB" dirty="0" smtClean="0"/>
              <a:t>Alternative hypothesis</a:t>
            </a:r>
          </a:p>
          <a:p>
            <a:endParaRPr lang="en-GB" dirty="0"/>
          </a:p>
          <a:p>
            <a:r>
              <a:rPr lang="en-GB" dirty="0" smtClean="0"/>
              <a:t>Observed value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4238713"/>
            <a:ext cx="1783369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Column 2</a:t>
            </a:r>
          </a:p>
          <a:p>
            <a:pPr algn="ctr"/>
            <a:endParaRPr lang="en-GB" b="1" dirty="0"/>
          </a:p>
          <a:p>
            <a:r>
              <a:rPr lang="en-GB" dirty="0" smtClean="0"/>
              <a:t>Null hypothesis</a:t>
            </a:r>
          </a:p>
          <a:p>
            <a:endParaRPr lang="en-GB" dirty="0"/>
          </a:p>
          <a:p>
            <a:r>
              <a:rPr lang="en-GB" dirty="0" smtClean="0"/>
              <a:t>Calculated value</a:t>
            </a:r>
          </a:p>
          <a:p>
            <a:endParaRPr lang="en-GB" dirty="0"/>
          </a:p>
          <a:p>
            <a:r>
              <a:rPr lang="en-GB" dirty="0" smtClean="0"/>
              <a:t>Level of significance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4246029"/>
            <a:ext cx="1783369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Column 3</a:t>
            </a:r>
          </a:p>
          <a:p>
            <a:pPr algn="ctr"/>
            <a:endParaRPr lang="en-GB" b="1" dirty="0"/>
          </a:p>
          <a:p>
            <a:r>
              <a:rPr lang="en-GB" dirty="0" smtClean="0"/>
              <a:t>Critical value</a:t>
            </a:r>
          </a:p>
          <a:p>
            <a:endParaRPr lang="en-GB" dirty="0"/>
          </a:p>
          <a:p>
            <a:r>
              <a:rPr lang="en-GB" dirty="0" smtClean="0"/>
              <a:t>One/two tailed</a:t>
            </a:r>
          </a:p>
          <a:p>
            <a:endParaRPr lang="en-GB" dirty="0"/>
          </a:p>
          <a:p>
            <a:r>
              <a:rPr lang="en-GB" dirty="0" smtClean="0"/>
              <a:t>N value</a:t>
            </a:r>
          </a:p>
          <a:p>
            <a:endParaRPr lang="en-GB" dirty="0"/>
          </a:p>
          <a:p>
            <a:r>
              <a:rPr lang="en-GB" dirty="0" smtClean="0"/>
              <a:t>Type 2 error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372200" y="4249687"/>
            <a:ext cx="1783369" cy="230832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Column 4</a:t>
            </a:r>
          </a:p>
          <a:p>
            <a:pPr algn="ctr"/>
            <a:endParaRPr lang="en-GB" b="1" dirty="0"/>
          </a:p>
          <a:p>
            <a:r>
              <a:rPr lang="en-GB" dirty="0" smtClean="0"/>
              <a:t>Degrees of freedom</a:t>
            </a:r>
          </a:p>
          <a:p>
            <a:endParaRPr lang="en-GB" dirty="0"/>
          </a:p>
          <a:p>
            <a:r>
              <a:rPr lang="en-GB" dirty="0" smtClean="0"/>
              <a:t>P=0.05, P=0.01</a:t>
            </a:r>
          </a:p>
          <a:p>
            <a:endParaRPr lang="en-GB" dirty="0"/>
          </a:p>
          <a:p>
            <a:r>
              <a:rPr lang="en-GB" dirty="0" smtClean="0"/>
              <a:t>Type 1 error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50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How do they link together?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375" y="1628801"/>
            <a:ext cx="8229600" cy="2376264"/>
          </a:xfrm>
          <a:solidFill>
            <a:schemeClr val="bg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In your groups, write three sentences on your MWBs.  Each sentence should attempt to link together at least three of the </a:t>
            </a:r>
            <a:r>
              <a:rPr lang="en-GB" dirty="0" smtClean="0">
                <a:solidFill>
                  <a:schemeClr val="bg1"/>
                </a:solidFill>
              </a:rPr>
              <a:t>terms.  Each of the terms should only appear in one of your sentences</a:t>
            </a: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4375" y="4249687"/>
            <a:ext cx="1783369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Column 1</a:t>
            </a:r>
          </a:p>
          <a:p>
            <a:pPr algn="ctr"/>
            <a:endParaRPr lang="en-GB" b="1" dirty="0"/>
          </a:p>
          <a:p>
            <a:r>
              <a:rPr lang="en-GB" dirty="0" smtClean="0"/>
              <a:t>Significant</a:t>
            </a:r>
          </a:p>
          <a:p>
            <a:endParaRPr lang="en-GB" dirty="0"/>
          </a:p>
          <a:p>
            <a:r>
              <a:rPr lang="en-GB" dirty="0" smtClean="0"/>
              <a:t>Alternative hypothesis</a:t>
            </a:r>
          </a:p>
          <a:p>
            <a:endParaRPr lang="en-GB" dirty="0"/>
          </a:p>
          <a:p>
            <a:r>
              <a:rPr lang="en-GB" dirty="0" smtClean="0"/>
              <a:t>Observed value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4238713"/>
            <a:ext cx="1783369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Column 2</a:t>
            </a:r>
          </a:p>
          <a:p>
            <a:pPr algn="ctr"/>
            <a:endParaRPr lang="en-GB" b="1" dirty="0"/>
          </a:p>
          <a:p>
            <a:r>
              <a:rPr lang="en-GB" dirty="0" smtClean="0"/>
              <a:t>Null hypothesis</a:t>
            </a:r>
          </a:p>
          <a:p>
            <a:endParaRPr lang="en-GB" dirty="0"/>
          </a:p>
          <a:p>
            <a:r>
              <a:rPr lang="en-GB" dirty="0" smtClean="0"/>
              <a:t>Calculated value</a:t>
            </a:r>
          </a:p>
          <a:p>
            <a:endParaRPr lang="en-GB" dirty="0"/>
          </a:p>
          <a:p>
            <a:r>
              <a:rPr lang="en-GB" dirty="0" smtClean="0"/>
              <a:t>Level of significance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4246029"/>
            <a:ext cx="1783369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Column 3</a:t>
            </a:r>
          </a:p>
          <a:p>
            <a:pPr algn="ctr"/>
            <a:endParaRPr lang="en-GB" b="1" dirty="0"/>
          </a:p>
          <a:p>
            <a:r>
              <a:rPr lang="en-GB" dirty="0" smtClean="0"/>
              <a:t>Critical value</a:t>
            </a:r>
          </a:p>
          <a:p>
            <a:endParaRPr lang="en-GB" dirty="0"/>
          </a:p>
          <a:p>
            <a:r>
              <a:rPr lang="en-GB" dirty="0" smtClean="0"/>
              <a:t>One/two tailed</a:t>
            </a:r>
          </a:p>
          <a:p>
            <a:endParaRPr lang="en-GB" dirty="0"/>
          </a:p>
          <a:p>
            <a:r>
              <a:rPr lang="en-GB" dirty="0" smtClean="0"/>
              <a:t>N value</a:t>
            </a:r>
          </a:p>
          <a:p>
            <a:endParaRPr lang="en-GB" dirty="0"/>
          </a:p>
          <a:p>
            <a:r>
              <a:rPr lang="en-GB" dirty="0" smtClean="0"/>
              <a:t>Type 2 error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372200" y="4249687"/>
            <a:ext cx="1783369" cy="230832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Column 4</a:t>
            </a:r>
          </a:p>
          <a:p>
            <a:pPr algn="ctr"/>
            <a:endParaRPr lang="en-GB" b="1" dirty="0"/>
          </a:p>
          <a:p>
            <a:r>
              <a:rPr lang="en-GB" dirty="0" smtClean="0"/>
              <a:t>Degrees of freedom</a:t>
            </a:r>
          </a:p>
          <a:p>
            <a:endParaRPr lang="en-GB" dirty="0"/>
          </a:p>
          <a:p>
            <a:r>
              <a:rPr lang="en-GB" dirty="0" smtClean="0"/>
              <a:t>P=0.05, P=0.01</a:t>
            </a:r>
          </a:p>
          <a:p>
            <a:endParaRPr lang="en-GB" dirty="0"/>
          </a:p>
          <a:p>
            <a:r>
              <a:rPr lang="en-GB" dirty="0" smtClean="0"/>
              <a:t>Type 1 error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45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Question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Now each group will have an opportunity to ask questions about any of the terms that you don’t understand </a:t>
            </a:r>
            <a:r>
              <a:rPr lang="en-GB" b="1" i="1" dirty="0" smtClean="0">
                <a:solidFill>
                  <a:schemeClr val="accent3">
                    <a:lumMod val="50000"/>
                  </a:schemeClr>
                </a:solidFill>
              </a:rPr>
              <a:t>(these are the questions that you wrote on your MWBs)</a:t>
            </a:r>
            <a:endParaRPr lang="en-GB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337" y="1772816"/>
            <a:ext cx="3412976" cy="34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5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In pairs on MWBs..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three things do you need to know to work out a critical value?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The level of significance being used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How many participants were used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Whether it is a one-tailed or two-tailed test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7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Critical Values quiz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You will be given </a:t>
            </a:r>
            <a:r>
              <a:rPr lang="en-GB" b="1" dirty="0" smtClean="0"/>
              <a:t>6 critical values </a:t>
            </a:r>
            <a:r>
              <a:rPr lang="en-GB" dirty="0" smtClean="0"/>
              <a:t>to work out.  Before you begin, you will need to familiarise yourself with the critical values tables </a:t>
            </a:r>
            <a:r>
              <a:rPr lang="en-GB" dirty="0" smtClean="0"/>
              <a:t>on the Research Methods Y2 page of the Psych205 website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Open up the document </a:t>
            </a:r>
            <a:r>
              <a:rPr lang="en-GB" dirty="0" smtClean="0"/>
              <a:t>and see if you can find the critical tables for: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i="1" dirty="0" err="1" smtClean="0">
                <a:solidFill>
                  <a:schemeClr val="accent4">
                    <a:lumMod val="50000"/>
                  </a:schemeClr>
                </a:solidFill>
              </a:rPr>
              <a:t>Spearmans</a:t>
            </a:r>
            <a:endParaRPr lang="en-GB" b="1" i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b="1" i="1" dirty="0" smtClean="0">
                <a:solidFill>
                  <a:schemeClr val="accent4">
                    <a:lumMod val="50000"/>
                  </a:schemeClr>
                </a:solidFill>
              </a:rPr>
              <a:t>Wilcoxon</a:t>
            </a:r>
            <a:endParaRPr lang="en-GB" b="1" i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b="1" i="1" dirty="0" err="1" smtClean="0">
                <a:solidFill>
                  <a:schemeClr val="accent4">
                    <a:lumMod val="50000"/>
                  </a:schemeClr>
                </a:solidFill>
              </a:rPr>
              <a:t>Pearsons</a:t>
            </a:r>
            <a:endParaRPr lang="en-GB" b="1" i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b="1" i="1" dirty="0" smtClean="0">
                <a:solidFill>
                  <a:schemeClr val="accent4">
                    <a:lumMod val="50000"/>
                  </a:schemeClr>
                </a:solidFill>
              </a:rPr>
              <a:t>Independent </a:t>
            </a:r>
            <a:r>
              <a:rPr lang="en-GB" b="1" i="1" dirty="0">
                <a:solidFill>
                  <a:schemeClr val="accent4">
                    <a:lumMod val="50000"/>
                  </a:schemeClr>
                </a:solidFill>
              </a:rPr>
              <a:t>T </a:t>
            </a:r>
            <a:r>
              <a:rPr lang="en-GB" b="1" i="1" dirty="0" smtClean="0">
                <a:solidFill>
                  <a:schemeClr val="accent4">
                    <a:lumMod val="50000"/>
                  </a:schemeClr>
                </a:solidFill>
              </a:rPr>
              <a:t>test</a:t>
            </a:r>
            <a:endParaRPr lang="en-GB" b="1" i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0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Now for the quiz..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You are using </a:t>
            </a:r>
            <a:r>
              <a:rPr lang="en-GB" b="1" dirty="0" smtClean="0"/>
              <a:t>a Spearman’s </a:t>
            </a:r>
            <a:endParaRPr lang="en-GB" b="1" dirty="0"/>
          </a:p>
          <a:p>
            <a:pPr marL="514350" indent="-514350">
              <a:buAutoNum type="arabi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14 participants, one tailed, p=0.05</a:t>
            </a:r>
          </a:p>
          <a:p>
            <a:pPr marL="514350" indent="-514350">
              <a:buAutoNum type="arabicPeriod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30 participants, non directional, 10% level of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significance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b="1" dirty="0"/>
              <a:t>You are using </a:t>
            </a:r>
            <a:r>
              <a:rPr lang="en-GB" b="1" dirty="0" smtClean="0"/>
              <a:t>a Wilcoxon’s</a:t>
            </a:r>
            <a:endParaRPr lang="en-GB" b="1" dirty="0"/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3. N=12, p=0.05, directional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4. N=25, 1% level of significance, one tailed</a:t>
            </a:r>
          </a:p>
          <a:p>
            <a:pPr marL="0" indent="0">
              <a:buNone/>
            </a:pPr>
            <a:r>
              <a:rPr lang="en-GB" b="1" dirty="0" smtClean="0"/>
              <a:t>You are using a Pearson’s </a:t>
            </a:r>
            <a:endParaRPr lang="en-GB" b="1" dirty="0"/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5. 14 participants, non directional, p=0.01</a:t>
            </a:r>
          </a:p>
          <a:p>
            <a:pPr marL="0" indent="0">
              <a:buNone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6. 4 participants, 1% level of significance, two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tailed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8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Answers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259" y="1556792"/>
            <a:ext cx="8229600" cy="475252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0.464</a:t>
            </a:r>
          </a:p>
          <a:p>
            <a:pPr marL="514350" indent="-514350">
              <a:buAutoNum type="arabicPeriod"/>
            </a:pPr>
            <a:r>
              <a:rPr lang="en-GB" dirty="0" smtClean="0"/>
              <a:t>0.306</a:t>
            </a:r>
          </a:p>
          <a:p>
            <a:pPr marL="514350" indent="-514350">
              <a:buAutoNum type="arabicPeriod"/>
            </a:pPr>
            <a:r>
              <a:rPr lang="en-GB" dirty="0" smtClean="0"/>
              <a:t>17</a:t>
            </a:r>
          </a:p>
          <a:p>
            <a:pPr marL="514350" indent="-514350">
              <a:buAutoNum type="arabicPeriod"/>
            </a:pPr>
            <a:r>
              <a:rPr lang="en-GB" dirty="0" smtClean="0"/>
              <a:t>76</a:t>
            </a:r>
          </a:p>
          <a:p>
            <a:pPr marL="514350" indent="-514350">
              <a:buAutoNum type="arabicPeriod"/>
            </a:pPr>
            <a:r>
              <a:rPr lang="en-GB" dirty="0" smtClean="0"/>
              <a:t>0.661</a:t>
            </a:r>
          </a:p>
          <a:p>
            <a:pPr marL="514350" indent="-514350">
              <a:buAutoNum type="arabicPeriod"/>
            </a:pPr>
            <a:r>
              <a:rPr lang="en-GB" dirty="0" smtClean="0"/>
              <a:t>0.99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92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0162" y="1678131"/>
            <a:ext cx="8126638" cy="260840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Do you remember this scenario from last year?</a:t>
            </a:r>
            <a:endParaRPr lang="en-GB" sz="2400" b="1" dirty="0">
              <a:solidFill>
                <a:schemeClr val="bg1"/>
              </a:solidFill>
            </a:endParaRPr>
          </a:p>
          <a:p>
            <a:endParaRPr lang="en-GB" sz="1350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Maisie believes that blue-eyed people are more likely to like Marmite than brown eyed people.  She finds 20 blue-eyed people and 20 brown-eyed people and asks them if they like marmite.  She finds that 13 of the blue-eyed group liked Marmite, compared with only 11 of the brown-eyed group. 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b="1" i="1" dirty="0">
                <a:solidFill>
                  <a:srgbClr val="FFFF00"/>
                </a:solidFill>
              </a:rPr>
              <a:t>Do Maisie’s results suggest that eye-colour influences Marmite?  </a:t>
            </a:r>
            <a:r>
              <a:rPr lang="en-GB" i="1" dirty="0">
                <a:solidFill>
                  <a:srgbClr val="FFFF00"/>
                </a:solidFill>
              </a:rPr>
              <a:t>Discuss in your groups and have a reason for your answer</a:t>
            </a:r>
          </a:p>
        </p:txBody>
      </p:sp>
      <p:sp>
        <p:nvSpPr>
          <p:cNvPr id="6" name="12-Point Star 5"/>
          <p:cNvSpPr/>
          <p:nvPr/>
        </p:nvSpPr>
        <p:spPr>
          <a:xfrm rot="21258929">
            <a:off x="416678" y="4105358"/>
            <a:ext cx="4088117" cy="2599427"/>
          </a:xfrm>
          <a:prstGeom prst="star12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Inferential statistical tests allow us to assess the probability of our results occurring through chance alone, by comparing the calculated value with the value in the table</a:t>
            </a:r>
          </a:p>
        </p:txBody>
      </p:sp>
      <p:sp>
        <p:nvSpPr>
          <p:cNvPr id="7" name="12-Point Star 6"/>
          <p:cNvSpPr/>
          <p:nvPr/>
        </p:nvSpPr>
        <p:spPr>
          <a:xfrm rot="21305973">
            <a:off x="3667444" y="3958902"/>
            <a:ext cx="4088117" cy="2599427"/>
          </a:xfrm>
          <a:prstGeom prst="star12">
            <a:avLst>
              <a:gd name="adj" fmla="val 37124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>
                <a:solidFill>
                  <a:schemeClr val="accent4">
                    <a:lumMod val="50000"/>
                  </a:schemeClr>
                </a:solidFill>
              </a:rPr>
              <a:t>In Psychology, </a:t>
            </a:r>
            <a:r>
              <a:rPr lang="en-GB" sz="1500" dirty="0" smtClean="0">
                <a:solidFill>
                  <a:schemeClr val="accent4">
                    <a:lumMod val="50000"/>
                  </a:schemeClr>
                </a:solidFill>
              </a:rPr>
              <a:t>most of the time, we </a:t>
            </a:r>
            <a:r>
              <a:rPr lang="en-GB" sz="1500" dirty="0">
                <a:solidFill>
                  <a:schemeClr val="accent4">
                    <a:lumMod val="50000"/>
                  </a:schemeClr>
                </a:solidFill>
              </a:rPr>
              <a:t>accept our results as being significant, if there is a less than 5% (0.05) probability of the results being down to chance alone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Understanding the concept of significance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91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1302</Words>
  <Application>Microsoft Office PowerPoint</Application>
  <PresentationFormat>On-screen Show (4:3)</PresentationFormat>
  <Paragraphs>163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Intro to statistics </vt:lpstr>
      <vt:lpstr>Key terms exercise</vt:lpstr>
      <vt:lpstr>How do they link together?</vt:lpstr>
      <vt:lpstr>Question Time</vt:lpstr>
      <vt:lpstr>In pairs on MWBs..</vt:lpstr>
      <vt:lpstr>Critical Values quiz</vt:lpstr>
      <vt:lpstr>Now for the quiz..</vt:lpstr>
      <vt:lpstr>Answers</vt:lpstr>
      <vt:lpstr>Understanding the concept of significance</vt:lpstr>
      <vt:lpstr>In pairs, on MWBs</vt:lpstr>
      <vt:lpstr>How confident do you feel? </vt:lpstr>
      <vt:lpstr>Questions from the pack</vt:lpstr>
      <vt:lpstr>Questions from the pack:  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statistics</dc:title>
  <dc:creator>a.fantis</dc:creator>
  <cp:lastModifiedBy>Stacey</cp:lastModifiedBy>
  <cp:revision>77</cp:revision>
  <dcterms:created xsi:type="dcterms:W3CDTF">2016-09-07T11:46:16Z</dcterms:created>
  <dcterms:modified xsi:type="dcterms:W3CDTF">2020-10-22T09:55:16Z</dcterms:modified>
</cp:coreProperties>
</file>