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 id="2147483780" r:id="rId11"/>
  </p:sldMasterIdLst>
  <p:notesMasterIdLst>
    <p:notesMasterId r:id="rId37"/>
  </p:notesMasterIdLst>
  <p:sldIdLst>
    <p:sldId id="259" r:id="rId12"/>
    <p:sldId id="260" r:id="rId13"/>
    <p:sldId id="280" r:id="rId14"/>
    <p:sldId id="256" r:id="rId15"/>
    <p:sldId id="262" r:id="rId16"/>
    <p:sldId id="263" r:id="rId17"/>
    <p:sldId id="261" r:id="rId18"/>
    <p:sldId id="264" r:id="rId19"/>
    <p:sldId id="267" r:id="rId20"/>
    <p:sldId id="265" r:id="rId21"/>
    <p:sldId id="266" r:id="rId22"/>
    <p:sldId id="268" r:id="rId23"/>
    <p:sldId id="269" r:id="rId24"/>
    <p:sldId id="270" r:id="rId25"/>
    <p:sldId id="273" r:id="rId26"/>
    <p:sldId id="272" r:id="rId27"/>
    <p:sldId id="282" r:id="rId28"/>
    <p:sldId id="284" r:id="rId29"/>
    <p:sldId id="275" r:id="rId30"/>
    <p:sldId id="276" r:id="rId31"/>
    <p:sldId id="277" r:id="rId32"/>
    <p:sldId id="279" r:id="rId33"/>
    <p:sldId id="278" r:id="rId34"/>
    <p:sldId id="285" r:id="rId35"/>
    <p:sldId id="28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7BCB99-A985-47A5-B516-7F5422BF4056}" type="datetimeFigureOut">
              <a:rPr lang="en-GB" smtClean="0"/>
              <a:t>15/11/2016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270D6B-D9E8-4DC9-B441-B6F7DE32B34B}" type="slidenum">
              <a:rPr lang="en-GB" smtClean="0"/>
              <a:t>‹#›</a:t>
            </a:fld>
            <a:endParaRPr lang="en-GB"/>
          </a:p>
        </p:txBody>
      </p:sp>
    </p:spTree>
    <p:extLst>
      <p:ext uri="{BB962C8B-B14F-4D97-AF65-F5344CB8AC3E}">
        <p14:creationId xmlns:p14="http://schemas.microsoft.com/office/powerpoint/2010/main" val="3520204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smtClean="0"/>
              <a:t>Starter question</a:t>
            </a:r>
            <a:endParaRPr lang="en-GB" dirty="0"/>
          </a:p>
        </p:txBody>
      </p:sp>
      <p:sp>
        <p:nvSpPr>
          <p:cNvPr id="4" name="Slide Number Placeholder 3"/>
          <p:cNvSpPr>
            <a:spLocks noGrp="1"/>
          </p:cNvSpPr>
          <p:nvPr>
            <p:ph type="sldNum" sz="quarter" idx="10"/>
          </p:nvPr>
        </p:nvSpPr>
        <p:spPr/>
        <p:txBody>
          <a:bodyPr/>
          <a:lstStyle/>
          <a:p>
            <a:fld id="{54A3889B-AB0E-4EE3-BBDC-12E8048FC992}"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98069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6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A6B308-3915-4184-91AF-49BBA13F7033}"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791338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A6B308-3915-4184-91AF-49BBA13F7033}"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189357923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0834412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6347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85119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465644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756925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94912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81269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283677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009357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313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7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A6B308-3915-4184-91AF-49BBA13F7033}"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47624985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4674092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8288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077511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0286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122309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806014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035866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42018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602052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29562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144707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87136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99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4736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1"/>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9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05249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035123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682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8347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827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5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64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A6B308-3915-4184-91AF-49BBA13F7033}"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7724855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5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99521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265833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365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562752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2451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9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4463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5265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245989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61893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9111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A6B308-3915-4184-91AF-49BBA13F7033}" type="datetimeFigureOut">
              <a:rPr lang="en-GB" smtClean="0"/>
              <a:t>15/11/2016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16974459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5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940828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5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83361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35265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074772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10672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014184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98915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31751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08366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2560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A6B308-3915-4184-91AF-49BBA13F7033}"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219491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44434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75461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1597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54022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577218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2138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7280629"/>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52125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131496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736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A6B308-3915-4184-91AF-49BBA13F7033}" type="datetimeFigureOut">
              <a:rPr lang="en-GB" smtClean="0"/>
              <a:t>15/11/2016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39453672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66034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5926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29502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84661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196186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95052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943233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714694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334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930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A6B308-3915-4184-91AF-49BBA13F7033}" type="datetimeFigureOut">
              <a:rPr lang="en-GB" smtClean="0"/>
              <a:t>15/11/2016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14014551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6593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077128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418365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25350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14175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1693630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82116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1"/>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778718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1516226"/>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20029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A6B308-3915-4184-91AF-49BBA13F7033}" type="datetimeFigureOut">
              <a:rPr lang="en-GB" smtClean="0"/>
              <a:t>15/11/2016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5240108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09245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6135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821195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60522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17300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65779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829975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4"/>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5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25291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7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17" name="Footer Placeholder 16"/>
          <p:cNvSpPr>
            <a:spLocks noGrp="1"/>
          </p:cNvSpPr>
          <p:nvPr>
            <p:ph type="ftr" sz="quarter" idx="11"/>
          </p:nvPr>
        </p:nvSpPr>
        <p:spPr/>
        <p:txBody>
          <a:bodyPr/>
          <a:lstStyle/>
          <a:p>
            <a:endParaRPr lang="en-GB">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0C4090-6D6F-46B2-89B2-7E1240039A33}" type="slidenum">
              <a:rPr lang="en-GB" smtClean="0"/>
              <a:pPr/>
              <a:t>‹#›</a:t>
            </a:fld>
            <a:endParaRPr lang="en-GB"/>
          </a:p>
        </p:txBody>
      </p:sp>
      <p:sp>
        <p:nvSpPr>
          <p:cNvPr id="7" name="Rectangle 6"/>
          <p:cNvSpPr/>
          <p:nvPr/>
        </p:nvSpPr>
        <p:spPr>
          <a:xfrm>
            <a:off x="62933" y="1449319"/>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3"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46"/>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52150445"/>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94283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6B308-3915-4184-91AF-49BBA13F7033}"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8970219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7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16"/>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GB">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54" y="234149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14"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390099046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AB0C4090-6D6F-46B2-89B2-7E1240039A33}"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8098549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8" name="Footer Placeholder 7"/>
          <p:cNvSpPr>
            <a:spLocks noGrp="1"/>
          </p:cNvSpPr>
          <p:nvPr>
            <p:ph type="ftr" sz="quarter" idx="11"/>
          </p:nvPr>
        </p:nvSpPr>
        <p:spPr/>
        <p:txBody>
          <a:bodyPr/>
          <a:lstStyle/>
          <a:p>
            <a:endParaRPr lang="en-GB">
              <a:solidFill>
                <a:srgbClr val="696464"/>
              </a:solidFill>
            </a:endParaRPr>
          </a:p>
        </p:txBody>
      </p:sp>
      <p:sp>
        <p:nvSpPr>
          <p:cNvPr id="9" name="Slide Number Placeholder 8"/>
          <p:cNvSpPr>
            <a:spLocks noGrp="1"/>
          </p:cNvSpPr>
          <p:nvPr>
            <p:ph type="sldNum" sz="quarter" idx="12"/>
          </p:nvPr>
        </p:nvSpPr>
        <p:spPr/>
        <p:txBody>
          <a:bodyPr/>
          <a:lstStyle/>
          <a:p>
            <a:fld id="{AB0C4090-6D6F-46B2-89B2-7E1240039A33}"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2654446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4" name="Footer Placeholder 3"/>
          <p:cNvSpPr>
            <a:spLocks noGrp="1"/>
          </p:cNvSpPr>
          <p:nvPr>
            <p:ph type="ftr" sz="quarter" idx="11"/>
          </p:nvPr>
        </p:nvSpPr>
        <p:spPr/>
        <p:txBody>
          <a:bodyPr/>
          <a:lstStyle/>
          <a:p>
            <a:endParaRPr lang="en-GB">
              <a:solidFill>
                <a:srgbClr val="696464"/>
              </a:solidFill>
            </a:endParaRPr>
          </a:p>
        </p:txBody>
      </p:sp>
      <p:sp>
        <p:nvSpPr>
          <p:cNvPr id="5" name="Slide Number Placeholder 4"/>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223246188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3" name="Footer Placeholder 2"/>
          <p:cNvSpPr>
            <a:spLocks noGrp="1"/>
          </p:cNvSpPr>
          <p:nvPr>
            <p:ph type="ftr" sz="quarter" idx="11"/>
          </p:nvPr>
        </p:nvSpPr>
        <p:spPr/>
        <p:txBody>
          <a:bodyPr/>
          <a:lstStyle/>
          <a:p>
            <a:endParaRPr lang="en-GB">
              <a:solidFill>
                <a:srgbClr val="696464"/>
              </a:solidFill>
            </a:endParaRPr>
          </a:p>
        </p:txBody>
      </p:sp>
      <p:sp>
        <p:nvSpPr>
          <p:cNvPr id="4" name="Slide Number Placeholder 3"/>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16820313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AB0C4090-6D6F-46B2-89B2-7E1240039A33}"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1905972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GB">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B0C4090-6D6F-46B2-89B2-7E1240039A33}"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10" y="4650490"/>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8" y="4773240"/>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16" y="66691"/>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8795454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7102754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56"/>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184169220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3" name="Rounded Rectangle 12"/>
          <p:cNvSpPr/>
          <p:nvPr/>
        </p:nvSpPr>
        <p:spPr>
          <a:xfrm>
            <a:off x="65313" y="6977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17" name="Footer Placeholder 16"/>
          <p:cNvSpPr>
            <a:spLocks noGrp="1"/>
          </p:cNvSpPr>
          <p:nvPr>
            <p:ph type="ftr" sz="quarter" idx="11"/>
          </p:nvPr>
        </p:nvSpPr>
        <p:spPr/>
        <p:txBody>
          <a:bodyPr/>
          <a:lstStyle/>
          <a:p>
            <a:endParaRPr lang="en-GB">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B0C4090-6D6F-46B2-89B2-7E1240039A33}" type="slidenum">
              <a:rPr lang="en-GB" smtClean="0"/>
              <a:pPr/>
              <a:t>‹#›</a:t>
            </a:fld>
            <a:endParaRPr lang="en-GB"/>
          </a:p>
        </p:txBody>
      </p:sp>
      <p:sp>
        <p:nvSpPr>
          <p:cNvPr id="7" name="Rectangle 6"/>
          <p:cNvSpPr/>
          <p:nvPr/>
        </p:nvSpPr>
        <p:spPr>
          <a:xfrm>
            <a:off x="62933" y="1449319"/>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62933"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62933"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457200" y="1505946"/>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40832316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A6B308-3915-4184-91AF-49BBA13F7033}" type="datetimeFigureOut">
              <a:rPr lang="en-GB" smtClean="0"/>
              <a:t>15/11/2016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6A9EA05-2C84-46D1-91A9-393253C3DE70}" type="slidenum">
              <a:rPr lang="en-GB" smtClean="0"/>
              <a:t>‹#›</a:t>
            </a:fld>
            <a:endParaRPr lang="en-GB"/>
          </a:p>
        </p:txBody>
      </p:sp>
    </p:spTree>
    <p:extLst>
      <p:ext uri="{BB962C8B-B14F-4D97-AF65-F5344CB8AC3E}">
        <p14:creationId xmlns:p14="http://schemas.microsoft.com/office/powerpoint/2010/main" val="248318934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201095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10" name="Rounded Rectangle 9"/>
          <p:cNvSpPr/>
          <p:nvPr/>
        </p:nvSpPr>
        <p:spPr>
          <a:xfrm>
            <a:off x="65313" y="69771"/>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722313" y="952516"/>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GB">
              <a:solidFill>
                <a:srgbClr val="696464"/>
              </a:solidFill>
            </a:endParaRPr>
          </a:p>
        </p:txBody>
      </p:sp>
      <p:sp>
        <p:nvSpPr>
          <p:cNvPr id="7" name="Rectangle 6"/>
          <p:cNvSpPr/>
          <p:nvPr/>
        </p:nvSpPr>
        <p:spPr>
          <a:xfrm flipV="1">
            <a:off x="69413"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69154" y="2341491"/>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68314"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3346909579"/>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AB0C4090-6D6F-46B2-89B2-7E1240039A33}" type="slidenum">
              <a:rPr lang="en-GB" smtClean="0"/>
              <a:pPr/>
              <a:t>‹#›</a:t>
            </a:fld>
            <a:endParaRPr lang="en-GB"/>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764732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8" name="Footer Placeholder 7"/>
          <p:cNvSpPr>
            <a:spLocks noGrp="1"/>
          </p:cNvSpPr>
          <p:nvPr>
            <p:ph type="ftr" sz="quarter" idx="11"/>
          </p:nvPr>
        </p:nvSpPr>
        <p:spPr/>
        <p:txBody>
          <a:bodyPr/>
          <a:lstStyle/>
          <a:p>
            <a:endParaRPr lang="en-GB">
              <a:solidFill>
                <a:srgbClr val="696464"/>
              </a:solidFill>
            </a:endParaRPr>
          </a:p>
        </p:txBody>
      </p:sp>
      <p:sp>
        <p:nvSpPr>
          <p:cNvPr id="9" name="Slide Number Placeholder 8"/>
          <p:cNvSpPr>
            <a:spLocks noGrp="1"/>
          </p:cNvSpPr>
          <p:nvPr>
            <p:ph type="sldNum" sz="quarter" idx="12"/>
          </p:nvPr>
        </p:nvSpPr>
        <p:spPr/>
        <p:txBody>
          <a:bodyPr/>
          <a:lstStyle/>
          <a:p>
            <a:fld id="{AB0C4090-6D6F-46B2-89B2-7E1240039A33}" type="slidenum">
              <a:rPr lang="en-GB" smtClean="0"/>
              <a:pPr/>
              <a:t>‹#›</a:t>
            </a:fld>
            <a:endParaRPr lang="en-GB"/>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78462221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4" name="Footer Placeholder 3"/>
          <p:cNvSpPr>
            <a:spLocks noGrp="1"/>
          </p:cNvSpPr>
          <p:nvPr>
            <p:ph type="ftr" sz="quarter" idx="11"/>
          </p:nvPr>
        </p:nvSpPr>
        <p:spPr/>
        <p:txBody>
          <a:bodyPr/>
          <a:lstStyle/>
          <a:p>
            <a:endParaRPr lang="en-GB">
              <a:solidFill>
                <a:srgbClr val="696464"/>
              </a:solidFill>
            </a:endParaRPr>
          </a:p>
        </p:txBody>
      </p:sp>
      <p:sp>
        <p:nvSpPr>
          <p:cNvPr id="5" name="Slide Number Placeholder 4"/>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12432101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3" name="Footer Placeholder 2"/>
          <p:cNvSpPr>
            <a:spLocks noGrp="1"/>
          </p:cNvSpPr>
          <p:nvPr>
            <p:ph type="ftr" sz="quarter" idx="11"/>
          </p:nvPr>
        </p:nvSpPr>
        <p:spPr/>
        <p:txBody>
          <a:bodyPr/>
          <a:lstStyle/>
          <a:p>
            <a:endParaRPr lang="en-GB">
              <a:solidFill>
                <a:srgbClr val="696464"/>
              </a:solidFill>
            </a:endParaRPr>
          </a:p>
        </p:txBody>
      </p:sp>
      <p:sp>
        <p:nvSpPr>
          <p:cNvPr id="4" name="Slide Number Placeholder 3"/>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37360720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p:txBody>
          <a:bodyPr/>
          <a:lstStyle/>
          <a:p>
            <a:endParaRPr lang="en-GB">
              <a:solidFill>
                <a:srgbClr val="696464"/>
              </a:solidFill>
            </a:endParaRPr>
          </a:p>
        </p:txBody>
      </p:sp>
      <p:sp>
        <p:nvSpPr>
          <p:cNvPr id="7" name="Slide Number Placeholder 6"/>
          <p:cNvSpPr>
            <a:spLocks noGrp="1"/>
          </p:cNvSpPr>
          <p:nvPr>
            <p:ph type="sldNum" sz="quarter" idx="12"/>
          </p:nvPr>
        </p:nvSpPr>
        <p:spPr/>
        <p:txBody>
          <a:bodyPr/>
          <a:lstStyle/>
          <a:p>
            <a:fld id="{AB0C4090-6D6F-46B2-89B2-7E1240039A33}" type="slidenum">
              <a:rPr lang="en-GB" smtClean="0"/>
              <a:pPr/>
              <a:t>‹#›</a:t>
            </a:fld>
            <a:endParaRPr lang="en-GB"/>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21198991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GB">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AB0C4090-6D6F-46B2-89B2-7E1240039A33}" type="slidenum">
              <a:rPr lang="en-GB" smtClean="0"/>
              <a:pPr/>
              <a:t>‹#›</a:t>
            </a:fld>
            <a:endParaRPr lang="en-GB"/>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Rectangle 11"/>
          <p:cNvSpPr/>
          <p:nvPr/>
        </p:nvSpPr>
        <p:spPr>
          <a:xfrm>
            <a:off x="68510" y="4650490"/>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3" name="Rectangle 12"/>
          <p:cNvSpPr/>
          <p:nvPr/>
        </p:nvSpPr>
        <p:spPr>
          <a:xfrm>
            <a:off x="68518" y="4773240"/>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 name="Picture Placeholder 2"/>
          <p:cNvSpPr>
            <a:spLocks noGrp="1"/>
          </p:cNvSpPr>
          <p:nvPr>
            <p:ph type="pic" idx="1"/>
          </p:nvPr>
        </p:nvSpPr>
        <p:spPr>
          <a:xfrm>
            <a:off x="68316" y="66691"/>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extLst>
      <p:ext uri="{BB962C8B-B14F-4D97-AF65-F5344CB8AC3E}">
        <p14:creationId xmlns:p14="http://schemas.microsoft.com/office/powerpoint/2010/main" val="278571878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2640617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7"/>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56"/>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5" name="Footer Placeholder 4"/>
          <p:cNvSpPr>
            <a:spLocks noGrp="1"/>
          </p:cNvSpPr>
          <p:nvPr>
            <p:ph type="ftr" sz="quarter" idx="11"/>
          </p:nvPr>
        </p:nvSpPr>
        <p:spPr/>
        <p:txBody>
          <a:bodyPr/>
          <a:lstStyle/>
          <a:p>
            <a:endParaRPr lang="en-GB">
              <a:solidFill>
                <a:srgbClr val="696464"/>
              </a:solidFill>
            </a:endParaRPr>
          </a:p>
        </p:txBody>
      </p:sp>
      <p:sp>
        <p:nvSpPr>
          <p:cNvPr id="6" name="Slide Number Placeholder 5"/>
          <p:cNvSpPr>
            <a:spLocks noGrp="1"/>
          </p:cNvSpPr>
          <p:nvPr>
            <p:ph type="sldNum" sz="quarter" idx="12"/>
          </p:nvPr>
        </p:nvSpPr>
        <p:spPr/>
        <p:txBody>
          <a:bodyPr/>
          <a:lstStyle/>
          <a:p>
            <a:fld id="{AB0C4090-6D6F-46B2-89B2-7E1240039A33}" type="slidenum">
              <a:rPr lang="en-GB" smtClean="0"/>
              <a:pPr/>
              <a:t>‹#›</a:t>
            </a:fld>
            <a:endParaRPr lang="en-GB"/>
          </a:p>
        </p:txBody>
      </p:sp>
    </p:spTree>
    <p:extLst>
      <p:ext uri="{BB962C8B-B14F-4D97-AF65-F5344CB8AC3E}">
        <p14:creationId xmlns:p14="http://schemas.microsoft.com/office/powerpoint/2010/main" val="1954059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9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A6B308-3915-4184-91AF-49BBA13F7033}" type="datetimeFigureOut">
              <a:rPr lang="en-GB" smtClean="0"/>
              <a:t>15/11/2016</a:t>
            </a:fld>
            <a:endParaRPr lang="en-GB"/>
          </a:p>
        </p:txBody>
      </p:sp>
      <p:sp>
        <p:nvSpPr>
          <p:cNvPr id="5" name="Footer Placeholder 4"/>
          <p:cNvSpPr>
            <a:spLocks noGrp="1"/>
          </p:cNvSpPr>
          <p:nvPr>
            <p:ph type="ftr" sz="quarter" idx="3"/>
          </p:nvPr>
        </p:nvSpPr>
        <p:spPr>
          <a:xfrm>
            <a:off x="3124200" y="635639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9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9EA05-2C84-46D1-91A9-393253C3DE70}" type="slidenum">
              <a:rPr lang="en-GB" smtClean="0"/>
              <a:t>‹#›</a:t>
            </a:fld>
            <a:endParaRPr lang="en-GB"/>
          </a:p>
        </p:txBody>
      </p:sp>
    </p:spTree>
    <p:extLst>
      <p:ext uri="{BB962C8B-B14F-4D97-AF65-F5344CB8AC3E}">
        <p14:creationId xmlns:p14="http://schemas.microsoft.com/office/powerpoint/2010/main" val="2048386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0496852"/>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E8859-2715-4E8D-BFFA-C1A88F88E658}"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92DB0E-C4B7-4DF9-A3AC-DEBBC7B0891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370938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8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D794DE-F0FA-4834-9230-6B0323F44525}"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8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8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2AD23-26E0-48AD-AD53-501F280D195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372482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7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7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7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712011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A3E5E8-812F-4CCD-9ABA-58A38ECC528B}"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BDAF2F-583E-4082-82C5-D6E77C660BA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109674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42710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635419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6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9430-015E-42B9-BD36-6F79678D5F49}" type="datetimeFigureOut">
              <a:rPr lang="en-GB" smtClean="0">
                <a:solidFill>
                  <a:prstClr val="black">
                    <a:tint val="75000"/>
                  </a:prstClr>
                </a:solidFill>
              </a:rPr>
              <a:pPr/>
              <a:t>15/11/2016</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6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6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ECA6AE-C6CE-4B21-B68C-7F2F8383C0E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4232112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0C4090-6D6F-46B2-89B2-7E1240039A33}" type="slidenum">
              <a:rPr lang="en-GB" smtClean="0"/>
              <a:pPr/>
              <a:t>‹#›</a:t>
            </a:fld>
            <a:endParaRPr lang="en-GB"/>
          </a:p>
        </p:txBody>
      </p:sp>
    </p:spTree>
    <p:extLst>
      <p:ext uri="{BB962C8B-B14F-4D97-AF65-F5344CB8AC3E}">
        <p14:creationId xmlns:p14="http://schemas.microsoft.com/office/powerpoint/2010/main" val="342001943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0FD4E72C-2C3E-451B-AA15-E13AB58BC0DE}" type="datetimeFigureOut">
              <a:rPr lang="en-GB" smtClean="0">
                <a:solidFill>
                  <a:srgbClr val="696464"/>
                </a:solidFill>
              </a:rPr>
              <a:pPr/>
              <a:t>15/11/2016</a:t>
            </a:fld>
            <a:endParaRPr lang="en-GB">
              <a:solidFill>
                <a:srgbClr val="696464"/>
              </a:solidFill>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GB">
              <a:solidFill>
                <a:srgbClr val="696464"/>
              </a:solidFill>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B0C4090-6D6F-46B2-89B2-7E1240039A33}" type="slidenum">
              <a:rPr lang="en-GB" smtClean="0"/>
              <a:pPr/>
              <a:t>‹#›</a:t>
            </a:fld>
            <a:endParaRPr lang="en-GB"/>
          </a:p>
        </p:txBody>
      </p:sp>
    </p:spTree>
    <p:extLst>
      <p:ext uri="{BB962C8B-B14F-4D97-AF65-F5344CB8AC3E}">
        <p14:creationId xmlns:p14="http://schemas.microsoft.com/office/powerpoint/2010/main" val="289604347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WhowH0kb7n0" TargetMode="External"/><Relationship Id="rId2" Type="http://schemas.openxmlformats.org/officeDocument/2006/relationships/image" Target="../media/image9.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35"/>
            <a:ext cx="8964488" cy="1268757"/>
          </a:xfrm>
        </p:spPr>
        <p:txBody>
          <a:bodyPr>
            <a:normAutofit/>
          </a:bodyPr>
          <a:lstStyle/>
          <a:p>
            <a:r>
              <a:rPr lang="en-GB" sz="3600" dirty="0" smtClean="0"/>
              <a:t>What is obsessive-compulsive disorder (OCD) </a:t>
            </a:r>
            <a:r>
              <a:rPr lang="en-GB" sz="3600" i="1" dirty="0" smtClean="0"/>
              <a:t>3 marks</a:t>
            </a:r>
            <a:endParaRPr lang="en-GB" sz="3600" i="1" dirty="0"/>
          </a:p>
        </p:txBody>
      </p:sp>
      <p:sp>
        <p:nvSpPr>
          <p:cNvPr id="5" name="Content Placeholder 4"/>
          <p:cNvSpPr>
            <a:spLocks noGrp="1"/>
          </p:cNvSpPr>
          <p:nvPr>
            <p:ph idx="1"/>
          </p:nvPr>
        </p:nvSpPr>
        <p:spPr>
          <a:xfrm>
            <a:off x="239486" y="1124749"/>
            <a:ext cx="8654142" cy="5508285"/>
          </a:xfrm>
        </p:spPr>
        <p:txBody>
          <a:bodyPr>
            <a:noAutofit/>
          </a:bodyPr>
          <a:lstStyle/>
          <a:p>
            <a:pPr marL="0" indent="0">
              <a:buNone/>
            </a:pPr>
            <a:r>
              <a:rPr lang="en-GB" sz="2600" b="1" i="1" dirty="0" smtClean="0"/>
              <a:t>Answer 1: </a:t>
            </a:r>
            <a:r>
              <a:rPr lang="en-GB" sz="2600" dirty="0" smtClean="0"/>
              <a:t>OCD has three components. The behavioural component is having compulsions which the sufferer tries to avoid. The emotional component is accompanying anxiety and distress. The cognitive component is the obsessive thoughts that give rise to obsessions.</a:t>
            </a:r>
          </a:p>
          <a:p>
            <a:pPr marL="0" indent="0">
              <a:buNone/>
            </a:pPr>
            <a:r>
              <a:rPr lang="en-GB" sz="2600" b="1" i="1" dirty="0" smtClean="0"/>
              <a:t>Answer 2: </a:t>
            </a:r>
            <a:r>
              <a:rPr lang="en-GB" sz="2600" dirty="0" smtClean="0"/>
              <a:t>OCD is an anxiety disorder where sufferers have obsessions and compulsions. Obsessions are recurring intrusive thoughts and compulsions are repetitive actions that the sufferer feels must complete in order to stop the obsessions.</a:t>
            </a:r>
          </a:p>
          <a:p>
            <a:pPr marL="0" indent="0">
              <a:buNone/>
            </a:pPr>
            <a:r>
              <a:rPr lang="en-GB" sz="2600" b="1" i="1" dirty="0" smtClean="0"/>
              <a:t>Answer 3: </a:t>
            </a:r>
            <a:r>
              <a:rPr lang="en-GB" sz="2600" dirty="0" smtClean="0"/>
              <a:t>An obsessive compulsive disorder is a recurring intrusive thought that produces anxiety. In order to reduce this and feel better many OCD sufferers feel compelled to do certain things. For example, they might wash their hands five times a day. This reduces their anxiety.</a:t>
            </a:r>
            <a:endParaRPr lang="en-GB" sz="2600" b="1" i="1" dirty="0"/>
          </a:p>
        </p:txBody>
      </p:sp>
    </p:spTree>
    <p:extLst>
      <p:ext uri="{BB962C8B-B14F-4D97-AF65-F5344CB8AC3E}">
        <p14:creationId xmlns:p14="http://schemas.microsoft.com/office/powerpoint/2010/main" val="2312225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tx1"/>
            </a:solidFill>
          </a:ln>
        </p:spPr>
        <p:txBody>
          <a:bodyPr/>
          <a:lstStyle/>
          <a:p>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53" y="548680"/>
            <a:ext cx="7920880" cy="5688632"/>
          </a:xfrm>
        </p:spPr>
      </p:pic>
      <p:sp>
        <p:nvSpPr>
          <p:cNvPr id="3" name="SMARTInkShape-1"/>
          <p:cNvSpPr/>
          <p:nvPr/>
        </p:nvSpPr>
        <p:spPr>
          <a:xfrm>
            <a:off x="3098602" y="3187900"/>
            <a:ext cx="2000067" cy="1401950"/>
          </a:xfrm>
          <a:custGeom>
            <a:avLst/>
            <a:gdLst/>
            <a:ahLst/>
            <a:cxnLst/>
            <a:rect l="0" t="0" r="0" b="0"/>
            <a:pathLst>
              <a:path w="2000067" h="1401950">
                <a:moveTo>
                  <a:pt x="44648" y="1285873"/>
                </a:moveTo>
                <a:lnTo>
                  <a:pt x="36960" y="1278185"/>
                </a:lnTo>
                <a:lnTo>
                  <a:pt x="31346" y="1277312"/>
                </a:lnTo>
                <a:lnTo>
                  <a:pt x="29826" y="1276197"/>
                </a:lnTo>
                <a:lnTo>
                  <a:pt x="9700" y="1242440"/>
                </a:lnTo>
                <a:lnTo>
                  <a:pt x="11918" y="1239119"/>
                </a:lnTo>
                <a:lnTo>
                  <a:pt x="17511" y="1232695"/>
                </a:lnTo>
                <a:lnTo>
                  <a:pt x="17828" y="1219901"/>
                </a:lnTo>
                <a:lnTo>
                  <a:pt x="18831" y="1218080"/>
                </a:lnTo>
                <a:lnTo>
                  <a:pt x="20491" y="1216865"/>
                </a:lnTo>
                <a:lnTo>
                  <a:pt x="22590" y="1216055"/>
                </a:lnTo>
                <a:lnTo>
                  <a:pt x="23990" y="1214524"/>
                </a:lnTo>
                <a:lnTo>
                  <a:pt x="25545" y="1210175"/>
                </a:lnTo>
                <a:lnTo>
                  <a:pt x="27535" y="1199299"/>
                </a:lnTo>
                <a:lnTo>
                  <a:pt x="32853" y="1190548"/>
                </a:lnTo>
                <a:lnTo>
                  <a:pt x="35861" y="1181672"/>
                </a:lnTo>
                <a:lnTo>
                  <a:pt x="41604" y="1171765"/>
                </a:lnTo>
                <a:lnTo>
                  <a:pt x="44738" y="1157696"/>
                </a:lnTo>
                <a:lnTo>
                  <a:pt x="65604" y="1118772"/>
                </a:lnTo>
                <a:lnTo>
                  <a:pt x="86327" y="1077490"/>
                </a:lnTo>
                <a:lnTo>
                  <a:pt x="100873" y="1053697"/>
                </a:lnTo>
                <a:lnTo>
                  <a:pt x="117821" y="1029888"/>
                </a:lnTo>
                <a:lnTo>
                  <a:pt x="141553" y="986482"/>
                </a:lnTo>
                <a:lnTo>
                  <a:pt x="171022" y="941942"/>
                </a:lnTo>
                <a:lnTo>
                  <a:pt x="202786" y="897303"/>
                </a:lnTo>
                <a:lnTo>
                  <a:pt x="230470" y="852656"/>
                </a:lnTo>
                <a:lnTo>
                  <a:pt x="259129" y="811995"/>
                </a:lnTo>
                <a:lnTo>
                  <a:pt x="289740" y="768864"/>
                </a:lnTo>
                <a:lnTo>
                  <a:pt x="326183" y="730981"/>
                </a:lnTo>
                <a:lnTo>
                  <a:pt x="357024" y="687419"/>
                </a:lnTo>
                <a:lnTo>
                  <a:pt x="393068" y="643906"/>
                </a:lnTo>
                <a:lnTo>
                  <a:pt x="425277" y="605973"/>
                </a:lnTo>
                <a:lnTo>
                  <a:pt x="465079" y="562405"/>
                </a:lnTo>
                <a:lnTo>
                  <a:pt x="502952" y="518891"/>
                </a:lnTo>
                <a:lnTo>
                  <a:pt x="540351" y="480957"/>
                </a:lnTo>
                <a:lnTo>
                  <a:pt x="581031" y="440035"/>
                </a:lnTo>
                <a:lnTo>
                  <a:pt x="624165" y="401977"/>
                </a:lnTo>
                <a:lnTo>
                  <a:pt x="662048" y="364763"/>
                </a:lnTo>
                <a:lnTo>
                  <a:pt x="705610" y="331003"/>
                </a:lnTo>
                <a:lnTo>
                  <a:pt x="750115" y="294574"/>
                </a:lnTo>
                <a:lnTo>
                  <a:pt x="794745" y="262314"/>
                </a:lnTo>
                <a:lnTo>
                  <a:pt x="836745" y="232220"/>
                </a:lnTo>
                <a:lnTo>
                  <a:pt x="875936" y="202411"/>
                </a:lnTo>
                <a:lnTo>
                  <a:pt x="919866" y="177380"/>
                </a:lnTo>
                <a:lnTo>
                  <a:pt x="964420" y="151251"/>
                </a:lnTo>
                <a:lnTo>
                  <a:pt x="1002919" y="129094"/>
                </a:lnTo>
                <a:lnTo>
                  <a:pt x="1045141" y="108513"/>
                </a:lnTo>
                <a:lnTo>
                  <a:pt x="1086824" y="89866"/>
                </a:lnTo>
                <a:lnTo>
                  <a:pt x="1125974" y="73496"/>
                </a:lnTo>
                <a:lnTo>
                  <a:pt x="1169899" y="51851"/>
                </a:lnTo>
                <a:lnTo>
                  <a:pt x="1211806" y="42950"/>
                </a:lnTo>
                <a:lnTo>
                  <a:pt x="1250985" y="29540"/>
                </a:lnTo>
                <a:lnTo>
                  <a:pt x="1290173" y="14852"/>
                </a:lnTo>
                <a:lnTo>
                  <a:pt x="1331089" y="7063"/>
                </a:lnTo>
                <a:lnTo>
                  <a:pt x="1375246" y="929"/>
                </a:lnTo>
                <a:lnTo>
                  <a:pt x="1419830" y="121"/>
                </a:lnTo>
                <a:lnTo>
                  <a:pt x="1464470" y="15"/>
                </a:lnTo>
                <a:lnTo>
                  <a:pt x="1509117" y="0"/>
                </a:lnTo>
                <a:lnTo>
                  <a:pt x="1544836" y="2644"/>
                </a:lnTo>
                <a:lnTo>
                  <a:pt x="1588492" y="9093"/>
                </a:lnTo>
                <a:lnTo>
                  <a:pt x="1626444" y="21248"/>
                </a:lnTo>
                <a:lnTo>
                  <a:pt x="1666461" y="38730"/>
                </a:lnTo>
                <a:lnTo>
                  <a:pt x="1707297" y="56556"/>
                </a:lnTo>
                <a:lnTo>
                  <a:pt x="1746871" y="74413"/>
                </a:lnTo>
                <a:lnTo>
                  <a:pt x="1769989" y="87311"/>
                </a:lnTo>
                <a:lnTo>
                  <a:pt x="1787785" y="105293"/>
                </a:lnTo>
                <a:lnTo>
                  <a:pt x="1827717" y="132622"/>
                </a:lnTo>
                <a:lnTo>
                  <a:pt x="1868295" y="164634"/>
                </a:lnTo>
                <a:lnTo>
                  <a:pt x="1886027" y="185058"/>
                </a:lnTo>
                <a:lnTo>
                  <a:pt x="1895906" y="193372"/>
                </a:lnTo>
                <a:lnTo>
                  <a:pt x="1926746" y="238015"/>
                </a:lnTo>
                <a:lnTo>
                  <a:pt x="1951790" y="271118"/>
                </a:lnTo>
                <a:lnTo>
                  <a:pt x="1960315" y="288800"/>
                </a:lnTo>
                <a:lnTo>
                  <a:pt x="1973998" y="330401"/>
                </a:lnTo>
                <a:lnTo>
                  <a:pt x="1987422" y="366300"/>
                </a:lnTo>
                <a:lnTo>
                  <a:pt x="1998160" y="410601"/>
                </a:lnTo>
                <a:lnTo>
                  <a:pt x="2000066" y="453537"/>
                </a:lnTo>
                <a:lnTo>
                  <a:pt x="1999233" y="484931"/>
                </a:lnTo>
                <a:lnTo>
                  <a:pt x="1989224" y="526835"/>
                </a:lnTo>
                <a:lnTo>
                  <a:pt x="1973276" y="569635"/>
                </a:lnTo>
                <a:lnTo>
                  <a:pt x="1952614" y="613061"/>
                </a:lnTo>
                <a:lnTo>
                  <a:pt x="1935095" y="642922"/>
                </a:lnTo>
                <a:lnTo>
                  <a:pt x="1908344" y="684607"/>
                </a:lnTo>
                <a:lnTo>
                  <a:pt x="1877721" y="728015"/>
                </a:lnTo>
                <a:lnTo>
                  <a:pt x="1836510" y="770855"/>
                </a:lnTo>
                <a:lnTo>
                  <a:pt x="1794865" y="812596"/>
                </a:lnTo>
                <a:lnTo>
                  <a:pt x="1753195" y="849531"/>
                </a:lnTo>
                <a:lnTo>
                  <a:pt x="1709787" y="889117"/>
                </a:lnTo>
                <a:lnTo>
                  <a:pt x="1665248" y="925633"/>
                </a:lnTo>
                <a:lnTo>
                  <a:pt x="1620609" y="953733"/>
                </a:lnTo>
                <a:lnTo>
                  <a:pt x="1575962" y="988325"/>
                </a:lnTo>
                <a:lnTo>
                  <a:pt x="1535301" y="1015351"/>
                </a:lnTo>
                <a:lnTo>
                  <a:pt x="1492170" y="1039648"/>
                </a:lnTo>
                <a:lnTo>
                  <a:pt x="1462591" y="1060149"/>
                </a:lnTo>
                <a:lnTo>
                  <a:pt x="1420565" y="1084316"/>
                </a:lnTo>
                <a:lnTo>
                  <a:pt x="1391120" y="1104802"/>
                </a:lnTo>
                <a:lnTo>
                  <a:pt x="1348130" y="1127973"/>
                </a:lnTo>
                <a:lnTo>
                  <a:pt x="1303701" y="1145564"/>
                </a:lnTo>
                <a:lnTo>
                  <a:pt x="1259081" y="1167871"/>
                </a:lnTo>
                <a:lnTo>
                  <a:pt x="1214436" y="1190555"/>
                </a:lnTo>
                <a:lnTo>
                  <a:pt x="1169789" y="1208082"/>
                </a:lnTo>
                <a:lnTo>
                  <a:pt x="1125140" y="1223313"/>
                </a:lnTo>
                <a:lnTo>
                  <a:pt x="1080492" y="1239234"/>
                </a:lnTo>
                <a:lnTo>
                  <a:pt x="1042127" y="1257221"/>
                </a:lnTo>
                <a:lnTo>
                  <a:pt x="1001366" y="1270622"/>
                </a:lnTo>
                <a:lnTo>
                  <a:pt x="963659" y="1282824"/>
                </a:lnTo>
                <a:lnTo>
                  <a:pt x="921668" y="1294788"/>
                </a:lnTo>
                <a:lnTo>
                  <a:pt x="879675" y="1306706"/>
                </a:lnTo>
                <a:lnTo>
                  <a:pt x="840292" y="1312478"/>
                </a:lnTo>
                <a:lnTo>
                  <a:pt x="801204" y="1322144"/>
                </a:lnTo>
                <a:lnTo>
                  <a:pt x="760299" y="1333607"/>
                </a:lnTo>
                <a:lnTo>
                  <a:pt x="717419" y="1339290"/>
                </a:lnTo>
                <a:lnTo>
                  <a:pt x="676611" y="1348937"/>
                </a:lnTo>
                <a:lnTo>
                  <a:pt x="635367" y="1360398"/>
                </a:lnTo>
                <a:lnTo>
                  <a:pt x="597565" y="1366079"/>
                </a:lnTo>
                <a:lnTo>
                  <a:pt x="555555" y="1375726"/>
                </a:lnTo>
                <a:lnTo>
                  <a:pt x="518300" y="1382446"/>
                </a:lnTo>
                <a:lnTo>
                  <a:pt x="476141" y="1384766"/>
                </a:lnTo>
                <a:lnTo>
                  <a:pt x="438120" y="1391103"/>
                </a:lnTo>
                <a:lnTo>
                  <a:pt x="401948" y="1397389"/>
                </a:lnTo>
                <a:lnTo>
                  <a:pt x="366139" y="1401057"/>
                </a:lnTo>
                <a:lnTo>
                  <a:pt x="326211" y="1401840"/>
                </a:lnTo>
                <a:lnTo>
                  <a:pt x="285933" y="1401949"/>
                </a:lnTo>
                <a:lnTo>
                  <a:pt x="243638" y="1393581"/>
                </a:lnTo>
                <a:lnTo>
                  <a:pt x="235284" y="1392282"/>
                </a:lnTo>
                <a:lnTo>
                  <a:pt x="193567" y="1377223"/>
                </a:lnTo>
                <a:lnTo>
                  <a:pt x="149174" y="1339447"/>
                </a:lnTo>
                <a:lnTo>
                  <a:pt x="135812" y="1333166"/>
                </a:lnTo>
                <a:lnTo>
                  <a:pt x="128821" y="1330705"/>
                </a:lnTo>
                <a:lnTo>
                  <a:pt x="89301" y="1297435"/>
                </a:lnTo>
                <a:lnTo>
                  <a:pt x="83345" y="1294981"/>
                </a:lnTo>
                <a:lnTo>
                  <a:pt x="68461" y="1282528"/>
                </a:lnTo>
                <a:lnTo>
                  <a:pt x="65153" y="1276780"/>
                </a:lnTo>
                <a:lnTo>
                  <a:pt x="64271" y="1273858"/>
                </a:lnTo>
                <a:lnTo>
                  <a:pt x="61699" y="1271910"/>
                </a:lnTo>
                <a:lnTo>
                  <a:pt x="50582" y="1268176"/>
                </a:lnTo>
                <a:lnTo>
                  <a:pt x="48604" y="1266138"/>
                </a:lnTo>
                <a:lnTo>
                  <a:pt x="37191" y="1251809"/>
                </a:lnTo>
                <a:lnTo>
                  <a:pt x="0" y="121443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474722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Brain of an OCD sufferer and non sufferer-what can you see?</a:t>
            </a:r>
            <a:endParaRPr lang="en-GB"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b="19531"/>
          <a:stretch/>
        </p:blipFill>
        <p:spPr bwMode="auto">
          <a:xfrm>
            <a:off x="1115616" y="1484784"/>
            <a:ext cx="6624736" cy="468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9236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 the Orbitofrontal cortex, caudate, nucleus and thalamus create a kind of circuit. </a:t>
            </a:r>
            <a:endParaRPr lang="en-GB" dirty="0"/>
          </a:p>
        </p:txBody>
      </p:sp>
      <p:sp>
        <p:nvSpPr>
          <p:cNvPr id="3" name="Content Placeholder 2"/>
          <p:cNvSpPr>
            <a:spLocks noGrp="1"/>
          </p:cNvSpPr>
          <p:nvPr>
            <p:ph idx="1"/>
          </p:nvPr>
        </p:nvSpPr>
        <p:spPr>
          <a:xfrm>
            <a:off x="467544" y="1916838"/>
            <a:ext cx="8229600" cy="4525963"/>
          </a:xfrm>
        </p:spPr>
        <p:txBody>
          <a:bodyPr>
            <a:normAutofit fontScale="77500" lnSpcReduction="20000"/>
          </a:bodyPr>
          <a:lstStyle/>
          <a:p>
            <a:pPr marL="0" indent="0">
              <a:buNone/>
            </a:pPr>
            <a:r>
              <a:rPr lang="en-GB" dirty="0" smtClean="0"/>
              <a:t>Turn over your brain diagram. </a:t>
            </a:r>
          </a:p>
          <a:p>
            <a:pPr marL="0" indent="0">
              <a:buNone/>
            </a:pPr>
            <a:r>
              <a:rPr lang="en-GB" dirty="0" smtClean="0"/>
              <a:t>Fill in the gaps to create a flow diagram of how a “normal” and an OCD brain would work after walking past someone with a slight cold. </a:t>
            </a:r>
          </a:p>
          <a:p>
            <a:pPr marL="0" indent="0">
              <a:buNone/>
            </a:pPr>
            <a:r>
              <a:rPr lang="en-GB" b="1" dirty="0" smtClean="0"/>
              <a:t>-I’ve totally got this from my flipped homework- </a:t>
            </a:r>
            <a:r>
              <a:rPr lang="en-GB" dirty="0" smtClean="0"/>
              <a:t>fill in freestyle</a:t>
            </a:r>
          </a:p>
          <a:p>
            <a:pPr marL="0" indent="0">
              <a:buNone/>
            </a:pPr>
            <a:r>
              <a:rPr lang="en-GB" dirty="0"/>
              <a:t>-</a:t>
            </a:r>
            <a:r>
              <a:rPr lang="en-GB" b="1" dirty="0" smtClean="0"/>
              <a:t>Still not totally sure but have a good </a:t>
            </a:r>
            <a:r>
              <a:rPr lang="en-GB" dirty="0" smtClean="0"/>
              <a:t>idea-use the key terms in the box to help.</a:t>
            </a:r>
          </a:p>
          <a:p>
            <a:pPr>
              <a:buFontTx/>
              <a:buChar char="-"/>
            </a:pPr>
            <a:r>
              <a:rPr lang="en-GB" b="1" dirty="0" smtClean="0"/>
              <a:t>I found it really tricky- </a:t>
            </a:r>
            <a:r>
              <a:rPr lang="en-GB" dirty="0" smtClean="0"/>
              <a:t>Use your packs and then ask me! </a:t>
            </a:r>
          </a:p>
          <a:p>
            <a:pPr marL="0" indent="0">
              <a:buNone/>
            </a:pPr>
            <a:endParaRPr lang="en-GB" dirty="0" smtClean="0"/>
          </a:p>
          <a:p>
            <a:pPr marL="0" indent="0">
              <a:buNone/>
            </a:pPr>
            <a:r>
              <a:rPr lang="en-GB" b="1" dirty="0" smtClean="0"/>
              <a:t>Finished before every body else? </a:t>
            </a:r>
            <a:r>
              <a:rPr lang="en-GB" dirty="0" smtClean="0"/>
              <a:t>Write out the serotonin explanation in the challenge box on the sheet. </a:t>
            </a:r>
          </a:p>
          <a:p>
            <a:pPr marL="0" indent="0">
              <a:buNone/>
            </a:pPr>
            <a:endParaRPr lang="en-GB" dirty="0"/>
          </a:p>
        </p:txBody>
      </p:sp>
    </p:spTree>
    <p:extLst>
      <p:ext uri="{BB962C8B-B14F-4D97-AF65-F5344CB8AC3E}">
        <p14:creationId xmlns:p14="http://schemas.microsoft.com/office/powerpoint/2010/main" val="340961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arn(inVertical)">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1000"/>
                                        <p:tgtEl>
                                          <p:spTgt spid="3">
                                            <p:txEl>
                                              <p:pRg st="2" end="2"/>
                                            </p:txEl>
                                          </p:spTgt>
                                        </p:tgtEl>
                                      </p:cBhvr>
                                    </p:animEffect>
                                    <p:anim calcmode="lin" valueType="num">
                                      <p:cBhvr>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fade">
                                      <p:cBhvr>
                                        <p:cTn id="39" dur="1000"/>
                                        <p:tgtEl>
                                          <p:spTgt spid="3">
                                            <p:txEl>
                                              <p:pRg st="6" end="6"/>
                                            </p:txEl>
                                          </p:spTgt>
                                        </p:tgtEl>
                                      </p:cBhvr>
                                    </p:animEffect>
                                    <p:anim calcmode="lin" valueType="num">
                                      <p:cBhvr>
                                        <p:cTn id="4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7" name="Content Placeholder 6"/>
          <p:cNvSpPr>
            <a:spLocks noGrp="1"/>
          </p:cNvSpPr>
          <p:nvPr>
            <p:ph idx="1"/>
          </p:nvPr>
        </p:nvSpPr>
        <p:spPr/>
        <p:txBody>
          <a:bodyPr>
            <a:normAutofit fontScale="70000" lnSpcReduction="20000"/>
          </a:bodyPr>
          <a:lstStyle/>
          <a:p>
            <a:pPr marL="0" indent="0">
              <a:buNone/>
            </a:pPr>
            <a:r>
              <a:rPr lang="en-GB" dirty="0" smtClean="0"/>
              <a:t>          </a:t>
            </a:r>
            <a:r>
              <a:rPr lang="en-GB" sz="4500" b="1" dirty="0" smtClean="0"/>
              <a:t>Orbitofrontal cortex </a:t>
            </a:r>
            <a:r>
              <a:rPr lang="en-GB" dirty="0" smtClean="0"/>
              <a:t>sends a message of panic</a:t>
            </a:r>
            <a:endParaRPr lang="en-GB" dirty="0"/>
          </a:p>
          <a:p>
            <a:pPr marL="0" indent="0">
              <a:buNone/>
            </a:pPr>
            <a:endParaRPr lang="en-GB" dirty="0" smtClean="0"/>
          </a:p>
          <a:p>
            <a:pPr marL="0" indent="0">
              <a:buNone/>
            </a:pPr>
            <a:r>
              <a:rPr lang="en-GB" dirty="0"/>
              <a:t> </a:t>
            </a:r>
            <a:r>
              <a:rPr lang="en-GB" dirty="0" smtClean="0"/>
              <a:t>                                     </a:t>
            </a:r>
          </a:p>
          <a:p>
            <a:pPr marL="0" indent="0">
              <a:buNone/>
            </a:pPr>
            <a:r>
              <a:rPr lang="en-GB" sz="3800" b="1" dirty="0"/>
              <a:t> </a:t>
            </a:r>
            <a:r>
              <a:rPr lang="en-GB" sz="3800" b="1" dirty="0" smtClean="0"/>
              <a:t>                                    Caudate nucleus</a:t>
            </a:r>
          </a:p>
          <a:p>
            <a:pPr marL="0" indent="0" algn="ctr">
              <a:buNone/>
            </a:pPr>
            <a:r>
              <a:rPr lang="en-GB" dirty="0" smtClean="0"/>
              <a:t>   decides isn’t a problem</a:t>
            </a:r>
          </a:p>
          <a:p>
            <a:pPr marL="0" indent="0">
              <a:buNone/>
            </a:pPr>
            <a:r>
              <a:rPr lang="en-GB" dirty="0"/>
              <a:t> </a:t>
            </a:r>
            <a:r>
              <a:rPr lang="en-GB" dirty="0" smtClean="0"/>
              <a:t>                                          supresses signals from OFC</a:t>
            </a:r>
          </a:p>
          <a:p>
            <a:pPr marL="0" indent="0">
              <a:buNone/>
            </a:pPr>
            <a:r>
              <a:rPr lang="en-GB" sz="5100" b="1" dirty="0"/>
              <a:t> </a:t>
            </a:r>
            <a:r>
              <a:rPr lang="en-GB" sz="5100" b="1" dirty="0" smtClean="0"/>
              <a:t>                           Circuit ended</a:t>
            </a:r>
          </a:p>
          <a:p>
            <a:pPr marL="0" indent="0">
              <a:buNone/>
            </a:pPr>
            <a:endParaRPr lang="en-GB" dirty="0"/>
          </a:p>
          <a:p>
            <a:pPr marL="0" indent="0">
              <a:buNone/>
            </a:pPr>
            <a:endParaRPr lang="en-GB" dirty="0" smtClean="0"/>
          </a:p>
          <a:p>
            <a:pPr marL="0" indent="0">
              <a:buNone/>
            </a:pPr>
            <a:r>
              <a:rPr lang="en-GB" dirty="0" smtClean="0"/>
              <a:t>                   </a:t>
            </a:r>
          </a:p>
          <a:p>
            <a:pPr marL="0" indent="0">
              <a:buNone/>
            </a:pPr>
            <a:r>
              <a:rPr lang="en-GB" dirty="0" smtClean="0"/>
              <a:t>                                 </a:t>
            </a:r>
          </a:p>
          <a:p>
            <a:pPr marL="0" indent="0">
              <a:buNone/>
            </a:pPr>
            <a:r>
              <a:rPr lang="en-GB" dirty="0" smtClean="0"/>
              <a:t>                </a:t>
            </a:r>
          </a:p>
        </p:txBody>
      </p:sp>
      <p:sp>
        <p:nvSpPr>
          <p:cNvPr id="8" name="Down Arrow 7"/>
          <p:cNvSpPr/>
          <p:nvPr/>
        </p:nvSpPr>
        <p:spPr>
          <a:xfrm>
            <a:off x="4279438" y="2011542"/>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567" y="116648"/>
            <a:ext cx="2915816" cy="1346061"/>
          </a:xfrm>
          <a:prstGeom prst="rect">
            <a:avLst/>
          </a:prstGeom>
        </p:spPr>
      </p:pic>
    </p:spTree>
    <p:extLst>
      <p:ext uri="{BB962C8B-B14F-4D97-AF65-F5344CB8AC3E}">
        <p14:creationId xmlns:p14="http://schemas.microsoft.com/office/powerpoint/2010/main" val="320896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barn(inVertical)">
                                      <p:cBhvr>
                                        <p:cTn id="26" dur="500"/>
                                        <p:tgtEl>
                                          <p:spTgt spid="7">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Effect transition="in" filter="barn(inVertical)">
                                      <p:cBhvr>
                                        <p:cTn id="31" dur="500"/>
                                        <p:tgtEl>
                                          <p:spTgt spid="7">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Effect transition="in" filter="barn(inVertical)">
                                      <p:cBhvr>
                                        <p:cTn id="36" dur="500"/>
                                        <p:tgtEl>
                                          <p:spTgt spid="7">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barn(inVertical)">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2034"/>
          </a:xfrm>
        </p:spPr>
        <p:txBody>
          <a:bodyPr>
            <a:normAutofit fontScale="90000"/>
          </a:bodyPr>
          <a:lstStyle/>
          <a:p>
            <a:endParaRPr lang="en-GB" dirty="0"/>
          </a:p>
        </p:txBody>
      </p:sp>
      <p:sp>
        <p:nvSpPr>
          <p:cNvPr id="7" name="Content Placeholder 6"/>
          <p:cNvSpPr>
            <a:spLocks noGrp="1"/>
          </p:cNvSpPr>
          <p:nvPr>
            <p:ph idx="1"/>
          </p:nvPr>
        </p:nvSpPr>
        <p:spPr/>
        <p:txBody>
          <a:bodyPr>
            <a:normAutofit fontScale="77500" lnSpcReduction="20000"/>
          </a:bodyPr>
          <a:lstStyle/>
          <a:p>
            <a:pPr marL="0" indent="0">
              <a:buNone/>
            </a:pPr>
            <a:r>
              <a:rPr lang="en-GB" dirty="0" smtClean="0"/>
              <a:t>                   Orbitofrontal cortex sends a message of panic</a:t>
            </a:r>
            <a:endParaRPr lang="en-GB" dirty="0"/>
          </a:p>
          <a:p>
            <a:pPr marL="0" indent="0">
              <a:buNone/>
            </a:pPr>
            <a:endParaRPr lang="en-GB" dirty="0" smtClean="0"/>
          </a:p>
          <a:p>
            <a:pPr marL="0" indent="0">
              <a:buNone/>
            </a:pPr>
            <a:r>
              <a:rPr lang="en-GB" dirty="0"/>
              <a:t> </a:t>
            </a:r>
            <a:r>
              <a:rPr lang="en-GB" dirty="0" smtClean="0"/>
              <a:t>                          Caudate nucleus (is faulty)</a:t>
            </a:r>
          </a:p>
          <a:p>
            <a:pPr marL="0" indent="0">
              <a:buNone/>
            </a:pPr>
            <a:r>
              <a:rPr lang="en-GB" dirty="0" smtClean="0"/>
              <a:t>                    Can’t supress signals from OFC so passes info on</a:t>
            </a:r>
          </a:p>
          <a:p>
            <a:pPr marL="0" indent="0">
              <a:buNone/>
            </a:pPr>
            <a:endParaRPr lang="en-GB" dirty="0"/>
          </a:p>
          <a:p>
            <a:pPr marL="0" indent="0">
              <a:buNone/>
            </a:pPr>
            <a:endParaRPr lang="en-GB" dirty="0" smtClean="0"/>
          </a:p>
          <a:p>
            <a:pPr marL="0" indent="0">
              <a:buNone/>
            </a:pPr>
            <a:r>
              <a:rPr lang="en-GB" dirty="0"/>
              <a:t> </a:t>
            </a:r>
            <a:r>
              <a:rPr lang="en-GB" dirty="0" smtClean="0"/>
              <a:t>                 </a:t>
            </a:r>
            <a:r>
              <a:rPr lang="en-GB" dirty="0" err="1" smtClean="0"/>
              <a:t>Thalmus</a:t>
            </a:r>
            <a:r>
              <a:rPr lang="en-GB" dirty="0" smtClean="0"/>
              <a:t>-receives message of panic and gets excited</a:t>
            </a:r>
            <a:endParaRPr lang="en-GB" dirty="0"/>
          </a:p>
          <a:p>
            <a:pPr marL="0" indent="0">
              <a:buNone/>
            </a:pPr>
            <a:r>
              <a:rPr lang="en-GB" dirty="0" smtClean="0"/>
              <a:t>                                     carries out the action</a:t>
            </a:r>
          </a:p>
          <a:p>
            <a:pPr marL="0" indent="0">
              <a:buNone/>
            </a:pPr>
            <a:r>
              <a:rPr lang="en-GB" dirty="0" smtClean="0"/>
              <a:t> </a:t>
            </a:r>
          </a:p>
          <a:p>
            <a:pPr marL="0" indent="0">
              <a:buNone/>
            </a:pPr>
            <a:r>
              <a:rPr lang="en-GB" dirty="0"/>
              <a:t> </a:t>
            </a:r>
            <a:r>
              <a:rPr lang="en-GB" dirty="0" smtClean="0"/>
              <a:t>                                </a:t>
            </a:r>
          </a:p>
          <a:p>
            <a:pPr marL="0" indent="0">
              <a:buNone/>
            </a:pPr>
            <a:r>
              <a:rPr lang="en-GB" dirty="0"/>
              <a:t> </a:t>
            </a:r>
            <a:r>
              <a:rPr lang="en-GB" dirty="0" smtClean="0"/>
              <a:t>               Wash hands and face 5 times with disinfectant</a:t>
            </a:r>
          </a:p>
        </p:txBody>
      </p:sp>
      <p:sp>
        <p:nvSpPr>
          <p:cNvPr id="8" name="Down Arrow 7"/>
          <p:cNvSpPr/>
          <p:nvPr/>
        </p:nvSpPr>
        <p:spPr>
          <a:xfrm>
            <a:off x="4279438" y="2011542"/>
            <a:ext cx="720080"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9" name="Down Arrow 8"/>
          <p:cNvSpPr/>
          <p:nvPr/>
        </p:nvSpPr>
        <p:spPr>
          <a:xfrm>
            <a:off x="4319972" y="3212976"/>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Down Arrow 9"/>
          <p:cNvSpPr/>
          <p:nvPr/>
        </p:nvSpPr>
        <p:spPr>
          <a:xfrm>
            <a:off x="4279438" y="4581128"/>
            <a:ext cx="64807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18" name="Curved Up Arrow 17"/>
          <p:cNvSpPr/>
          <p:nvPr/>
        </p:nvSpPr>
        <p:spPr>
          <a:xfrm rot="18567668">
            <a:off x="5171071" y="3159042"/>
            <a:ext cx="4248472" cy="150546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black"/>
              </a:solidFill>
            </a:endParaRPr>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5567" y="116648"/>
            <a:ext cx="2915816" cy="1346061"/>
          </a:xfrm>
          <a:prstGeom prst="rect">
            <a:avLst/>
          </a:prstGeom>
        </p:spPr>
      </p:pic>
    </p:spTree>
    <p:extLst>
      <p:ext uri="{BB962C8B-B14F-4D97-AF65-F5344CB8AC3E}">
        <p14:creationId xmlns:p14="http://schemas.microsoft.com/office/powerpoint/2010/main" val="421400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Effect transition="in" filter="wipe(down)">
                                      <p:cBhvr>
                                        <p:cTn id="43" dur="500"/>
                                        <p:tgtEl>
                                          <p:spTgt spid="7">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7">
                                            <p:txEl>
                                              <p:pRg st="7" end="7"/>
                                            </p:txEl>
                                          </p:spTgt>
                                        </p:tgtEl>
                                        <p:attrNameLst>
                                          <p:attrName>style.visibility</p:attrName>
                                        </p:attrNameLst>
                                      </p:cBhvr>
                                      <p:to>
                                        <p:strVal val="visible"/>
                                      </p:to>
                                    </p:set>
                                    <p:animEffect transition="in" filter="barn(inVertical)">
                                      <p:cBhvr>
                                        <p:cTn id="48" dur="500"/>
                                        <p:tgtEl>
                                          <p:spTgt spid="7">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barn(inVertical)">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7">
                                            <p:txEl>
                                              <p:pRg st="10" end="10"/>
                                            </p:txEl>
                                          </p:spTgt>
                                        </p:tgtEl>
                                        <p:attrNameLst>
                                          <p:attrName>style.visibility</p:attrName>
                                        </p:attrNameLst>
                                      </p:cBhvr>
                                      <p:to>
                                        <p:strVal val="visible"/>
                                      </p:to>
                                    </p:set>
                                    <p:animEffect transition="in" filter="barn(inVertical)">
                                      <p:cBhvr>
                                        <p:cTn id="58" dur="500"/>
                                        <p:tgtEl>
                                          <p:spTgt spid="7">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rmAutofit fontScale="90000"/>
          </a:bodyPr>
          <a:lstStyle/>
          <a:p>
            <a:r>
              <a:rPr lang="en-GB" sz="2800" b="1" dirty="0" smtClean="0"/>
              <a:t>Testing your knowledge</a:t>
            </a:r>
            <a:endParaRPr lang="en-GB" sz="2800" b="1" dirty="0"/>
          </a:p>
        </p:txBody>
      </p:sp>
      <p:sp>
        <p:nvSpPr>
          <p:cNvPr id="3" name="Content Placeholder 2"/>
          <p:cNvSpPr>
            <a:spLocks noGrp="1"/>
          </p:cNvSpPr>
          <p:nvPr>
            <p:ph idx="1"/>
          </p:nvPr>
        </p:nvSpPr>
        <p:spPr>
          <a:xfrm>
            <a:off x="457200" y="1052736"/>
            <a:ext cx="4834880" cy="5616624"/>
          </a:xfrm>
        </p:spPr>
        <p:txBody>
          <a:bodyPr>
            <a:normAutofit fontScale="32500" lnSpcReduction="20000"/>
          </a:bodyPr>
          <a:lstStyle/>
          <a:p>
            <a:pPr marL="0" indent="0" algn="ctr">
              <a:buNone/>
            </a:pPr>
            <a:r>
              <a:rPr lang="en-GB" sz="6200" dirty="0" smtClean="0"/>
              <a:t>Outline one </a:t>
            </a:r>
            <a:r>
              <a:rPr lang="en-GB" sz="6200" b="1" dirty="0" smtClean="0"/>
              <a:t>neural</a:t>
            </a:r>
            <a:r>
              <a:rPr lang="en-GB" sz="6200" dirty="0" smtClean="0"/>
              <a:t> explanation of OCD (4 marks)  </a:t>
            </a:r>
          </a:p>
          <a:p>
            <a:pPr marL="0" indent="0">
              <a:buNone/>
            </a:pPr>
            <a:r>
              <a:rPr lang="en-GB" sz="4900" b="1" dirty="0" smtClean="0"/>
              <a:t>Use the structure below to scaffold your answer</a:t>
            </a:r>
          </a:p>
          <a:p>
            <a:pPr marL="0" indent="0">
              <a:buNone/>
            </a:pPr>
            <a:endParaRPr lang="en-GB" sz="4900" b="1" dirty="0"/>
          </a:p>
          <a:p>
            <a:pPr marL="0" indent="0">
              <a:buNone/>
            </a:pPr>
            <a:r>
              <a:rPr lang="en-GB" dirty="0" smtClean="0"/>
              <a:t>-</a:t>
            </a:r>
            <a:r>
              <a:rPr lang="en-GB" sz="5500" dirty="0" smtClean="0"/>
              <a:t>One sentence about PET scans and the area of the brain they found had higher activity for OCD patients.</a:t>
            </a:r>
          </a:p>
          <a:p>
            <a:pPr marL="0" indent="0">
              <a:buNone/>
            </a:pPr>
            <a:endParaRPr lang="en-GB" sz="5500" dirty="0"/>
          </a:p>
          <a:p>
            <a:pPr marL="0" indent="0">
              <a:buNone/>
            </a:pPr>
            <a:r>
              <a:rPr lang="en-GB" sz="5500" dirty="0" smtClean="0"/>
              <a:t>-One sentence about what the OFC does</a:t>
            </a:r>
          </a:p>
          <a:p>
            <a:pPr marL="0" indent="0">
              <a:buNone/>
            </a:pPr>
            <a:endParaRPr lang="en-GB" sz="5500" dirty="0"/>
          </a:p>
          <a:p>
            <a:pPr marL="0" indent="0">
              <a:buNone/>
            </a:pPr>
            <a:r>
              <a:rPr lang="en-GB" sz="5500" dirty="0" smtClean="0"/>
              <a:t>-Explain the circuit for a non OCD sufferer</a:t>
            </a:r>
          </a:p>
          <a:p>
            <a:pPr marL="0" indent="0">
              <a:buNone/>
            </a:pPr>
            <a:endParaRPr lang="en-GB" sz="5500" dirty="0"/>
          </a:p>
          <a:p>
            <a:pPr marL="0" indent="0">
              <a:buNone/>
            </a:pPr>
            <a:r>
              <a:rPr lang="en-GB" sz="5500" dirty="0" smtClean="0"/>
              <a:t>-Explain the circuit for someone with OCD</a:t>
            </a:r>
          </a:p>
          <a:p>
            <a:pPr marL="0" indent="0">
              <a:buNone/>
            </a:pPr>
            <a:endParaRPr lang="en-GB" sz="5500" dirty="0" smtClean="0"/>
          </a:p>
          <a:p>
            <a:pPr marL="0" indent="0">
              <a:buNone/>
            </a:pPr>
            <a:r>
              <a:rPr lang="en-GB" sz="5500" dirty="0" smtClean="0"/>
              <a:t>-Make sure you mention how the loop keeps repeating which explains why compulsions are repetitive rituals.</a:t>
            </a:r>
          </a:p>
          <a:p>
            <a:pPr marL="0" indent="0">
              <a:buNone/>
            </a:pPr>
            <a:endParaRPr lang="en-GB" dirty="0" smtClean="0"/>
          </a:p>
          <a:p>
            <a:pPr marL="0" indent="0">
              <a:buNone/>
            </a:pPr>
            <a:endParaRPr lang="en-GB" dirty="0"/>
          </a:p>
          <a:p>
            <a:pPr marL="0" indent="0">
              <a:buNone/>
            </a:pPr>
            <a:r>
              <a:rPr lang="en-GB" sz="5500" b="1" dirty="0" smtClean="0"/>
              <a:t>Need a hand?   </a:t>
            </a:r>
            <a:r>
              <a:rPr lang="en-GB" sz="5500" dirty="0" smtClean="0"/>
              <a:t>Use your flow diagram but </a:t>
            </a:r>
            <a:r>
              <a:rPr lang="en-GB" sz="5500" b="1" dirty="0" smtClean="0"/>
              <a:t>NO PACKS!</a:t>
            </a:r>
            <a:endParaRPr lang="en-GB" sz="5500" b="1" dirty="0"/>
          </a:p>
          <a:p>
            <a:pPr marL="0" indent="0">
              <a:buNone/>
            </a:pPr>
            <a:endParaRPr lang="en-GB" dirty="0" smtClean="0"/>
          </a:p>
          <a:p>
            <a:pPr marL="0" indent="0">
              <a:buNone/>
            </a:pPr>
            <a:endParaRPr lang="en-GB"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1" y="2564904"/>
            <a:ext cx="5176341"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3626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GB" dirty="0"/>
              <a:t>Biochemical explanation </a:t>
            </a:r>
          </a:p>
        </p:txBody>
      </p:sp>
      <p:sp>
        <p:nvSpPr>
          <p:cNvPr id="3" name="Content Placeholder 2"/>
          <p:cNvSpPr>
            <a:spLocks noGrp="1"/>
          </p:cNvSpPr>
          <p:nvPr>
            <p:ph idx="1"/>
          </p:nvPr>
        </p:nvSpPr>
        <p:spPr>
          <a:xfrm>
            <a:off x="395536" y="1124744"/>
            <a:ext cx="8229600" cy="6297563"/>
          </a:xfrm>
        </p:spPr>
        <p:txBody>
          <a:bodyPr/>
          <a:lstStyle/>
          <a:p>
            <a:pPr marL="0" indent="0">
              <a:buNone/>
            </a:pPr>
            <a:r>
              <a:rPr lang="en-GB" dirty="0" smtClean="0"/>
              <a:t>What bio-chemical is linked to OCD?</a:t>
            </a:r>
          </a:p>
          <a:p>
            <a:pPr marL="0" indent="0">
              <a:buNone/>
            </a:pPr>
            <a:r>
              <a:rPr lang="en-GB" b="1" dirty="0" smtClean="0"/>
              <a:t>Serotonin</a:t>
            </a:r>
          </a:p>
          <a:p>
            <a:pPr marL="0" indent="0">
              <a:buNone/>
            </a:pPr>
            <a:r>
              <a:rPr lang="en-GB" dirty="0" smtClean="0"/>
              <a:t>Is it high or low levels that increase your risk of OCD?</a:t>
            </a:r>
          </a:p>
          <a:p>
            <a:pPr marL="0" indent="0">
              <a:buNone/>
            </a:pPr>
            <a:r>
              <a:rPr lang="en-GB" b="1" dirty="0" smtClean="0"/>
              <a:t>Low</a:t>
            </a:r>
          </a:p>
          <a:p>
            <a:pPr marL="0" indent="0">
              <a:buNone/>
            </a:pPr>
            <a:r>
              <a:rPr lang="en-GB" dirty="0" smtClean="0"/>
              <a:t>How is this linked to mood?</a:t>
            </a:r>
          </a:p>
          <a:p>
            <a:pPr marL="0" indent="0">
              <a:buNone/>
            </a:pPr>
            <a:r>
              <a:rPr lang="en-GB" b="1" dirty="0" smtClean="0"/>
              <a:t>Normal passing on (transmission) of mood-relevant info does not take place so mood and mental processes are effected, i.e. OCD.</a:t>
            </a:r>
          </a:p>
          <a:p>
            <a:endParaRPr lang="en-GB" dirty="0"/>
          </a:p>
        </p:txBody>
      </p:sp>
    </p:spTree>
    <p:extLst>
      <p:ext uri="{BB962C8B-B14F-4D97-AF65-F5344CB8AC3E}">
        <p14:creationId xmlns:p14="http://schemas.microsoft.com/office/powerpoint/2010/main" val="341885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Evaluating explanations in Psychology</a:t>
            </a:r>
            <a:endParaRPr lang="en-GB" dirty="0"/>
          </a:p>
        </p:txBody>
      </p:sp>
      <p:sp>
        <p:nvSpPr>
          <p:cNvPr id="3" name="Content Placeholder 2"/>
          <p:cNvSpPr>
            <a:spLocks noGrp="1"/>
          </p:cNvSpPr>
          <p:nvPr>
            <p:ph idx="1"/>
          </p:nvPr>
        </p:nvSpPr>
        <p:spPr>
          <a:xfrm>
            <a:off x="457200" y="1556792"/>
            <a:ext cx="8229600" cy="4569377"/>
          </a:xfrm>
        </p:spPr>
        <p:txBody>
          <a:bodyPr>
            <a:normAutofit/>
          </a:bodyPr>
          <a:lstStyle/>
          <a:p>
            <a:pPr marL="0" indent="0" algn="ctr">
              <a:buNone/>
            </a:pPr>
            <a:r>
              <a:rPr lang="en-GB" dirty="0" smtClean="0"/>
              <a:t>How do we evaluate explanations??</a:t>
            </a:r>
          </a:p>
          <a:p>
            <a:pPr marL="0" indent="0" algn="ctr">
              <a:buNone/>
            </a:pPr>
            <a:endParaRPr lang="en-GB" dirty="0" smtClean="0"/>
          </a:p>
          <a:p>
            <a:pPr>
              <a:buFont typeface="Wingdings" panose="05000000000000000000" pitchFamily="2" charset="2"/>
              <a:buChar char="Ø"/>
            </a:pPr>
            <a:r>
              <a:rPr lang="en-GB" dirty="0" smtClean="0"/>
              <a:t>Use of supporting evidence </a:t>
            </a:r>
          </a:p>
          <a:p>
            <a:pPr marL="0" indent="0" algn="ctr">
              <a:buNone/>
            </a:pPr>
            <a:endParaRPr lang="en-GB" dirty="0" smtClean="0"/>
          </a:p>
          <a:p>
            <a:pPr marL="0" indent="0" algn="ctr">
              <a:buNone/>
            </a:pPr>
            <a:r>
              <a:rPr lang="en-GB" dirty="0" smtClean="0"/>
              <a:t>What else? </a:t>
            </a:r>
          </a:p>
          <a:p>
            <a:pPr marL="0" indent="0">
              <a:buNone/>
            </a:pPr>
            <a:endParaRPr lang="en-GB" dirty="0" smtClean="0"/>
          </a:p>
          <a:p>
            <a:endParaRPr lang="en-GB" dirty="0"/>
          </a:p>
        </p:txBody>
      </p:sp>
    </p:spTree>
    <p:extLst>
      <p:ext uri="{BB962C8B-B14F-4D97-AF65-F5344CB8AC3E}">
        <p14:creationId xmlns:p14="http://schemas.microsoft.com/office/powerpoint/2010/main" val="306141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0"/>
            <a:ext cx="9036496" cy="836712"/>
          </a:xfrm>
        </p:spPr>
        <p:txBody>
          <a:bodyPr>
            <a:noAutofit/>
          </a:bodyPr>
          <a:lstStyle/>
          <a:p>
            <a:r>
              <a:rPr lang="en-GB" sz="2800" dirty="0" smtClean="0"/>
              <a:t>How do we evaluate </a:t>
            </a:r>
            <a:r>
              <a:rPr lang="en-GB" sz="2800" b="1" dirty="0" smtClean="0"/>
              <a:t>explanations or theories</a:t>
            </a:r>
            <a:r>
              <a:rPr lang="en-GB" sz="2800" dirty="0" smtClean="0"/>
              <a:t> of behaviour?</a:t>
            </a:r>
            <a:endParaRPr lang="en-GB" sz="2800" dirty="0"/>
          </a:p>
        </p:txBody>
      </p:sp>
      <p:sp>
        <p:nvSpPr>
          <p:cNvPr id="3" name="Content Placeholder 2"/>
          <p:cNvSpPr>
            <a:spLocks noGrp="1"/>
          </p:cNvSpPr>
          <p:nvPr>
            <p:ph idx="1"/>
          </p:nvPr>
        </p:nvSpPr>
        <p:spPr>
          <a:xfrm>
            <a:off x="179512" y="764704"/>
            <a:ext cx="8964488" cy="2808312"/>
          </a:xfrm>
          <a:noFill/>
        </p:spPr>
        <p:txBody>
          <a:bodyPr>
            <a:noAutofit/>
          </a:bodyPr>
          <a:lstStyle/>
          <a:p>
            <a:r>
              <a:rPr lang="en-GB" sz="2200" dirty="0" smtClean="0"/>
              <a:t>Evidence – supporting/contradicting </a:t>
            </a:r>
          </a:p>
          <a:p>
            <a:r>
              <a:rPr lang="en-GB" sz="2200" dirty="0" smtClean="0"/>
              <a:t>Evaluation of supporting evidence </a:t>
            </a:r>
          </a:p>
          <a:p>
            <a:r>
              <a:rPr lang="en-GB" sz="2200" dirty="0" smtClean="0"/>
              <a:t>What are the limitations of the explanation? E.g. Does it fail to explain any aspect of the behaviour?</a:t>
            </a:r>
          </a:p>
          <a:p>
            <a:r>
              <a:rPr lang="en-GB" sz="2200" dirty="0" smtClean="0"/>
              <a:t>Why is this a good explanation?</a:t>
            </a:r>
          </a:p>
          <a:p>
            <a:r>
              <a:rPr lang="en-GB" sz="2200" dirty="0" smtClean="0"/>
              <a:t>Practical/useful applications</a:t>
            </a:r>
          </a:p>
          <a:p>
            <a:r>
              <a:rPr lang="en-GB" sz="2200" dirty="0" smtClean="0"/>
              <a:t>Comparison of explanation with another</a:t>
            </a:r>
          </a:p>
          <a:p>
            <a:r>
              <a:rPr lang="en-GB" sz="2200" dirty="0" smtClean="0"/>
              <a:t>Relevant issues and debates</a:t>
            </a:r>
          </a:p>
        </p:txBody>
      </p:sp>
      <p:sp>
        <p:nvSpPr>
          <p:cNvPr id="4" name="TextBox 3"/>
          <p:cNvSpPr txBox="1"/>
          <p:nvPr/>
        </p:nvSpPr>
        <p:spPr>
          <a:xfrm>
            <a:off x="152872" y="3933056"/>
            <a:ext cx="8856984" cy="2462213"/>
          </a:xfrm>
          <a:prstGeom prst="rect">
            <a:avLst/>
          </a:prstGeom>
          <a:solidFill>
            <a:schemeClr val="accent2">
              <a:lumMod val="20000"/>
              <a:lumOff val="80000"/>
            </a:schemeClr>
          </a:solidFill>
        </p:spPr>
        <p:txBody>
          <a:bodyPr wrap="square" rtlCol="0">
            <a:spAutoFit/>
          </a:bodyPr>
          <a:lstStyle/>
          <a:p>
            <a:r>
              <a:rPr lang="en-GB" sz="2200" b="1" dirty="0" smtClean="0"/>
              <a:t>TASK:</a:t>
            </a:r>
          </a:p>
          <a:p>
            <a:r>
              <a:rPr lang="en-GB" sz="2200" b="1" dirty="0" smtClean="0"/>
              <a:t>1. </a:t>
            </a:r>
            <a:r>
              <a:rPr lang="en-GB" sz="2200" dirty="0" smtClean="0"/>
              <a:t>Read the evaluation points for the neural explanations on </a:t>
            </a:r>
            <a:r>
              <a:rPr lang="en-GB" sz="2200" dirty="0" err="1" smtClean="0"/>
              <a:t>pg</a:t>
            </a:r>
            <a:r>
              <a:rPr lang="en-GB" sz="2200" dirty="0" smtClean="0"/>
              <a:t> 36 and decide which ones are examples of the points above.</a:t>
            </a:r>
          </a:p>
          <a:p>
            <a:endParaRPr lang="en-GB" sz="2200" dirty="0" smtClean="0"/>
          </a:p>
          <a:p>
            <a:r>
              <a:rPr lang="en-GB" sz="2200" b="1" dirty="0" smtClean="0"/>
              <a:t>2</a:t>
            </a:r>
            <a:r>
              <a:rPr lang="en-GB" sz="2200" dirty="0" smtClean="0"/>
              <a:t>. Research additional evaluation points – one strength and one limitation of the neural explanations of OCD. (Hint: Look at the strengths and weaknesses of the biological approach in the Approaches pack)</a:t>
            </a:r>
          </a:p>
        </p:txBody>
      </p:sp>
    </p:spTree>
    <p:extLst>
      <p:ext uri="{BB962C8B-B14F-4D97-AF65-F5344CB8AC3E}">
        <p14:creationId xmlns:p14="http://schemas.microsoft.com/office/powerpoint/2010/main" val="272840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4">
                                            <p:txEl>
                                              <p:pRg st="0" end="0"/>
                                            </p:txEl>
                                          </p:spTgt>
                                        </p:tgtEl>
                                        <p:attrNameLst>
                                          <p:attrName>style.visibility</p:attrName>
                                        </p:attrNameLst>
                                      </p:cBhvr>
                                      <p:to>
                                        <p:strVal val="visible"/>
                                      </p:to>
                                    </p:set>
                                    <p:animEffect transition="in" filter="fade">
                                      <p:cBhvr>
                                        <p:cTn id="49" dur="500"/>
                                        <p:tgtEl>
                                          <p:spTgt spid="4">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fade">
                                      <p:cBhvr>
                                        <p:cTn id="5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88640"/>
            <a:ext cx="8229600" cy="778098"/>
          </a:xfrm>
          <a:solidFill>
            <a:schemeClr val="accent4">
              <a:lumMod val="60000"/>
              <a:lumOff val="40000"/>
            </a:schemeClr>
          </a:solidFill>
        </p:spPr>
        <p:txBody>
          <a:bodyPr/>
          <a:lstStyle/>
          <a:p>
            <a:r>
              <a:rPr lang="en-GB" b="1" dirty="0" smtClean="0"/>
              <a:t>Biological Treatments</a:t>
            </a:r>
            <a:endParaRPr lang="en-GB" b="1" dirty="0"/>
          </a:p>
        </p:txBody>
      </p:sp>
      <p:sp>
        <p:nvSpPr>
          <p:cNvPr id="4" name="Content Placeholder 3"/>
          <p:cNvSpPr>
            <a:spLocks noGrp="1"/>
          </p:cNvSpPr>
          <p:nvPr>
            <p:ph idx="1"/>
          </p:nvPr>
        </p:nvSpPr>
        <p:spPr>
          <a:xfrm>
            <a:off x="457200" y="1196752"/>
            <a:ext cx="8229600" cy="5472608"/>
          </a:xfrm>
        </p:spPr>
        <p:txBody>
          <a:bodyPr>
            <a:normAutofit fontScale="77500" lnSpcReduction="20000"/>
          </a:bodyPr>
          <a:lstStyle/>
          <a:p>
            <a:pPr marL="0" indent="0">
              <a:buNone/>
            </a:pPr>
            <a:r>
              <a:rPr lang="en-GB" dirty="0" smtClean="0"/>
              <a:t>From your flipped homework…..</a:t>
            </a:r>
          </a:p>
          <a:p>
            <a:r>
              <a:rPr lang="en-GB" dirty="0" smtClean="0"/>
              <a:t>What are SSRI’s? Can you name a type of SSRI?</a:t>
            </a:r>
          </a:p>
          <a:p>
            <a:r>
              <a:rPr lang="en-GB" dirty="0" smtClean="0"/>
              <a:t>How do they work?</a:t>
            </a:r>
            <a:endParaRPr lang="en-GB" dirty="0"/>
          </a:p>
          <a:p>
            <a:pPr marL="0" indent="0">
              <a:buNone/>
            </a:pPr>
            <a:endParaRPr lang="en-GB" dirty="0"/>
          </a:p>
          <a:p>
            <a:pPr marL="0" indent="0">
              <a:buNone/>
            </a:pPr>
            <a:r>
              <a:rPr lang="en-GB" dirty="0" smtClean="0"/>
              <a:t>Other treatments:</a:t>
            </a:r>
          </a:p>
          <a:p>
            <a:pPr marL="0" indent="0">
              <a:buNone/>
            </a:pPr>
            <a:endParaRPr lang="en-GB" dirty="0"/>
          </a:p>
          <a:p>
            <a:r>
              <a:rPr lang="en-GB" dirty="0" err="1"/>
              <a:t>Tricyclics</a:t>
            </a:r>
            <a:r>
              <a:rPr lang="en-GB" dirty="0"/>
              <a:t> - have the same affect as SSRI’s but have much worst side effects so only used if the above do not work.</a:t>
            </a:r>
          </a:p>
          <a:p>
            <a:endParaRPr lang="en-GB" dirty="0"/>
          </a:p>
          <a:p>
            <a:r>
              <a:rPr lang="en-GB" dirty="0"/>
              <a:t>SNRI’s- newly developed anti depressant that increase serotonin and noradrenaline. </a:t>
            </a:r>
          </a:p>
          <a:p>
            <a:endParaRPr lang="en-GB" dirty="0"/>
          </a:p>
          <a:p>
            <a:r>
              <a:rPr lang="en-GB" dirty="0"/>
              <a:t>Drugs are often used alongside CBT or other treatments.</a:t>
            </a:r>
          </a:p>
          <a:p>
            <a:endParaRPr lang="en-GB" dirty="0"/>
          </a:p>
        </p:txBody>
      </p:sp>
    </p:spTree>
    <p:extLst>
      <p:ext uri="{BB962C8B-B14F-4D97-AF65-F5344CB8AC3E}">
        <p14:creationId xmlns:p14="http://schemas.microsoft.com/office/powerpoint/2010/main" val="9590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20482" t="11370" r="8046" b="41382"/>
          <a:stretch/>
        </p:blipFill>
        <p:spPr bwMode="auto">
          <a:xfrm>
            <a:off x="291230" y="2128456"/>
            <a:ext cx="8436429" cy="2368215"/>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20918" t="10595" r="8337" b="67874"/>
          <a:stretch/>
        </p:blipFill>
        <p:spPr bwMode="auto">
          <a:xfrm>
            <a:off x="382618" y="4866290"/>
            <a:ext cx="8454968" cy="1480457"/>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291231" y="162867"/>
            <a:ext cx="8624170" cy="1846659"/>
          </a:xfrm>
          <a:prstGeom prst="rect">
            <a:avLst/>
          </a:prstGeom>
          <a:noFill/>
        </p:spPr>
        <p:txBody>
          <a:bodyPr wrap="square" rtlCol="0">
            <a:spAutoFit/>
          </a:bodyPr>
          <a:lstStyle/>
          <a:p>
            <a:r>
              <a:rPr lang="en-GB" sz="2400" dirty="0">
                <a:solidFill>
                  <a:prstClr val="black"/>
                </a:solidFill>
              </a:rPr>
              <a:t>On big boards </a:t>
            </a:r>
          </a:p>
          <a:p>
            <a:endParaRPr lang="en-GB" dirty="0">
              <a:solidFill>
                <a:prstClr val="black"/>
              </a:solidFill>
            </a:endParaRPr>
          </a:p>
          <a:p>
            <a:pPr marL="342900" indent="-342900">
              <a:buFontTx/>
              <a:buAutoNum type="arabicPeriod"/>
            </a:pPr>
            <a:r>
              <a:rPr lang="en-GB" sz="2400" dirty="0">
                <a:solidFill>
                  <a:prstClr val="black"/>
                </a:solidFill>
              </a:rPr>
              <a:t>Write up all the characteristics of OCD and put them together in terms of behavioural, emotional, Cognitive </a:t>
            </a:r>
          </a:p>
          <a:p>
            <a:pPr marL="342900" indent="-342900">
              <a:buFontTx/>
              <a:buAutoNum type="arabicPeriod"/>
            </a:pPr>
            <a:r>
              <a:rPr lang="en-GB" sz="2400" dirty="0">
                <a:solidFill>
                  <a:prstClr val="black"/>
                </a:solidFill>
              </a:rPr>
              <a:t>Answer the question below</a:t>
            </a:r>
          </a:p>
        </p:txBody>
      </p:sp>
    </p:spTree>
    <p:extLst>
      <p:ext uri="{BB962C8B-B14F-4D97-AF65-F5344CB8AC3E}">
        <p14:creationId xmlns:p14="http://schemas.microsoft.com/office/powerpoint/2010/main" val="32427451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1" y="727829"/>
            <a:ext cx="8892639" cy="584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111" y="81498"/>
            <a:ext cx="4572000" cy="646331"/>
          </a:xfrm>
          <a:prstGeom prst="rect">
            <a:avLst/>
          </a:prstGeom>
        </p:spPr>
        <p:txBody>
          <a:bodyPr>
            <a:spAutoFit/>
          </a:bodyPr>
          <a:lstStyle/>
          <a:p>
            <a:r>
              <a:rPr lang="en-GB" dirty="0">
                <a:hlinkClick r:id="rId3"/>
              </a:rPr>
              <a:t>https://</a:t>
            </a:r>
            <a:r>
              <a:rPr lang="en-GB" dirty="0" smtClean="0">
                <a:hlinkClick r:id="rId3"/>
              </a:rPr>
              <a:t>www.youtube.com/watch?v=WhowH0kb7n0</a:t>
            </a:r>
            <a:r>
              <a:rPr lang="en-GB" dirty="0" smtClean="0"/>
              <a:t> </a:t>
            </a:r>
            <a:endParaRPr lang="en-GB" dirty="0"/>
          </a:p>
        </p:txBody>
      </p:sp>
    </p:spTree>
    <p:extLst>
      <p:ext uri="{BB962C8B-B14F-4D97-AF65-F5344CB8AC3E}">
        <p14:creationId xmlns:p14="http://schemas.microsoft.com/office/powerpoint/2010/main" val="38861663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drug therapies work </a:t>
            </a:r>
            <a:endParaRPr lang="en-GB" dirty="0"/>
          </a:p>
        </p:txBody>
      </p:sp>
      <p:pic>
        <p:nvPicPr>
          <p:cNvPr id="4098"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bwMode="auto">
          <a:xfrm>
            <a:off x="4427992" y="1628800"/>
            <a:ext cx="4009381"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67544" y="1916832"/>
            <a:ext cx="3384376" cy="3970318"/>
          </a:xfrm>
          <a:prstGeom prst="rect">
            <a:avLst/>
          </a:prstGeom>
          <a:noFill/>
        </p:spPr>
        <p:txBody>
          <a:bodyPr wrap="square" rtlCol="0">
            <a:spAutoFit/>
          </a:bodyPr>
          <a:lstStyle/>
          <a:p>
            <a:r>
              <a:rPr lang="en-GB" sz="3600" dirty="0">
                <a:solidFill>
                  <a:prstClr val="black"/>
                </a:solidFill>
              </a:rPr>
              <a:t>In pairs:</a:t>
            </a:r>
          </a:p>
          <a:p>
            <a:r>
              <a:rPr lang="en-GB" sz="3600" dirty="0" smtClean="0">
                <a:solidFill>
                  <a:prstClr val="black"/>
                </a:solidFill>
              </a:rPr>
              <a:t>Use </a:t>
            </a:r>
            <a:r>
              <a:rPr lang="en-GB" sz="3600" dirty="0">
                <a:solidFill>
                  <a:prstClr val="black"/>
                </a:solidFill>
              </a:rPr>
              <a:t>this </a:t>
            </a:r>
            <a:r>
              <a:rPr lang="en-GB" sz="3600" dirty="0" smtClean="0">
                <a:solidFill>
                  <a:prstClr val="black"/>
                </a:solidFill>
              </a:rPr>
              <a:t>picture to help you to write a more detailed </a:t>
            </a:r>
            <a:r>
              <a:rPr lang="en-GB" sz="3600" dirty="0">
                <a:solidFill>
                  <a:prstClr val="black"/>
                </a:solidFill>
              </a:rPr>
              <a:t>explanation of how SSRI’s work</a:t>
            </a:r>
          </a:p>
          <a:p>
            <a:endParaRPr lang="en-GB" sz="3600" dirty="0">
              <a:solidFill>
                <a:prstClr val="black"/>
              </a:solidFill>
            </a:endParaRPr>
          </a:p>
        </p:txBody>
      </p:sp>
    </p:spTree>
    <p:extLst>
      <p:ext uri="{BB962C8B-B14F-4D97-AF65-F5344CB8AC3E}">
        <p14:creationId xmlns:p14="http://schemas.microsoft.com/office/powerpoint/2010/main" val="13523794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evaluate treatments???</a:t>
            </a:r>
            <a:endParaRPr lang="en-GB" dirty="0"/>
          </a:p>
        </p:txBody>
      </p:sp>
      <p:sp>
        <p:nvSpPr>
          <p:cNvPr id="3" name="Content Placeholder 2"/>
          <p:cNvSpPr>
            <a:spLocks noGrp="1"/>
          </p:cNvSpPr>
          <p:nvPr>
            <p:ph sz="quarter" idx="1"/>
          </p:nvPr>
        </p:nvSpPr>
        <p:spPr>
          <a:xfrm>
            <a:off x="899592" y="2636912"/>
            <a:ext cx="7772400" cy="4572000"/>
          </a:xfrm>
        </p:spPr>
        <p:txBody>
          <a:bodyPr/>
          <a:lstStyle/>
          <a:p>
            <a:r>
              <a:rPr lang="en-GB" sz="4000" dirty="0" smtClean="0"/>
              <a:t>Appropriateness </a:t>
            </a:r>
          </a:p>
          <a:p>
            <a:r>
              <a:rPr lang="en-GB" sz="4000" dirty="0" smtClean="0"/>
              <a:t>Effectiveness</a:t>
            </a:r>
          </a:p>
          <a:p>
            <a:endParaRPr lang="en-GB" dirty="0"/>
          </a:p>
        </p:txBody>
      </p:sp>
    </p:spTree>
    <p:extLst>
      <p:ext uri="{BB962C8B-B14F-4D97-AF65-F5344CB8AC3E}">
        <p14:creationId xmlns:p14="http://schemas.microsoft.com/office/powerpoint/2010/main" val="355799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Evaluation </a:t>
            </a:r>
            <a:r>
              <a:rPr lang="en-GB" smtClean="0"/>
              <a:t>- debate</a:t>
            </a:r>
            <a:endParaRPr lang="en-GB"/>
          </a:p>
        </p:txBody>
      </p:sp>
      <p:sp>
        <p:nvSpPr>
          <p:cNvPr id="3" name="Content Placeholder 2"/>
          <p:cNvSpPr>
            <a:spLocks noGrp="1"/>
          </p:cNvSpPr>
          <p:nvPr>
            <p:ph sz="quarter" idx="1"/>
          </p:nvPr>
        </p:nvSpPr>
        <p:spPr>
          <a:xfrm>
            <a:off x="179512" y="1447800"/>
            <a:ext cx="8712968" cy="5077544"/>
          </a:xfrm>
        </p:spPr>
        <p:txBody>
          <a:bodyPr>
            <a:normAutofit/>
          </a:bodyPr>
          <a:lstStyle/>
          <a:p>
            <a:r>
              <a:rPr lang="en-GB" sz="3600" dirty="0" smtClean="0"/>
              <a:t>You will be given 7 minutes to prepare an argument either for or against the use of drug therapy. </a:t>
            </a:r>
            <a:endParaRPr lang="en-GB" sz="3600" dirty="0"/>
          </a:p>
          <a:p>
            <a:r>
              <a:rPr lang="en-GB" sz="3600" dirty="0" smtClean="0"/>
              <a:t>You will then be joined together in a group and will have a debate on the use of drug therapy! </a:t>
            </a:r>
          </a:p>
          <a:p>
            <a:r>
              <a:rPr lang="en-GB" sz="3600" b="1" i="1" dirty="0" smtClean="0"/>
              <a:t>Tips: </a:t>
            </a:r>
            <a:r>
              <a:rPr lang="en-GB" sz="3600" dirty="0" smtClean="0"/>
              <a:t>make sure you know why your point is relevant, think about what the opposition might say – can you think of a counter-argument to that</a:t>
            </a:r>
          </a:p>
        </p:txBody>
      </p:sp>
    </p:spTree>
    <p:extLst>
      <p:ext uri="{BB962C8B-B14F-4D97-AF65-F5344CB8AC3E}">
        <p14:creationId xmlns:p14="http://schemas.microsoft.com/office/powerpoint/2010/main" val="91886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 wallboards:</a:t>
            </a:r>
            <a:endParaRPr lang="en-GB" dirty="0"/>
          </a:p>
        </p:txBody>
      </p:sp>
      <p:sp>
        <p:nvSpPr>
          <p:cNvPr id="3" name="Content Placeholder 2"/>
          <p:cNvSpPr>
            <a:spLocks noGrp="1"/>
          </p:cNvSpPr>
          <p:nvPr>
            <p:ph sz="quarter" idx="1"/>
          </p:nvPr>
        </p:nvSpPr>
        <p:spPr/>
        <p:txBody>
          <a:bodyPr>
            <a:normAutofit/>
          </a:bodyPr>
          <a:lstStyle/>
          <a:p>
            <a:pPr marL="0" indent="0">
              <a:buNone/>
            </a:pPr>
            <a:r>
              <a:rPr lang="en-GB" sz="3600" dirty="0" smtClean="0"/>
              <a:t>Evaluate the use of biological treatments for OCD (10 marks)</a:t>
            </a:r>
          </a:p>
          <a:p>
            <a:pPr marL="0" indent="0">
              <a:buNone/>
            </a:pPr>
            <a:endParaRPr lang="en-GB" sz="3600" dirty="0"/>
          </a:p>
          <a:p>
            <a:pPr marL="0" indent="0">
              <a:buNone/>
            </a:pPr>
            <a:r>
              <a:rPr lang="en-GB" sz="3600" dirty="0" smtClean="0"/>
              <a:t>Based on the debate you had last lesson, answer the question above.</a:t>
            </a:r>
          </a:p>
          <a:p>
            <a:pPr marL="0" indent="0">
              <a:buNone/>
            </a:pPr>
            <a:r>
              <a:rPr lang="en-GB" sz="3600" dirty="0" smtClean="0"/>
              <a:t>No notes/packs – work together! </a:t>
            </a:r>
            <a:endParaRPr lang="en-GB" sz="3600" dirty="0"/>
          </a:p>
        </p:txBody>
      </p:sp>
    </p:spTree>
    <p:extLst>
      <p:ext uri="{BB962C8B-B14F-4D97-AF65-F5344CB8AC3E}">
        <p14:creationId xmlns:p14="http://schemas.microsoft.com/office/powerpoint/2010/main" val="7083987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353307517"/>
              </p:ext>
            </p:extLst>
          </p:nvPr>
        </p:nvGraphicFramePr>
        <p:xfrm>
          <a:off x="179512" y="332656"/>
          <a:ext cx="8568949" cy="5763387"/>
        </p:xfrm>
        <a:graphic>
          <a:graphicData uri="http://schemas.openxmlformats.org/drawingml/2006/table">
            <a:tbl>
              <a:tblPr firstRow="1" firstCol="1" bandRow="1"/>
              <a:tblGrid>
                <a:gridCol w="2013236"/>
                <a:gridCol w="2212073"/>
                <a:gridCol w="2171010"/>
                <a:gridCol w="2172630"/>
              </a:tblGrid>
              <a:tr h="330327">
                <a:tc>
                  <a:txBody>
                    <a:bodyPr/>
                    <a:lstStyle/>
                    <a:p>
                      <a:pPr>
                        <a:lnSpc>
                          <a:spcPct val="115000"/>
                        </a:lnSpc>
                        <a:spcAft>
                          <a:spcPts val="0"/>
                        </a:spcAft>
                      </a:pPr>
                      <a:r>
                        <a:rPr lang="en-GB" sz="1600" b="1">
                          <a:effectLst/>
                          <a:latin typeface="Verdana"/>
                          <a:ea typeface="Calibri"/>
                          <a:cs typeface="Arial"/>
                        </a:rPr>
                        <a:t>Approach</a:t>
                      </a:r>
                      <a:endParaRPr lang="en-GB" sz="160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effectLst/>
                          <a:latin typeface="Verdana"/>
                          <a:ea typeface="Calibri"/>
                          <a:cs typeface="Arial"/>
                        </a:rPr>
                        <a:t>Behavioural</a:t>
                      </a:r>
                      <a:endParaRPr lang="en-GB" sz="140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a:effectLst/>
                          <a:latin typeface="Verdana"/>
                          <a:ea typeface="Calibri"/>
                          <a:cs typeface="Arial"/>
                        </a:rPr>
                        <a:t>Cognitive</a:t>
                      </a:r>
                      <a:endParaRPr lang="en-GB" sz="140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b="1" dirty="0">
                          <a:effectLst/>
                          <a:latin typeface="Verdana"/>
                          <a:ea typeface="Calibri"/>
                          <a:cs typeface="Arial"/>
                        </a:rPr>
                        <a:t>Biological</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54">
                <a:tc>
                  <a:txBody>
                    <a:bodyPr/>
                    <a:lstStyle/>
                    <a:p>
                      <a:pPr>
                        <a:lnSpc>
                          <a:spcPct val="115000"/>
                        </a:lnSpc>
                        <a:spcAft>
                          <a:spcPts val="0"/>
                        </a:spcAft>
                      </a:pPr>
                      <a:r>
                        <a:rPr lang="en-GB" sz="1600" b="1" dirty="0">
                          <a:effectLst/>
                          <a:latin typeface="Verdana"/>
                          <a:ea typeface="Calibri"/>
                          <a:cs typeface="Arial"/>
                        </a:rPr>
                        <a:t>Related disorder</a:t>
                      </a:r>
                      <a:endParaRPr lang="en-GB" sz="16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Verdana"/>
                          <a:ea typeface="Calibri"/>
                          <a:cs typeface="Arial"/>
                        </a:rPr>
                        <a:t>Phobias</a:t>
                      </a:r>
                      <a:endParaRPr lang="en-GB" sz="140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a:effectLst/>
                          <a:latin typeface="Verdana"/>
                          <a:ea typeface="Calibri"/>
                          <a:cs typeface="Arial"/>
                        </a:rPr>
                        <a:t>Depression</a:t>
                      </a:r>
                      <a:endParaRPr lang="en-GB" sz="140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effectLst/>
                          <a:latin typeface="Verdana"/>
                          <a:ea typeface="Calibri"/>
                          <a:cs typeface="Arial"/>
                        </a:rPr>
                        <a:t>OCD</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5689">
                <a:tc>
                  <a:txBody>
                    <a:bodyPr/>
                    <a:lstStyle/>
                    <a:p>
                      <a:pPr>
                        <a:lnSpc>
                          <a:spcPct val="115000"/>
                        </a:lnSpc>
                        <a:spcAft>
                          <a:spcPts val="0"/>
                        </a:spcAft>
                      </a:pPr>
                      <a:r>
                        <a:rPr lang="en-GB" sz="1400" b="1" dirty="0">
                          <a:effectLst/>
                          <a:latin typeface="Verdana"/>
                          <a:ea typeface="Calibri"/>
                          <a:cs typeface="Arial"/>
                        </a:rPr>
                        <a:t>Characteristics (emotional, cognitive and behavioural) of the related phobia</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660">
                <a:tc>
                  <a:txBody>
                    <a:bodyPr/>
                    <a:lstStyle/>
                    <a:p>
                      <a:pPr>
                        <a:lnSpc>
                          <a:spcPct val="115000"/>
                        </a:lnSpc>
                        <a:spcAft>
                          <a:spcPts val="0"/>
                        </a:spcAft>
                      </a:pPr>
                      <a:r>
                        <a:rPr lang="en-GB" sz="1400" b="1" dirty="0">
                          <a:effectLst/>
                          <a:latin typeface="Verdana"/>
                          <a:ea typeface="Calibri"/>
                          <a:cs typeface="Arial"/>
                        </a:rPr>
                        <a:t>General assumptions of the approach </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0956">
                <a:tc>
                  <a:txBody>
                    <a:bodyPr/>
                    <a:lstStyle/>
                    <a:p>
                      <a:pPr>
                        <a:lnSpc>
                          <a:spcPct val="115000"/>
                        </a:lnSpc>
                        <a:spcAft>
                          <a:spcPts val="0"/>
                        </a:spcAft>
                      </a:pPr>
                      <a:r>
                        <a:rPr lang="en-GB" sz="1400" b="1" dirty="0">
                          <a:effectLst/>
                          <a:latin typeface="Verdana"/>
                          <a:ea typeface="Calibri"/>
                          <a:cs typeface="Arial"/>
                        </a:rPr>
                        <a:t>How does this approach explain the related disorder?</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4213">
                <a:tc>
                  <a:txBody>
                    <a:bodyPr/>
                    <a:lstStyle/>
                    <a:p>
                      <a:pPr>
                        <a:lnSpc>
                          <a:spcPct val="115000"/>
                        </a:lnSpc>
                        <a:spcAft>
                          <a:spcPts val="0"/>
                        </a:spcAft>
                      </a:pPr>
                      <a:r>
                        <a:rPr lang="en-GB" sz="1400" b="1" dirty="0">
                          <a:effectLst/>
                          <a:latin typeface="Verdana"/>
                          <a:ea typeface="Calibri"/>
                          <a:cs typeface="Arial"/>
                        </a:rPr>
                        <a:t>How does this approach treat the related disorder?</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p>
                      <a:pPr>
                        <a:lnSpc>
                          <a:spcPct val="115000"/>
                        </a:lnSpc>
                        <a:spcAft>
                          <a:spcPts val="0"/>
                        </a:spcAft>
                      </a:pPr>
                      <a:r>
                        <a:rPr lang="en-GB" sz="1400" b="1" dirty="0">
                          <a:effectLst/>
                          <a:latin typeface="Verdana"/>
                          <a:ea typeface="Calibri"/>
                          <a:cs typeface="Arial"/>
                        </a:rPr>
                        <a:t> </a:t>
                      </a:r>
                      <a:endParaRPr lang="en-GB" sz="140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dirty="0">
                          <a:effectLst/>
                          <a:latin typeface="Verdana"/>
                          <a:ea typeface="Calibri"/>
                          <a:cs typeface="Arial"/>
                        </a:rPr>
                        <a:t> </a:t>
                      </a:r>
                      <a:endParaRPr lang="en-GB" sz="105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a:effectLst/>
                          <a:latin typeface="Verdana"/>
                          <a:ea typeface="Calibri"/>
                          <a:cs typeface="Arial"/>
                        </a:rPr>
                        <a:t> </a:t>
                      </a:r>
                      <a:endParaRPr lang="en-GB" sz="105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50" dirty="0">
                          <a:effectLst/>
                          <a:latin typeface="Verdana"/>
                          <a:ea typeface="Calibri"/>
                          <a:cs typeface="Arial"/>
                        </a:rPr>
                        <a:t> </a:t>
                      </a:r>
                      <a:endParaRPr lang="en-GB" sz="1050" dirty="0">
                        <a:effectLst/>
                        <a:latin typeface="Calibri"/>
                        <a:ea typeface="Calibri"/>
                        <a:cs typeface="Times New Roman"/>
                      </a:endParaRPr>
                    </a:p>
                  </a:txBody>
                  <a:tcPr marL="45172" marR="4517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899592" y="6078487"/>
            <a:ext cx="6552728" cy="461665"/>
          </a:xfrm>
          <a:prstGeom prst="rect">
            <a:avLst/>
          </a:prstGeom>
          <a:noFill/>
        </p:spPr>
        <p:txBody>
          <a:bodyPr wrap="square" rtlCol="0">
            <a:spAutoFit/>
          </a:bodyPr>
          <a:lstStyle/>
          <a:p>
            <a:pPr algn="ctr"/>
            <a:r>
              <a:rPr lang="en-GB" sz="2400" b="1" dirty="0" smtClean="0"/>
              <a:t>Key points only! </a:t>
            </a:r>
            <a:r>
              <a:rPr lang="en-GB" sz="2400" b="1" smtClean="0"/>
              <a:t>You have 10-15 </a:t>
            </a:r>
            <a:r>
              <a:rPr lang="en-GB" sz="2400" b="1" dirty="0" err="1" smtClean="0"/>
              <a:t>mins</a:t>
            </a:r>
            <a:r>
              <a:rPr lang="en-GB" sz="2400" b="1" dirty="0" smtClean="0"/>
              <a:t>!</a:t>
            </a:r>
            <a:endParaRPr lang="en-GB" sz="2400" b="1" dirty="0"/>
          </a:p>
        </p:txBody>
      </p:sp>
    </p:spTree>
    <p:extLst>
      <p:ext uri="{BB962C8B-B14F-4D97-AF65-F5344CB8AC3E}">
        <p14:creationId xmlns:p14="http://schemas.microsoft.com/office/powerpoint/2010/main" val="40559903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3">
            <a:extLst>
              <a:ext uri="{28A0092B-C50C-407E-A947-70E740481C1C}">
                <a14:useLocalDpi xmlns:a14="http://schemas.microsoft.com/office/drawing/2010/main" val="0"/>
              </a:ext>
            </a:extLst>
          </a:blip>
          <a:srcRect l="17577" t="14987" r="10080" b="22578"/>
          <a:stretch/>
        </p:blipFill>
        <p:spPr bwMode="auto">
          <a:xfrm>
            <a:off x="544287" y="333829"/>
            <a:ext cx="8273143" cy="57186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109345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Biological explanations and treatments</a:t>
            </a:r>
            <a:endParaRPr lang="en-GB" b="1" dirty="0"/>
          </a:p>
        </p:txBody>
      </p:sp>
      <p:sp>
        <p:nvSpPr>
          <p:cNvPr id="3" name="Subtitle 2"/>
          <p:cNvSpPr>
            <a:spLocks noGrp="1"/>
          </p:cNvSpPr>
          <p:nvPr>
            <p:ph type="subTitle" idx="1"/>
          </p:nvPr>
        </p:nvSpPr>
        <p:spPr/>
        <p:txBody>
          <a:bodyPr/>
          <a:lstStyle/>
          <a:p>
            <a:r>
              <a:rPr lang="en-GB" dirty="0" smtClean="0"/>
              <a:t>Genetic and Neural explanations</a:t>
            </a:r>
          </a:p>
          <a:p>
            <a:r>
              <a:rPr lang="en-GB" dirty="0" smtClean="0"/>
              <a:t>Drug therapy</a:t>
            </a:r>
            <a:endParaRPr lang="en-GB" dirty="0"/>
          </a:p>
        </p:txBody>
      </p:sp>
    </p:spTree>
    <p:extLst>
      <p:ext uri="{BB962C8B-B14F-4D97-AF65-F5344CB8AC3E}">
        <p14:creationId xmlns:p14="http://schemas.microsoft.com/office/powerpoint/2010/main" val="69156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a:solidFill>
            <a:schemeClr val="accent2">
              <a:lumMod val="60000"/>
              <a:lumOff val="40000"/>
            </a:schemeClr>
          </a:solidFill>
        </p:spPr>
        <p:txBody>
          <a:bodyPr>
            <a:normAutofit/>
          </a:bodyPr>
          <a:lstStyle/>
          <a:p>
            <a:r>
              <a:rPr lang="en-GB" b="1" dirty="0" smtClean="0"/>
              <a:t>Explanations</a:t>
            </a:r>
            <a:endParaRPr lang="en-GB" b="1" dirty="0"/>
          </a:p>
        </p:txBody>
      </p:sp>
      <p:sp>
        <p:nvSpPr>
          <p:cNvPr id="3" name="Content Placeholder 2"/>
          <p:cNvSpPr>
            <a:spLocks noGrp="1"/>
          </p:cNvSpPr>
          <p:nvPr>
            <p:ph idx="1"/>
          </p:nvPr>
        </p:nvSpPr>
        <p:spPr>
          <a:xfrm>
            <a:off x="179512" y="1124744"/>
            <a:ext cx="8856984" cy="5616625"/>
          </a:xfrm>
        </p:spPr>
        <p:txBody>
          <a:bodyPr>
            <a:normAutofit fontScale="55000" lnSpcReduction="20000"/>
          </a:bodyPr>
          <a:lstStyle/>
          <a:p>
            <a:pPr marL="0" lvl="0" indent="0">
              <a:buNone/>
            </a:pPr>
            <a:r>
              <a:rPr lang="en-GB" b="1" u="sng" dirty="0" smtClean="0"/>
              <a:t>GENETICS</a:t>
            </a:r>
          </a:p>
          <a:p>
            <a:pPr marL="457200" lvl="0" indent="-457200">
              <a:buFont typeface="+mj-lt"/>
              <a:buAutoNum type="arabicPeriod"/>
            </a:pPr>
            <a:r>
              <a:rPr lang="en-GB" sz="4200" dirty="0" smtClean="0"/>
              <a:t>The </a:t>
            </a:r>
            <a:r>
              <a:rPr lang="en-GB" sz="4200" dirty="0"/>
              <a:t>genetic explanation looks at if individuals inherit a genetic disposition to developing OCD. </a:t>
            </a:r>
          </a:p>
          <a:p>
            <a:pPr marL="457200" lvl="0" indent="-457200">
              <a:buFont typeface="+mj-lt"/>
              <a:buAutoNum type="arabicPeriod"/>
            </a:pPr>
            <a:r>
              <a:rPr lang="en-GB" sz="4200" dirty="0"/>
              <a:t>An example of your first degree relatives would be your </a:t>
            </a:r>
            <a:r>
              <a:rPr lang="en-GB" sz="4200" dirty="0" err="1"/>
              <a:t>grandad</a:t>
            </a:r>
            <a:r>
              <a:rPr lang="en-GB" sz="4200" dirty="0"/>
              <a:t> or uncle. </a:t>
            </a:r>
          </a:p>
          <a:p>
            <a:pPr marL="457200" lvl="0" indent="-457200">
              <a:buFont typeface="+mj-lt"/>
              <a:buAutoNum type="arabicPeriod"/>
            </a:pPr>
            <a:r>
              <a:rPr lang="en-GB" sz="4200" dirty="0"/>
              <a:t>A family study by </a:t>
            </a:r>
            <a:r>
              <a:rPr lang="en-GB" sz="4200" dirty="0" err="1"/>
              <a:t>Nestadt</a:t>
            </a:r>
            <a:r>
              <a:rPr lang="en-GB" sz="4200" dirty="0"/>
              <a:t> found concordance rates of 11.7% for first degree relatives compared to 2.7% in the control group. </a:t>
            </a:r>
          </a:p>
          <a:p>
            <a:pPr marL="457200" lvl="0" indent="-457200">
              <a:buFont typeface="+mj-lt"/>
              <a:buAutoNum type="arabicPeriod"/>
            </a:pPr>
            <a:r>
              <a:rPr lang="en-GB" sz="4200" dirty="0"/>
              <a:t>A concordance rate is the probability that a pair of individuals will both have for e.g. OCD, given that one of the pair already has OCD. </a:t>
            </a:r>
          </a:p>
          <a:p>
            <a:pPr marL="457200" lvl="0" indent="-457200">
              <a:buFont typeface="+mj-lt"/>
              <a:buAutoNum type="arabicPeriod"/>
            </a:pPr>
            <a:r>
              <a:rPr lang="en-GB" sz="4200" dirty="0"/>
              <a:t>The concordance rate found by Carey (1981) for MZ twins suffering obsessive symptoms was 100% compared to 0% for DZ. </a:t>
            </a:r>
          </a:p>
          <a:p>
            <a:pPr marL="457200" lvl="0" indent="-457200">
              <a:buFont typeface="+mj-lt"/>
              <a:buAutoNum type="arabicPeriod"/>
            </a:pPr>
            <a:r>
              <a:rPr lang="en-GB" sz="4200" dirty="0"/>
              <a:t>OCD is </a:t>
            </a:r>
            <a:r>
              <a:rPr lang="en-GB" sz="4200" dirty="0" err="1"/>
              <a:t>polygentic</a:t>
            </a:r>
            <a:r>
              <a:rPr lang="en-GB" sz="4200" dirty="0"/>
              <a:t> and it is thought that there may be up to 230 genes involved in its cause. </a:t>
            </a:r>
          </a:p>
          <a:p>
            <a:pPr marL="0" indent="0">
              <a:buNone/>
            </a:pPr>
            <a:endParaRPr lang="en-GB" sz="3600" b="1" dirty="0" smtClean="0"/>
          </a:p>
          <a:p>
            <a:pPr marL="0" indent="0">
              <a:buNone/>
            </a:pPr>
            <a:r>
              <a:rPr lang="en-GB" sz="4400" b="1" dirty="0" smtClean="0"/>
              <a:t>TRUE OR FALSE </a:t>
            </a:r>
            <a:r>
              <a:rPr lang="en-GB" sz="4400" dirty="0" smtClean="0"/>
              <a:t>– You have a few minutes to read the statements and, </a:t>
            </a:r>
            <a:r>
              <a:rPr lang="en-GB" sz="4400" b="1" u="sng" dirty="0" smtClean="0"/>
              <a:t>on your own</a:t>
            </a:r>
            <a:r>
              <a:rPr lang="en-GB" sz="4400" dirty="0" smtClean="0"/>
              <a:t>, decide if they are true of false (write answers down on a MWB) </a:t>
            </a:r>
          </a:p>
        </p:txBody>
      </p:sp>
    </p:spTree>
    <p:extLst>
      <p:ext uri="{BB962C8B-B14F-4D97-AF65-F5344CB8AC3E}">
        <p14:creationId xmlns:p14="http://schemas.microsoft.com/office/powerpoint/2010/main" val="3544490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8058"/>
          </a:xfrm>
        </p:spPr>
        <p:txBody>
          <a:bodyPr>
            <a:normAutofit fontScale="90000"/>
          </a:bodyPr>
          <a:lstStyle/>
          <a:p>
            <a:r>
              <a:rPr lang="en-GB" dirty="0" smtClean="0"/>
              <a:t>True of false</a:t>
            </a:r>
            <a:endParaRPr lang="en-GB" dirty="0"/>
          </a:p>
        </p:txBody>
      </p:sp>
      <p:sp>
        <p:nvSpPr>
          <p:cNvPr id="3" name="Content Placeholder 2"/>
          <p:cNvSpPr>
            <a:spLocks noGrp="1"/>
          </p:cNvSpPr>
          <p:nvPr>
            <p:ph idx="1"/>
          </p:nvPr>
        </p:nvSpPr>
        <p:spPr>
          <a:xfrm>
            <a:off x="457200" y="836712"/>
            <a:ext cx="8507288" cy="5904656"/>
          </a:xfrm>
        </p:spPr>
        <p:txBody>
          <a:bodyPr>
            <a:noAutofit/>
          </a:bodyPr>
          <a:lstStyle/>
          <a:p>
            <a:pPr lvl="0"/>
            <a:r>
              <a:rPr lang="en-GB" sz="2000" dirty="0" smtClean="0"/>
              <a:t>The </a:t>
            </a:r>
            <a:r>
              <a:rPr lang="en-GB" sz="2000" dirty="0"/>
              <a:t>genetic explanation looks at if individuals inherit a genetic disposition to developing OCD. </a:t>
            </a:r>
            <a:r>
              <a:rPr lang="en-GB" sz="2000" b="1" dirty="0" smtClean="0"/>
              <a:t>True</a:t>
            </a:r>
            <a:endParaRPr lang="en-GB" sz="2000" dirty="0"/>
          </a:p>
          <a:p>
            <a:pPr lvl="0"/>
            <a:r>
              <a:rPr lang="en-GB" sz="2000" dirty="0" smtClean="0"/>
              <a:t>An </a:t>
            </a:r>
            <a:r>
              <a:rPr lang="en-GB" sz="2000" dirty="0"/>
              <a:t>example of your first degree relatives would be your grandad or uncle. </a:t>
            </a:r>
            <a:r>
              <a:rPr lang="en-GB" sz="2000" b="1" dirty="0" smtClean="0"/>
              <a:t>False</a:t>
            </a:r>
          </a:p>
          <a:p>
            <a:pPr marL="0" lvl="0" indent="0">
              <a:buNone/>
            </a:pPr>
            <a:r>
              <a:rPr lang="en-GB" sz="2000" b="1" dirty="0" smtClean="0"/>
              <a:t>-mum, dad, brother, sister</a:t>
            </a:r>
            <a:endParaRPr lang="en-GB" sz="2000" dirty="0"/>
          </a:p>
          <a:p>
            <a:pPr lvl="0"/>
            <a:r>
              <a:rPr lang="en-GB" sz="2000" dirty="0"/>
              <a:t>A family study by </a:t>
            </a:r>
            <a:r>
              <a:rPr lang="en-GB" sz="2000" dirty="0" err="1"/>
              <a:t>Nestadt</a:t>
            </a:r>
            <a:r>
              <a:rPr lang="en-GB" sz="2000" dirty="0"/>
              <a:t> found concordance rates of 11.7% for first degree relatives compared to 2.7% in the control group. </a:t>
            </a:r>
            <a:r>
              <a:rPr lang="en-GB" sz="2000" b="1" dirty="0" smtClean="0"/>
              <a:t>True </a:t>
            </a:r>
            <a:endParaRPr lang="en-GB" sz="2000" dirty="0"/>
          </a:p>
          <a:p>
            <a:pPr lvl="0"/>
            <a:r>
              <a:rPr lang="en-GB" sz="2000" dirty="0"/>
              <a:t>A concordance rate is the probability that a pair of individuals will both have for e.g. OCD, given that one of the pair already has OCD. </a:t>
            </a:r>
            <a:r>
              <a:rPr lang="en-GB" sz="2000" b="1" dirty="0" smtClean="0"/>
              <a:t>True</a:t>
            </a:r>
            <a:endParaRPr lang="en-GB" sz="2000" dirty="0"/>
          </a:p>
          <a:p>
            <a:pPr lvl="0"/>
            <a:r>
              <a:rPr lang="en-GB" sz="2000" dirty="0"/>
              <a:t>The concordance rate found by Carey (1981) for MZ twins suffering obsessive symptoms was 100% compared to 0% for DZ. </a:t>
            </a:r>
            <a:r>
              <a:rPr lang="en-GB" sz="2000" b="1" dirty="0" smtClean="0"/>
              <a:t>False</a:t>
            </a:r>
          </a:p>
          <a:p>
            <a:pPr marL="0" lvl="0" indent="0">
              <a:buNone/>
            </a:pPr>
            <a:r>
              <a:rPr lang="en-GB" sz="2000" b="1" dirty="0" smtClean="0"/>
              <a:t>-MZ 87%, DZ 47%</a:t>
            </a:r>
            <a:endParaRPr lang="en-GB" sz="2000" dirty="0"/>
          </a:p>
          <a:p>
            <a:pPr lvl="0"/>
            <a:r>
              <a:rPr lang="en-GB" sz="2000" dirty="0"/>
              <a:t>OCD is </a:t>
            </a:r>
            <a:r>
              <a:rPr lang="en-GB" sz="2000" dirty="0" err="1"/>
              <a:t>polygentic</a:t>
            </a:r>
            <a:r>
              <a:rPr lang="en-GB" sz="2000" dirty="0"/>
              <a:t> and it is thought that there may be up to 230 genes involved in its cause. </a:t>
            </a:r>
            <a:r>
              <a:rPr lang="en-GB" sz="2000" b="1" dirty="0" smtClean="0"/>
              <a:t>True</a:t>
            </a:r>
            <a:endParaRPr lang="en-GB" sz="2000" dirty="0"/>
          </a:p>
          <a:p>
            <a:endParaRPr lang="en-GB" sz="1800" dirty="0"/>
          </a:p>
        </p:txBody>
      </p:sp>
    </p:spTree>
    <p:extLst>
      <p:ext uri="{BB962C8B-B14F-4D97-AF65-F5344CB8AC3E}">
        <p14:creationId xmlns:p14="http://schemas.microsoft.com/office/powerpoint/2010/main" val="2233035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9"/>
            <a:ext cx="9144000" cy="471583"/>
          </a:xfrm>
        </p:spPr>
        <p:txBody>
          <a:bodyPr>
            <a:normAutofit fontScale="90000"/>
          </a:bodyPr>
          <a:lstStyle/>
          <a:p>
            <a:r>
              <a:rPr lang="en-GB" sz="3200" b="1" dirty="0" smtClean="0"/>
              <a:t>Now have a go at the evaluation activity. You need 3 highlighters.</a:t>
            </a:r>
            <a:endParaRPr lang="en-GB" sz="3200" b="1" dirty="0"/>
          </a:p>
        </p:txBody>
      </p:sp>
      <p:sp>
        <p:nvSpPr>
          <p:cNvPr id="3" name="Content Placeholder 2"/>
          <p:cNvSpPr>
            <a:spLocks noGrp="1"/>
          </p:cNvSpPr>
          <p:nvPr>
            <p:ph idx="1"/>
          </p:nvPr>
        </p:nvSpPr>
        <p:spPr>
          <a:xfrm>
            <a:off x="179512" y="1196752"/>
            <a:ext cx="8964488" cy="5544616"/>
          </a:xfrm>
        </p:spPr>
        <p:txBody>
          <a:bodyPr>
            <a:normAutofit fontScale="85000" lnSpcReduction="20000"/>
          </a:bodyPr>
          <a:lstStyle/>
          <a:p>
            <a:pPr marL="0" indent="0">
              <a:buNone/>
            </a:pPr>
            <a:r>
              <a:rPr lang="en-GB" dirty="0" err="1" smtClean="0"/>
              <a:t>Pg’s</a:t>
            </a:r>
            <a:r>
              <a:rPr lang="en-GB" dirty="0" smtClean="0"/>
              <a:t> 33-34 in pack:</a:t>
            </a:r>
          </a:p>
          <a:p>
            <a:pPr marL="0" indent="0">
              <a:buNone/>
            </a:pPr>
            <a:endParaRPr lang="en-GB" dirty="0" smtClean="0"/>
          </a:p>
          <a:p>
            <a:r>
              <a:rPr lang="en-GB" dirty="0" smtClean="0"/>
              <a:t>One colour-point</a:t>
            </a:r>
          </a:p>
          <a:p>
            <a:r>
              <a:rPr lang="en-GB" dirty="0" smtClean="0"/>
              <a:t>One colour-explain/evidence</a:t>
            </a:r>
          </a:p>
          <a:p>
            <a:r>
              <a:rPr lang="en-GB" dirty="0" smtClean="0"/>
              <a:t>One colour-so what?</a:t>
            </a:r>
          </a:p>
          <a:p>
            <a:endParaRPr lang="en-GB" dirty="0"/>
          </a:p>
          <a:p>
            <a:r>
              <a:rPr lang="en-GB" dirty="0" smtClean="0"/>
              <a:t>Challenge-add some SS points (see below) to the relevant </a:t>
            </a:r>
            <a:r>
              <a:rPr lang="en-GB" smtClean="0"/>
              <a:t>evaluation paragraphs </a:t>
            </a:r>
            <a:r>
              <a:rPr lang="en-GB" dirty="0" smtClean="0"/>
              <a:t>for A and A* </a:t>
            </a:r>
            <a:r>
              <a:rPr lang="en-GB" smtClean="0"/>
              <a:t>answers!</a:t>
            </a:r>
          </a:p>
          <a:p>
            <a:endParaRPr lang="en-GB" dirty="0" smtClean="0"/>
          </a:p>
          <a:p>
            <a:pPr marL="514350" indent="-514350">
              <a:buFont typeface="+mj-lt"/>
              <a:buAutoNum type="arabicPeriod"/>
            </a:pPr>
            <a:r>
              <a:rPr lang="en-GB" b="1" dirty="0" smtClean="0"/>
              <a:t>SS </a:t>
            </a:r>
            <a:r>
              <a:rPr lang="en-GB" dirty="0"/>
              <a:t>However we can’t say for certain that OCD is genetic because the concordance rates for MZ twins is not 100% so other factors must play a part. One of these factors could be….</a:t>
            </a:r>
          </a:p>
          <a:p>
            <a:pPr marL="514350" indent="-514350">
              <a:buFont typeface="+mj-lt"/>
              <a:buAutoNum type="arabicPeriod"/>
            </a:pPr>
            <a:r>
              <a:rPr lang="en-GB" b="1" dirty="0"/>
              <a:t>SS </a:t>
            </a:r>
            <a:r>
              <a:rPr lang="en-GB" dirty="0"/>
              <a:t>This means that if we wanted to use the explanation to help work out who might be a risk……</a:t>
            </a:r>
          </a:p>
          <a:p>
            <a:pPr marL="514350" indent="-514350">
              <a:buFont typeface="+mj-lt"/>
              <a:buAutoNum type="arabicPeriod"/>
            </a:pPr>
            <a:r>
              <a:rPr lang="en-GB" b="1" dirty="0"/>
              <a:t>SS </a:t>
            </a:r>
            <a:r>
              <a:rPr lang="en-GB" dirty="0"/>
              <a:t>This suggest that maybe we should look at the diathesis stress model…….</a:t>
            </a:r>
          </a:p>
          <a:p>
            <a:endParaRPr lang="en-GB" dirty="0"/>
          </a:p>
        </p:txBody>
      </p:sp>
    </p:spTree>
    <p:extLst>
      <p:ext uri="{BB962C8B-B14F-4D97-AF65-F5344CB8AC3E}">
        <p14:creationId xmlns:p14="http://schemas.microsoft.com/office/powerpoint/2010/main" val="56303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06090"/>
          </a:xfrm>
        </p:spPr>
        <p:txBody>
          <a:bodyPr>
            <a:normAutofit fontScale="90000"/>
          </a:bodyPr>
          <a:lstStyle/>
          <a:p>
            <a:r>
              <a:rPr lang="en-GB" b="1" dirty="0" smtClean="0"/>
              <a:t>Neural explanations</a:t>
            </a:r>
            <a:endParaRPr lang="en-GB" b="1" dirty="0"/>
          </a:p>
        </p:txBody>
      </p:sp>
      <p:sp>
        <p:nvSpPr>
          <p:cNvPr id="3" name="Content Placeholder 2"/>
          <p:cNvSpPr>
            <a:spLocks noGrp="1"/>
          </p:cNvSpPr>
          <p:nvPr>
            <p:ph idx="1"/>
          </p:nvPr>
        </p:nvSpPr>
        <p:spPr>
          <a:xfrm>
            <a:off x="457200" y="908720"/>
            <a:ext cx="8363272" cy="5760640"/>
          </a:xfrm>
        </p:spPr>
        <p:txBody>
          <a:bodyPr>
            <a:normAutofit/>
          </a:bodyPr>
          <a:lstStyle/>
          <a:p>
            <a:pPr marL="0" indent="0">
              <a:buNone/>
            </a:pPr>
            <a:r>
              <a:rPr lang="en-GB" dirty="0" smtClean="0"/>
              <a:t>This includes neurophysiological (areas of the brain) and bio-chemical causes. Lets look at the </a:t>
            </a:r>
            <a:r>
              <a:rPr lang="en-GB" b="1" dirty="0" smtClean="0"/>
              <a:t>brain explanation </a:t>
            </a:r>
            <a:r>
              <a:rPr lang="en-GB" dirty="0" smtClean="0"/>
              <a:t>first. </a:t>
            </a:r>
          </a:p>
          <a:p>
            <a:pPr marL="514350" indent="-514350">
              <a:buAutoNum type="arabicPeriod"/>
            </a:pPr>
            <a:r>
              <a:rPr lang="en-GB" dirty="0" smtClean="0">
                <a:hlinkClick r:id="rId2" action="ppaction://hlinksldjump"/>
              </a:rPr>
              <a:t>Match the cards </a:t>
            </a:r>
            <a:endParaRPr lang="en-GB" dirty="0" smtClean="0"/>
          </a:p>
          <a:p>
            <a:pPr marL="514350" indent="-514350">
              <a:buAutoNum type="arabicPeriod"/>
            </a:pPr>
            <a:r>
              <a:rPr lang="en-GB" dirty="0" smtClean="0"/>
              <a:t>Then label the brain, using the cards</a:t>
            </a:r>
          </a:p>
          <a:p>
            <a:pPr marL="0" indent="0">
              <a:buNone/>
            </a:pPr>
            <a:r>
              <a:rPr lang="en-GB" b="1" dirty="0" smtClean="0"/>
              <a:t>	really stuck? </a:t>
            </a:r>
            <a:r>
              <a:rPr lang="en-GB" dirty="0" smtClean="0"/>
              <a:t>Use your homework notes</a:t>
            </a:r>
          </a:p>
          <a:p>
            <a:pPr marL="0" indent="0">
              <a:buNone/>
            </a:pPr>
            <a:endParaRPr lang="en-GB" dirty="0"/>
          </a:p>
        </p:txBody>
      </p:sp>
    </p:spTree>
    <p:extLst>
      <p:ext uri="{BB962C8B-B14F-4D97-AF65-F5344CB8AC3E}">
        <p14:creationId xmlns:p14="http://schemas.microsoft.com/office/powerpoint/2010/main" val="173695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fade">
                                      <p:cBhvr>
                                        <p:cTn id="34" dur="1000"/>
                                        <p:tgtEl>
                                          <p:spTgt spid="3">
                                            <p:txEl>
                                              <p:pRg st="3" end="3"/>
                                            </p:txEl>
                                          </p:spTgt>
                                        </p:tgtEl>
                                      </p:cBhvr>
                                    </p:animEffect>
                                    <p:anim calcmode="lin" valueType="num">
                                      <p:cBhvr>
                                        <p:cTn id="3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6336704"/>
          </a:xfrm>
        </p:spPr>
        <p:txBody>
          <a:bodyPr>
            <a:normAutofit fontScale="70000" lnSpcReduction="20000"/>
          </a:bodyPr>
          <a:lstStyle/>
          <a:p>
            <a:pPr marL="0" indent="0">
              <a:buNone/>
            </a:pPr>
            <a:r>
              <a:rPr lang="it-IT" b="1" dirty="0">
                <a:solidFill>
                  <a:srgbClr val="FF0000"/>
                </a:solidFill>
              </a:rPr>
              <a:t>O</a:t>
            </a:r>
            <a:r>
              <a:rPr lang="it-IT" b="1" dirty="0" smtClean="0">
                <a:solidFill>
                  <a:srgbClr val="FF0000"/>
                </a:solidFill>
                <a:effectLst/>
              </a:rPr>
              <a:t>rbitofrontal cortex-</a:t>
            </a:r>
          </a:p>
          <a:p>
            <a:pPr marL="0" indent="0">
              <a:buNone/>
            </a:pPr>
            <a:r>
              <a:rPr lang="en-GB" dirty="0" smtClean="0"/>
              <a:t>This </a:t>
            </a:r>
            <a:r>
              <a:rPr lang="en-GB" dirty="0"/>
              <a:t>is found in the prefrontal cortex </a:t>
            </a:r>
            <a:r>
              <a:rPr lang="en-GB" b="1" dirty="0"/>
              <a:t>just behind the eyes</a:t>
            </a:r>
            <a:r>
              <a:rPr lang="en-GB" dirty="0"/>
              <a:t> and is part of a brain circuit. Its main job is to turn sensory info into thoughts and actions. </a:t>
            </a:r>
            <a:endParaRPr lang="en-GB" dirty="0" smtClean="0"/>
          </a:p>
          <a:p>
            <a:pPr marL="0" indent="0">
              <a:buNone/>
            </a:pPr>
            <a:endParaRPr lang="en-GB" dirty="0"/>
          </a:p>
          <a:p>
            <a:pPr marL="0" indent="0">
              <a:buNone/>
            </a:pPr>
            <a:r>
              <a:rPr lang="it-IT" b="1" dirty="0">
                <a:solidFill>
                  <a:srgbClr val="FF0000"/>
                </a:solidFill>
              </a:rPr>
              <a:t>B</a:t>
            </a:r>
            <a:r>
              <a:rPr lang="it-IT" b="1" dirty="0" smtClean="0">
                <a:solidFill>
                  <a:srgbClr val="FF0000"/>
                </a:solidFill>
                <a:effectLst/>
              </a:rPr>
              <a:t>asal ganglia-</a:t>
            </a:r>
            <a:r>
              <a:rPr lang="en-GB" b="1" dirty="0" smtClean="0">
                <a:solidFill>
                  <a:srgbClr val="FF0000"/>
                </a:solidFill>
              </a:rPr>
              <a:t> </a:t>
            </a:r>
          </a:p>
          <a:p>
            <a:pPr marL="0" indent="0">
              <a:buNone/>
            </a:pPr>
            <a:r>
              <a:rPr lang="en-GB" dirty="0" smtClean="0"/>
              <a:t>It </a:t>
            </a:r>
            <a:r>
              <a:rPr lang="en-GB" dirty="0"/>
              <a:t>is thought to be linked to the pre-frontal cortex and </a:t>
            </a:r>
            <a:r>
              <a:rPr lang="en-GB" b="1" dirty="0"/>
              <a:t>the caudate nucleus in located within it.</a:t>
            </a:r>
            <a:r>
              <a:rPr lang="en-GB" dirty="0"/>
              <a:t>  Patients who suffer head injuries in this region often develop OCD-like symptoms, following their recovery</a:t>
            </a:r>
            <a:r>
              <a:rPr lang="en-GB" dirty="0" smtClean="0"/>
              <a:t>.</a:t>
            </a:r>
          </a:p>
          <a:p>
            <a:pPr marL="0" indent="0">
              <a:buNone/>
            </a:pPr>
            <a:endParaRPr lang="it-IT" dirty="0" smtClean="0">
              <a:effectLst/>
            </a:endParaRPr>
          </a:p>
          <a:p>
            <a:pPr marL="0" indent="0">
              <a:buNone/>
            </a:pPr>
            <a:r>
              <a:rPr lang="it-IT" b="1" dirty="0">
                <a:solidFill>
                  <a:srgbClr val="FF0000"/>
                </a:solidFill>
              </a:rPr>
              <a:t>C</a:t>
            </a:r>
            <a:r>
              <a:rPr lang="it-IT" b="1" dirty="0" smtClean="0">
                <a:solidFill>
                  <a:srgbClr val="FF0000"/>
                </a:solidFill>
                <a:effectLst/>
              </a:rPr>
              <a:t>audate nucleus-</a:t>
            </a:r>
          </a:p>
          <a:p>
            <a:pPr marL="0" indent="0">
              <a:buNone/>
            </a:pPr>
            <a:r>
              <a:rPr lang="en-GB" b="1" dirty="0" smtClean="0"/>
              <a:t>Located </a:t>
            </a:r>
            <a:r>
              <a:rPr lang="en-GB" b="1" dirty="0"/>
              <a:t>in the basal ganglia</a:t>
            </a:r>
            <a:r>
              <a:rPr lang="en-GB" dirty="0"/>
              <a:t>- </a:t>
            </a:r>
            <a:r>
              <a:rPr lang="en-GB" dirty="0" smtClean="0"/>
              <a:t>regulates the messages from the OFC to the thalamus, stopping the thalamus from getting excited if not necessary.</a:t>
            </a:r>
          </a:p>
          <a:p>
            <a:pPr marL="0" indent="0">
              <a:buNone/>
            </a:pPr>
            <a:endParaRPr lang="it-IT" dirty="0" smtClean="0">
              <a:effectLst/>
            </a:endParaRPr>
          </a:p>
          <a:p>
            <a:pPr marL="0" indent="0">
              <a:buNone/>
            </a:pPr>
            <a:r>
              <a:rPr lang="it-IT" b="1" dirty="0" smtClean="0">
                <a:solidFill>
                  <a:srgbClr val="FF0000"/>
                </a:solidFill>
                <a:effectLst/>
              </a:rPr>
              <a:t> Thalamus-</a:t>
            </a:r>
          </a:p>
          <a:p>
            <a:pPr marL="0" indent="0">
              <a:buNone/>
            </a:pPr>
            <a:r>
              <a:rPr lang="en-GB" dirty="0" smtClean="0"/>
              <a:t>This gets excited if it receives messages from the OFC via the caudate nucleus and then carries out action and sends info back to the OFC.</a:t>
            </a:r>
            <a:endParaRPr lang="en-GB" dirty="0"/>
          </a:p>
        </p:txBody>
      </p:sp>
    </p:spTree>
    <p:extLst>
      <p:ext uri="{BB962C8B-B14F-4D97-AF65-F5344CB8AC3E}">
        <p14:creationId xmlns:p14="http://schemas.microsoft.com/office/powerpoint/2010/main" val="2179626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Effect transition="in" filter="fade">
                                      <p:cBhvr>
                                        <p:cTn id="45" dur="1000"/>
                                        <p:tgtEl>
                                          <p:spTgt spid="3">
                                            <p:txEl>
                                              <p:pRg st="9" end="9"/>
                                            </p:txEl>
                                          </p:spTgt>
                                        </p:tgtEl>
                                      </p:cBhvr>
                                    </p:animEffect>
                                    <p:anim calcmode="lin" valueType="num">
                                      <p:cBhvr>
                                        <p:cTn id="4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1000"/>
                                        <p:tgtEl>
                                          <p:spTgt spid="3">
                                            <p:txEl>
                                              <p:pRg st="10" end="10"/>
                                            </p:txEl>
                                          </p:spTgt>
                                        </p:tgtEl>
                                      </p:cBhvr>
                                    </p:animEffect>
                                    <p:anim calcmode="lin" valueType="num">
                                      <p:cBhvr>
                                        <p:cTn id="5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9.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1535</Words>
  <Application>Microsoft Office PowerPoint</Application>
  <PresentationFormat>On-screen Show (4:3)</PresentationFormat>
  <Paragraphs>192</Paragraphs>
  <Slides>25</Slides>
  <Notes>1</Notes>
  <HiddenSlides>0</HiddenSlides>
  <MMClips>0</MMClips>
  <ScaleCrop>false</ScaleCrop>
  <HeadingPairs>
    <vt:vector size="4" baseType="variant">
      <vt:variant>
        <vt:lpstr>Theme</vt:lpstr>
      </vt:variant>
      <vt:variant>
        <vt:i4>11</vt:i4>
      </vt:variant>
      <vt:variant>
        <vt:lpstr>Slide Titles</vt:lpstr>
      </vt:variant>
      <vt:variant>
        <vt:i4>25</vt:i4>
      </vt:variant>
    </vt:vector>
  </HeadingPairs>
  <TitlesOfParts>
    <vt:vector size="36" baseType="lpstr">
      <vt:lpstr>Office Theme</vt:lpstr>
      <vt:lpstr>2_Office Theme</vt:lpstr>
      <vt:lpstr>3_Office Theme</vt:lpstr>
      <vt:lpstr>4_Office Theme</vt:lpstr>
      <vt:lpstr>1_Office Theme</vt:lpstr>
      <vt:lpstr>5_Office Theme</vt:lpstr>
      <vt:lpstr>6_Office Theme</vt:lpstr>
      <vt:lpstr>Equity</vt:lpstr>
      <vt:lpstr>1_Equity</vt:lpstr>
      <vt:lpstr>7_Office Theme</vt:lpstr>
      <vt:lpstr>8_Office Theme</vt:lpstr>
      <vt:lpstr>What is obsessive-compulsive disorder (OCD) 3 marks</vt:lpstr>
      <vt:lpstr>PowerPoint Presentation</vt:lpstr>
      <vt:lpstr>PowerPoint Presentation</vt:lpstr>
      <vt:lpstr>Biological explanations and treatments</vt:lpstr>
      <vt:lpstr>Explanations</vt:lpstr>
      <vt:lpstr>True of false</vt:lpstr>
      <vt:lpstr>Now have a go at the evaluation activity. You need 3 highlighters.</vt:lpstr>
      <vt:lpstr>Neural explanations</vt:lpstr>
      <vt:lpstr>PowerPoint Presentation</vt:lpstr>
      <vt:lpstr>PowerPoint Presentation</vt:lpstr>
      <vt:lpstr>Brain of an OCD sufferer and non sufferer-what can you see?</vt:lpstr>
      <vt:lpstr>So the Orbitofrontal cortex, caudate, nucleus and thalamus create a kind of circuit. </vt:lpstr>
      <vt:lpstr>PowerPoint Presentation</vt:lpstr>
      <vt:lpstr>PowerPoint Presentation</vt:lpstr>
      <vt:lpstr>Testing your knowledge</vt:lpstr>
      <vt:lpstr>Biochemical explanation </vt:lpstr>
      <vt:lpstr>Evaluating explanations in Psychology</vt:lpstr>
      <vt:lpstr>How do we evaluate explanations or theories of behaviour?</vt:lpstr>
      <vt:lpstr>Biological Treatments</vt:lpstr>
      <vt:lpstr>PowerPoint Presentation</vt:lpstr>
      <vt:lpstr>How drug therapies work </vt:lpstr>
      <vt:lpstr>How do we evaluate treatments???</vt:lpstr>
      <vt:lpstr>Evaluation - debate</vt:lpstr>
      <vt:lpstr>On wallboards: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Biological explanations and treatments</dc:title>
  <dc:creator>USER</dc:creator>
  <cp:lastModifiedBy>USER</cp:lastModifiedBy>
  <cp:revision>44</cp:revision>
  <dcterms:created xsi:type="dcterms:W3CDTF">2016-10-20T15:23:19Z</dcterms:created>
  <dcterms:modified xsi:type="dcterms:W3CDTF">2016-11-15T15:00:32Z</dcterms:modified>
</cp:coreProperties>
</file>