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281" r:id="rId3"/>
    <p:sldId id="299" r:id="rId4"/>
    <p:sldId id="301" r:id="rId5"/>
    <p:sldId id="297" r:id="rId6"/>
    <p:sldId id="300" r:id="rId7"/>
    <p:sldId id="302" r:id="rId8"/>
    <p:sldId id="303" r:id="rId9"/>
    <p:sldId id="285" r:id="rId10"/>
    <p:sldId id="286" r:id="rId11"/>
    <p:sldId id="304" r:id="rId12"/>
    <p:sldId id="306" r:id="rId13"/>
    <p:sldId id="307" r:id="rId14"/>
    <p:sldId id="305" r:id="rId15"/>
    <p:sldId id="28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FF9933"/>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7460362-20D1-4C4E-9582-A0B871E8906D}"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C42B74-8A96-499C-8F0A-03C3D79676F1}" type="slidenum">
              <a:rPr lang="en-GB" smtClean="0"/>
              <a:t>‹#›</a:t>
            </a:fld>
            <a:endParaRPr lang="en-GB"/>
          </a:p>
        </p:txBody>
      </p:sp>
    </p:spTree>
    <p:extLst>
      <p:ext uri="{BB962C8B-B14F-4D97-AF65-F5344CB8AC3E}">
        <p14:creationId xmlns:p14="http://schemas.microsoft.com/office/powerpoint/2010/main" val="3794232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460362-20D1-4C4E-9582-A0B871E8906D}"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C42B74-8A96-499C-8F0A-03C3D79676F1}" type="slidenum">
              <a:rPr lang="en-GB" smtClean="0"/>
              <a:t>‹#›</a:t>
            </a:fld>
            <a:endParaRPr lang="en-GB"/>
          </a:p>
        </p:txBody>
      </p:sp>
    </p:spTree>
    <p:extLst>
      <p:ext uri="{BB962C8B-B14F-4D97-AF65-F5344CB8AC3E}">
        <p14:creationId xmlns:p14="http://schemas.microsoft.com/office/powerpoint/2010/main" val="2005157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460362-20D1-4C4E-9582-A0B871E8906D}"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C42B74-8A96-499C-8F0A-03C3D79676F1}" type="slidenum">
              <a:rPr lang="en-GB" smtClean="0"/>
              <a:t>‹#›</a:t>
            </a:fld>
            <a:endParaRPr lang="en-GB"/>
          </a:p>
        </p:txBody>
      </p:sp>
    </p:spTree>
    <p:extLst>
      <p:ext uri="{BB962C8B-B14F-4D97-AF65-F5344CB8AC3E}">
        <p14:creationId xmlns:p14="http://schemas.microsoft.com/office/powerpoint/2010/main" val="345436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460362-20D1-4C4E-9582-A0B871E8906D}"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C42B74-8A96-499C-8F0A-03C3D79676F1}" type="slidenum">
              <a:rPr lang="en-GB" smtClean="0"/>
              <a:t>‹#›</a:t>
            </a:fld>
            <a:endParaRPr lang="en-GB"/>
          </a:p>
        </p:txBody>
      </p:sp>
    </p:spTree>
    <p:extLst>
      <p:ext uri="{BB962C8B-B14F-4D97-AF65-F5344CB8AC3E}">
        <p14:creationId xmlns:p14="http://schemas.microsoft.com/office/powerpoint/2010/main" val="101935590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460362-20D1-4C4E-9582-A0B871E8906D}"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C42B74-8A96-499C-8F0A-03C3D79676F1}" type="slidenum">
              <a:rPr lang="en-GB" smtClean="0"/>
              <a:t>‹#›</a:t>
            </a:fld>
            <a:endParaRPr lang="en-GB"/>
          </a:p>
        </p:txBody>
      </p:sp>
    </p:spTree>
    <p:extLst>
      <p:ext uri="{BB962C8B-B14F-4D97-AF65-F5344CB8AC3E}">
        <p14:creationId xmlns:p14="http://schemas.microsoft.com/office/powerpoint/2010/main" val="2943295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7460362-20D1-4C4E-9582-A0B871E8906D}" type="datetimeFigureOut">
              <a:rPr lang="en-GB" smtClean="0"/>
              <a:t>26/01/2021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C42B74-8A96-499C-8F0A-03C3D79676F1}" type="slidenum">
              <a:rPr lang="en-GB" smtClean="0"/>
              <a:t>‹#›</a:t>
            </a:fld>
            <a:endParaRPr lang="en-GB"/>
          </a:p>
        </p:txBody>
      </p:sp>
    </p:spTree>
    <p:extLst>
      <p:ext uri="{BB962C8B-B14F-4D97-AF65-F5344CB8AC3E}">
        <p14:creationId xmlns:p14="http://schemas.microsoft.com/office/powerpoint/2010/main" val="3173944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7460362-20D1-4C4E-9582-A0B871E8906D}" type="datetimeFigureOut">
              <a:rPr lang="en-GB" smtClean="0"/>
              <a:t>26/01/2021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9C42B74-8A96-499C-8F0A-03C3D79676F1}" type="slidenum">
              <a:rPr lang="en-GB" smtClean="0"/>
              <a:t>‹#›</a:t>
            </a:fld>
            <a:endParaRPr lang="en-GB"/>
          </a:p>
        </p:txBody>
      </p:sp>
    </p:spTree>
    <p:extLst>
      <p:ext uri="{BB962C8B-B14F-4D97-AF65-F5344CB8AC3E}">
        <p14:creationId xmlns:p14="http://schemas.microsoft.com/office/powerpoint/2010/main" val="405836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7460362-20D1-4C4E-9582-A0B871E8906D}" type="datetimeFigureOut">
              <a:rPr lang="en-GB" smtClean="0"/>
              <a:t>26/01/2021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9C42B74-8A96-499C-8F0A-03C3D79676F1}" type="slidenum">
              <a:rPr lang="en-GB" smtClean="0"/>
              <a:t>‹#›</a:t>
            </a:fld>
            <a:endParaRPr lang="en-GB"/>
          </a:p>
        </p:txBody>
      </p:sp>
    </p:spTree>
    <p:extLst>
      <p:ext uri="{BB962C8B-B14F-4D97-AF65-F5344CB8AC3E}">
        <p14:creationId xmlns:p14="http://schemas.microsoft.com/office/powerpoint/2010/main" val="2791011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460362-20D1-4C4E-9582-A0B871E8906D}" type="datetimeFigureOut">
              <a:rPr lang="en-GB" smtClean="0"/>
              <a:t>26/01/2021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9C42B74-8A96-499C-8F0A-03C3D79676F1}" type="slidenum">
              <a:rPr lang="en-GB" smtClean="0"/>
              <a:t>‹#›</a:t>
            </a:fld>
            <a:endParaRPr lang="en-GB"/>
          </a:p>
        </p:txBody>
      </p:sp>
    </p:spTree>
    <p:extLst>
      <p:ext uri="{BB962C8B-B14F-4D97-AF65-F5344CB8AC3E}">
        <p14:creationId xmlns:p14="http://schemas.microsoft.com/office/powerpoint/2010/main" val="365725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460362-20D1-4C4E-9582-A0B871E8906D}" type="datetimeFigureOut">
              <a:rPr lang="en-GB" smtClean="0"/>
              <a:t>26/01/2021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C42B74-8A96-499C-8F0A-03C3D79676F1}" type="slidenum">
              <a:rPr lang="en-GB" smtClean="0"/>
              <a:t>‹#›</a:t>
            </a:fld>
            <a:endParaRPr lang="en-GB"/>
          </a:p>
        </p:txBody>
      </p:sp>
    </p:spTree>
    <p:extLst>
      <p:ext uri="{BB962C8B-B14F-4D97-AF65-F5344CB8AC3E}">
        <p14:creationId xmlns:p14="http://schemas.microsoft.com/office/powerpoint/2010/main" val="3904539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460362-20D1-4C4E-9582-A0B871E8906D}" type="datetimeFigureOut">
              <a:rPr lang="en-GB" smtClean="0"/>
              <a:t>26/01/2021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C42B74-8A96-499C-8F0A-03C3D79676F1}" type="slidenum">
              <a:rPr lang="en-GB" smtClean="0"/>
              <a:t>‹#›</a:t>
            </a:fld>
            <a:endParaRPr lang="en-GB"/>
          </a:p>
        </p:txBody>
      </p:sp>
    </p:spTree>
    <p:extLst>
      <p:ext uri="{BB962C8B-B14F-4D97-AF65-F5344CB8AC3E}">
        <p14:creationId xmlns:p14="http://schemas.microsoft.com/office/powerpoint/2010/main" val="838924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460362-20D1-4C4E-9582-A0B871E8906D}" type="datetimeFigureOut">
              <a:rPr lang="en-GB" smtClean="0"/>
              <a:t>26/01/2021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C42B74-8A96-499C-8F0A-03C3D79676F1}" type="slidenum">
              <a:rPr lang="en-GB" smtClean="0"/>
              <a:t>‹#›</a:t>
            </a:fld>
            <a:endParaRPr lang="en-GB"/>
          </a:p>
        </p:txBody>
      </p:sp>
    </p:spTree>
    <p:extLst>
      <p:ext uri="{BB962C8B-B14F-4D97-AF65-F5344CB8AC3E}">
        <p14:creationId xmlns:p14="http://schemas.microsoft.com/office/powerpoint/2010/main" val="543564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quizlet.com/_59pchb"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7.jpe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solidFill>
            <a:schemeClr val="accent1">
              <a:lumMod val="60000"/>
              <a:lumOff val="40000"/>
            </a:schemeClr>
          </a:solidFill>
        </p:spPr>
        <p:txBody>
          <a:bodyPr/>
          <a:lstStyle/>
          <a:p>
            <a:r>
              <a:rPr lang="en-GB" dirty="0" smtClean="0">
                <a:solidFill>
                  <a:schemeClr val="bg1"/>
                </a:solidFill>
              </a:rPr>
              <a:t>Romanian Orphans</a:t>
            </a:r>
            <a:endParaRPr lang="en-GB" dirty="0">
              <a:solidFill>
                <a:schemeClr val="bg1"/>
              </a:solidFill>
            </a:endParaRPr>
          </a:p>
        </p:txBody>
      </p:sp>
      <p:sp>
        <p:nvSpPr>
          <p:cNvPr id="5" name="Subtitle 4"/>
          <p:cNvSpPr>
            <a:spLocks noGrp="1"/>
          </p:cNvSpPr>
          <p:nvPr>
            <p:ph type="subTitle" idx="1"/>
          </p:nvPr>
        </p:nvSpPr>
        <p:spPr/>
        <p:txBody>
          <a:bodyPr/>
          <a:lstStyle/>
          <a:p>
            <a:r>
              <a:rPr lang="en-GB" dirty="0" smtClean="0"/>
              <a:t>The effects of institutionalisation</a:t>
            </a:r>
            <a:endParaRPr lang="en-GB" dirty="0"/>
          </a:p>
        </p:txBody>
      </p:sp>
    </p:spTree>
    <p:extLst>
      <p:ext uri="{BB962C8B-B14F-4D97-AF65-F5344CB8AC3E}">
        <p14:creationId xmlns:p14="http://schemas.microsoft.com/office/powerpoint/2010/main" val="23997292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4" name="Content Placeholder 2"/>
          <p:cNvSpPr>
            <a:spLocks noGrp="1"/>
          </p:cNvSpPr>
          <p:nvPr>
            <p:ph idx="1"/>
          </p:nvPr>
        </p:nvSpPr>
        <p:spPr>
          <a:xfrm>
            <a:off x="1043608" y="1988840"/>
            <a:ext cx="5832648" cy="1800200"/>
          </a:xfrm>
        </p:spPr>
        <p:style>
          <a:lnRef idx="2">
            <a:schemeClr val="accent3"/>
          </a:lnRef>
          <a:fillRef idx="1">
            <a:schemeClr val="lt1"/>
          </a:fillRef>
          <a:effectRef idx="0">
            <a:schemeClr val="accent3"/>
          </a:effectRef>
          <a:fontRef idx="minor">
            <a:schemeClr val="dk1"/>
          </a:fontRef>
        </p:style>
        <p:txBody>
          <a:bodyPr>
            <a:normAutofit fontScale="47500" lnSpcReduction="20000"/>
          </a:bodyPr>
          <a:lstStyle/>
          <a:p>
            <a:pPr marL="0" indent="0">
              <a:buNone/>
            </a:pPr>
            <a:r>
              <a:rPr lang="en-US" dirty="0" err="1"/>
              <a:t>Anca</a:t>
            </a:r>
            <a:r>
              <a:rPr lang="en-US" dirty="0"/>
              <a:t> is an orphan who </a:t>
            </a:r>
            <a:r>
              <a:rPr lang="en-US" dirty="0" smtClean="0"/>
              <a:t>was </a:t>
            </a:r>
            <a:r>
              <a:rPr lang="en-US" dirty="0"/>
              <a:t>adopted by a British </a:t>
            </a:r>
            <a:r>
              <a:rPr lang="en-US" dirty="0" smtClean="0"/>
              <a:t>couple when she was </a:t>
            </a:r>
            <a:r>
              <a:rPr lang="en-US" b="1" dirty="0" smtClean="0">
                <a:solidFill>
                  <a:srgbClr val="FF0000"/>
                </a:solidFill>
              </a:rPr>
              <a:t>2 years old</a:t>
            </a:r>
            <a:r>
              <a:rPr lang="en-US" dirty="0" smtClean="0"/>
              <a:t>. </a:t>
            </a:r>
            <a:r>
              <a:rPr lang="en-US" dirty="0"/>
              <a:t>Before being adopted, </a:t>
            </a:r>
            <a:r>
              <a:rPr lang="en-US" dirty="0" err="1"/>
              <a:t>Anca</a:t>
            </a:r>
            <a:r>
              <a:rPr lang="en-US" dirty="0"/>
              <a:t> lived in an institution with lots of other children in very poor conditions. </a:t>
            </a:r>
            <a:r>
              <a:rPr lang="en-US" b="1" dirty="0" smtClean="0">
                <a:solidFill>
                  <a:srgbClr val="7030A0"/>
                </a:solidFill>
              </a:rPr>
              <a:t>Although under weight and short for her age </a:t>
            </a:r>
            <a:r>
              <a:rPr lang="en-US" dirty="0" smtClean="0"/>
              <a:t>is settling in well but her </a:t>
            </a:r>
            <a:r>
              <a:rPr lang="en-US" dirty="0"/>
              <a:t>new parents are understandably concerned about how </a:t>
            </a:r>
            <a:r>
              <a:rPr lang="en-US" dirty="0" err="1"/>
              <a:t>Anca’s</a:t>
            </a:r>
            <a:r>
              <a:rPr lang="en-US" dirty="0"/>
              <a:t> early experiences may affect her </a:t>
            </a:r>
            <a:r>
              <a:rPr lang="en-US" dirty="0" smtClean="0"/>
              <a:t>in </a:t>
            </a:r>
            <a:r>
              <a:rPr lang="en-US" b="1" dirty="0" smtClean="0">
                <a:solidFill>
                  <a:srgbClr val="00B050"/>
                </a:solidFill>
              </a:rPr>
              <a:t>years to come</a:t>
            </a:r>
            <a:r>
              <a:rPr lang="en-US" dirty="0" smtClean="0"/>
              <a:t>.</a:t>
            </a:r>
            <a:endParaRPr lang="en-US" dirty="0"/>
          </a:p>
          <a:p>
            <a:pPr marL="0" indent="0">
              <a:buNone/>
            </a:pPr>
            <a:r>
              <a:rPr lang="en-US" dirty="0" smtClean="0"/>
              <a:t>Use </a:t>
            </a:r>
            <a:r>
              <a:rPr lang="en-US" dirty="0"/>
              <a:t>your knowledge of the effects of </a:t>
            </a:r>
            <a:r>
              <a:rPr lang="en-US" dirty="0" err="1"/>
              <a:t>institutionalisation</a:t>
            </a:r>
            <a:r>
              <a:rPr lang="en-US" dirty="0"/>
              <a:t> to advise </a:t>
            </a:r>
            <a:r>
              <a:rPr lang="en-US" dirty="0" err="1"/>
              <a:t>Anca’s</a:t>
            </a:r>
            <a:r>
              <a:rPr lang="en-US" dirty="0"/>
              <a:t> new parents about what to expect. </a:t>
            </a:r>
            <a:r>
              <a:rPr lang="en-US" dirty="0" smtClean="0"/>
              <a:t>(6 marks)</a:t>
            </a:r>
            <a:endParaRPr lang="en-GB" dirty="0"/>
          </a:p>
        </p:txBody>
      </p:sp>
      <p:cxnSp>
        <p:nvCxnSpPr>
          <p:cNvPr id="7" name="Straight Arrow Connector 6"/>
          <p:cNvCxnSpPr/>
          <p:nvPr/>
        </p:nvCxnSpPr>
        <p:spPr>
          <a:xfrm flipV="1">
            <a:off x="1691680" y="1808821"/>
            <a:ext cx="504056" cy="3336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79512" y="32032"/>
            <a:ext cx="2736304" cy="1754326"/>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dirty="0" smtClean="0"/>
              <a:t>As she is a later adoptee, research suggest that any effects on </a:t>
            </a:r>
            <a:r>
              <a:rPr lang="en-GB" dirty="0" err="1" smtClean="0"/>
              <a:t>Anca</a:t>
            </a:r>
            <a:r>
              <a:rPr lang="en-GB" dirty="0" smtClean="0"/>
              <a:t> may be long term and more severe than if adopted before 6 months</a:t>
            </a:r>
            <a:endParaRPr lang="en-GB" dirty="0"/>
          </a:p>
        </p:txBody>
      </p:sp>
      <p:cxnSp>
        <p:nvCxnSpPr>
          <p:cNvPr id="12" name="Straight Arrow Connector 11"/>
          <p:cNvCxnSpPr/>
          <p:nvPr/>
        </p:nvCxnSpPr>
        <p:spPr>
          <a:xfrm flipH="1" flipV="1">
            <a:off x="4427984" y="1268760"/>
            <a:ext cx="792088" cy="10801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003365" y="32032"/>
            <a:ext cx="2196244" cy="12367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t>Research shows that by 10 ½ </a:t>
            </a:r>
            <a:r>
              <a:rPr lang="en-GB" dirty="0" err="1" smtClean="0"/>
              <a:t>Anca</a:t>
            </a:r>
            <a:r>
              <a:rPr lang="en-GB" dirty="0" smtClean="0"/>
              <a:t> should not have any physical differences </a:t>
            </a:r>
            <a:endParaRPr lang="en-GB" dirty="0"/>
          </a:p>
        </p:txBody>
      </p:sp>
      <p:cxnSp>
        <p:nvCxnSpPr>
          <p:cNvPr id="15" name="Straight Arrow Connector 14"/>
          <p:cNvCxnSpPr/>
          <p:nvPr/>
        </p:nvCxnSpPr>
        <p:spPr>
          <a:xfrm flipH="1">
            <a:off x="971600" y="3176972"/>
            <a:ext cx="468560" cy="9541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3347864" y="4232403"/>
            <a:ext cx="3384376" cy="199765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000" b="1" dirty="0" smtClean="0"/>
              <a:t>quasi-autism</a:t>
            </a:r>
            <a:r>
              <a:rPr lang="en-US" dirty="0" smtClean="0"/>
              <a:t> </a:t>
            </a:r>
            <a:r>
              <a:rPr lang="en-US" dirty="0"/>
              <a:t>– </a:t>
            </a:r>
            <a:r>
              <a:rPr lang="en-US" dirty="0" err="1"/>
              <a:t>Anca</a:t>
            </a:r>
            <a:r>
              <a:rPr lang="en-US" dirty="0"/>
              <a:t> may have a problem understanding the meaning of social contexts, may </a:t>
            </a:r>
            <a:r>
              <a:rPr lang="en-US" dirty="0" smtClean="0"/>
              <a:t>display obsessional </a:t>
            </a:r>
            <a:r>
              <a:rPr lang="en-US" dirty="0" err="1" smtClean="0"/>
              <a:t>behaviour</a:t>
            </a:r>
            <a:r>
              <a:rPr lang="en-US" dirty="0" smtClean="0"/>
              <a:t> for example an excessive interest in a hobby or subject.</a:t>
            </a:r>
            <a:endParaRPr lang="en-GB" dirty="0"/>
          </a:p>
        </p:txBody>
      </p:sp>
      <p:sp>
        <p:nvSpPr>
          <p:cNvPr id="25" name="Rectangle 24"/>
          <p:cNvSpPr/>
          <p:nvPr/>
        </p:nvSpPr>
        <p:spPr>
          <a:xfrm>
            <a:off x="5220072" y="32033"/>
            <a:ext cx="3759423" cy="152476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600" b="1" dirty="0" smtClean="0"/>
              <a:t>Cognitive impairment/inattention- </a:t>
            </a:r>
            <a:r>
              <a:rPr lang="en-US" sz="1600" dirty="0" err="1" smtClean="0"/>
              <a:t>Anca</a:t>
            </a:r>
            <a:r>
              <a:rPr lang="en-US" sz="1600" dirty="0" smtClean="0"/>
              <a:t> may have a low IQ, problems </a:t>
            </a:r>
            <a:r>
              <a:rPr lang="en-US" sz="1600" dirty="0"/>
              <a:t>with concentration – </a:t>
            </a:r>
            <a:r>
              <a:rPr lang="en-US" sz="1600" dirty="0" err="1"/>
              <a:t>Anca</a:t>
            </a:r>
            <a:r>
              <a:rPr lang="en-US" sz="1600" dirty="0"/>
              <a:t> may struggle more at school than other children/may not learn new </a:t>
            </a:r>
            <a:r>
              <a:rPr lang="en-US" sz="1600" dirty="0" err="1"/>
              <a:t>behaviours</a:t>
            </a:r>
            <a:r>
              <a:rPr lang="en-US" sz="1600" dirty="0"/>
              <a:t>, concepts as quickly </a:t>
            </a:r>
            <a:endParaRPr lang="en-GB" sz="1600" dirty="0"/>
          </a:p>
        </p:txBody>
      </p:sp>
      <p:sp>
        <p:nvSpPr>
          <p:cNvPr id="26" name="Rectangle 25"/>
          <p:cNvSpPr/>
          <p:nvPr/>
        </p:nvSpPr>
        <p:spPr>
          <a:xfrm>
            <a:off x="179512" y="3861048"/>
            <a:ext cx="2880320" cy="2088232"/>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2000" b="1" dirty="0" smtClean="0"/>
              <a:t>disinhibited </a:t>
            </a:r>
            <a:r>
              <a:rPr lang="en-US" sz="2000" b="1" dirty="0"/>
              <a:t>attachment </a:t>
            </a:r>
            <a:r>
              <a:rPr lang="en-US" dirty="0"/>
              <a:t>– </a:t>
            </a:r>
            <a:r>
              <a:rPr lang="en-US" dirty="0" err="1"/>
              <a:t>Anca</a:t>
            </a:r>
            <a:r>
              <a:rPr lang="en-US" dirty="0"/>
              <a:t> may not know what counts as ‘appropriate’ </a:t>
            </a:r>
            <a:r>
              <a:rPr lang="en-US" dirty="0" err="1"/>
              <a:t>behaviour</a:t>
            </a:r>
            <a:r>
              <a:rPr lang="en-US" dirty="0"/>
              <a:t> towards </a:t>
            </a:r>
            <a:r>
              <a:rPr lang="en-US" dirty="0" smtClean="0"/>
              <a:t>strangers.</a:t>
            </a:r>
            <a:endParaRPr lang="en-GB" dirty="0"/>
          </a:p>
        </p:txBody>
      </p:sp>
      <p:sp>
        <p:nvSpPr>
          <p:cNvPr id="29" name="Rectangle 28"/>
          <p:cNvSpPr/>
          <p:nvPr/>
        </p:nvSpPr>
        <p:spPr>
          <a:xfrm>
            <a:off x="6948264" y="1953649"/>
            <a:ext cx="2016223" cy="23042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t>lack of internal working model </a:t>
            </a:r>
            <a:r>
              <a:rPr lang="en-US" dirty="0"/>
              <a:t>– </a:t>
            </a:r>
            <a:r>
              <a:rPr lang="en-US" dirty="0" err="1"/>
              <a:t>Anca</a:t>
            </a:r>
            <a:r>
              <a:rPr lang="en-US" dirty="0"/>
              <a:t> may have difficulty interacting with peers, forming close relationships, </a:t>
            </a:r>
            <a:r>
              <a:rPr lang="en-US" dirty="0" err="1"/>
              <a:t>etc</a:t>
            </a:r>
            <a:endParaRPr lang="en-GB" dirty="0"/>
          </a:p>
        </p:txBody>
      </p:sp>
    </p:spTree>
    <p:extLst>
      <p:ext uri="{BB962C8B-B14F-4D97-AF65-F5344CB8AC3E}">
        <p14:creationId xmlns:p14="http://schemas.microsoft.com/office/powerpoint/2010/main" val="1051177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75000"/>
            </a:schemeClr>
          </a:solidFill>
        </p:spPr>
        <p:txBody>
          <a:bodyPr>
            <a:normAutofit fontScale="90000"/>
          </a:bodyPr>
          <a:lstStyle/>
          <a:p>
            <a:r>
              <a:rPr lang="en-GB" dirty="0" smtClean="0">
                <a:solidFill>
                  <a:schemeClr val="bg1"/>
                </a:solidFill>
              </a:rPr>
              <a:t>Evaluation of the Romanian orphans Research</a:t>
            </a:r>
            <a:endParaRPr lang="en-GB" dirty="0">
              <a:solidFill>
                <a:schemeClr val="bg1"/>
              </a:solidFill>
            </a:endParaRPr>
          </a:p>
        </p:txBody>
      </p:sp>
      <p:sp>
        <p:nvSpPr>
          <p:cNvPr id="7" name="TextBox 6"/>
          <p:cNvSpPr txBox="1"/>
          <p:nvPr/>
        </p:nvSpPr>
        <p:spPr>
          <a:xfrm>
            <a:off x="457200" y="1772816"/>
            <a:ext cx="8229600" cy="2739211"/>
          </a:xfrm>
          <a:prstGeom prst="rect">
            <a:avLst/>
          </a:prstGeom>
          <a:solidFill>
            <a:srgbClr val="FFFF99"/>
          </a:solidFill>
        </p:spPr>
        <p:txBody>
          <a:bodyPr wrap="square" rtlCol="0">
            <a:spAutoFit/>
          </a:bodyPr>
          <a:lstStyle/>
          <a:p>
            <a:r>
              <a:rPr lang="en-GB" sz="2400" b="1" i="1" dirty="0" smtClean="0">
                <a:solidFill>
                  <a:schemeClr val="accent3">
                    <a:lumMod val="75000"/>
                  </a:schemeClr>
                </a:solidFill>
              </a:rPr>
              <a:t>Task: Answer questions in pairs on MWBs:</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1600" dirty="0" smtClean="0"/>
              <a:t>What are the implications of Rutter’s findings for adoption practices?</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smtClean="0"/>
              <a:t>What are the implications of Rutter’s research for institutions caring for children?</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endParaRPr lang="en-GB" sz="1600" dirty="0" smtClean="0"/>
          </a:p>
          <a:p>
            <a:pPr marL="285750" indent="-285750">
              <a:buFont typeface="Arial" panose="020B0604020202020204" pitchFamily="34" charset="0"/>
              <a:buChar char="•"/>
            </a:pPr>
            <a:r>
              <a:rPr lang="en-GB" sz="1600" dirty="0" smtClean="0"/>
              <a:t>What does this suggest about Rutter’s research?</a:t>
            </a:r>
          </a:p>
          <a:p>
            <a:endParaRPr lang="en-GB" sz="1600" dirty="0"/>
          </a:p>
        </p:txBody>
      </p:sp>
    </p:spTree>
    <p:extLst>
      <p:ext uri="{BB962C8B-B14F-4D97-AF65-F5344CB8AC3E}">
        <p14:creationId xmlns:p14="http://schemas.microsoft.com/office/powerpoint/2010/main" val="129343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5" end="5"/>
                                            </p:txEl>
                                          </p:spTgt>
                                        </p:tgtEl>
                                        <p:attrNameLst>
                                          <p:attrName>style.visibility</p:attrName>
                                        </p:attrNameLst>
                                      </p:cBhvr>
                                      <p:to>
                                        <p:strVal val="visible"/>
                                      </p:to>
                                    </p:set>
                                    <p:animEffect transition="in" filter="fade">
                                      <p:cBhvr>
                                        <p:cTn id="12" dur="500"/>
                                        <p:tgtEl>
                                          <p:spTgt spid="7">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8" end="8"/>
                                            </p:txEl>
                                          </p:spTgt>
                                        </p:tgtEl>
                                        <p:attrNameLst>
                                          <p:attrName>style.visibility</p:attrName>
                                        </p:attrNameLst>
                                      </p:cBhvr>
                                      <p:to>
                                        <p:strVal val="visible"/>
                                      </p:to>
                                    </p:set>
                                    <p:animEffect transition="in" filter="fade">
                                      <p:cBhvr>
                                        <p:cTn id="17"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4186808" cy="4525963"/>
          </a:xfrm>
        </p:spPr>
        <p:txBody>
          <a:bodyPr>
            <a:normAutofit lnSpcReduction="10000"/>
          </a:bodyPr>
          <a:lstStyle/>
          <a:p>
            <a:pPr marL="0" indent="0">
              <a:buNone/>
            </a:pPr>
            <a:r>
              <a:rPr lang="en-GB" b="1" i="1" dirty="0" smtClean="0"/>
              <a:t>In pairs on MWBs:</a:t>
            </a:r>
          </a:p>
          <a:p>
            <a:pPr marL="0" indent="0">
              <a:buNone/>
            </a:pPr>
            <a:endParaRPr lang="en-GB" dirty="0"/>
          </a:p>
          <a:p>
            <a:pPr marL="0" indent="0">
              <a:buNone/>
            </a:pPr>
            <a:r>
              <a:rPr lang="en-GB" dirty="0" smtClean="0"/>
              <a:t>Why might it be difficult to draw any firm conclusions about the effects of institutionalisation from the studies of Romanian Orphans?</a:t>
            </a:r>
            <a:endParaRPr lang="en-GB" dirty="0"/>
          </a:p>
        </p:txBody>
      </p:sp>
      <p:sp>
        <p:nvSpPr>
          <p:cNvPr id="4" name="Title 1"/>
          <p:cNvSpPr>
            <a:spLocks noGrp="1"/>
          </p:cNvSpPr>
          <p:nvPr>
            <p:ph type="title"/>
          </p:nvPr>
        </p:nvSpPr>
        <p:spPr>
          <a:solidFill>
            <a:schemeClr val="accent3">
              <a:lumMod val="75000"/>
            </a:schemeClr>
          </a:solidFill>
        </p:spPr>
        <p:txBody>
          <a:bodyPr>
            <a:normAutofit fontScale="90000"/>
          </a:bodyPr>
          <a:lstStyle/>
          <a:p>
            <a:r>
              <a:rPr lang="en-GB" dirty="0" smtClean="0">
                <a:solidFill>
                  <a:schemeClr val="bg1"/>
                </a:solidFill>
              </a:rPr>
              <a:t>Evaluation of the Romanian orphans Research</a:t>
            </a:r>
            <a:endParaRPr lang="en-GB" dirty="0">
              <a:solidFill>
                <a:schemeClr val="bg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1096" y="1600200"/>
            <a:ext cx="3705895" cy="2488630"/>
          </a:xfrm>
          <a:prstGeom prst="rect">
            <a:avLst/>
          </a:prstGeom>
        </p:spPr>
      </p:pic>
      <p:sp>
        <p:nvSpPr>
          <p:cNvPr id="6" name="12-Point Star 5"/>
          <p:cNvSpPr/>
          <p:nvPr/>
        </p:nvSpPr>
        <p:spPr>
          <a:xfrm rot="21264434">
            <a:off x="4459498" y="3573016"/>
            <a:ext cx="4183601" cy="3024336"/>
          </a:xfrm>
          <a:prstGeom prst="star12">
            <a:avLst/>
          </a:prstGeom>
          <a:solidFill>
            <a:schemeClr val="accent1">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Think about the disadvantages of using  this type of study </a:t>
            </a:r>
            <a:endParaRPr lang="en-GB" sz="2400" dirty="0"/>
          </a:p>
        </p:txBody>
      </p:sp>
    </p:spTree>
    <p:extLst>
      <p:ext uri="{BB962C8B-B14F-4D97-AF65-F5344CB8AC3E}">
        <p14:creationId xmlns:p14="http://schemas.microsoft.com/office/powerpoint/2010/main" val="20567051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4330824" cy="4525963"/>
          </a:xfrm>
        </p:spPr>
        <p:txBody>
          <a:bodyPr>
            <a:normAutofit fontScale="85000" lnSpcReduction="20000"/>
          </a:bodyPr>
          <a:lstStyle/>
          <a:p>
            <a:pPr marL="0" indent="0">
              <a:buNone/>
            </a:pPr>
            <a:r>
              <a:rPr lang="en-GB" b="1" i="1" dirty="0" smtClean="0"/>
              <a:t>Answer the following questions in pairs:</a:t>
            </a:r>
          </a:p>
          <a:p>
            <a:endParaRPr lang="en-GB" dirty="0"/>
          </a:p>
          <a:p>
            <a:r>
              <a:rPr lang="en-GB" dirty="0" smtClean="0"/>
              <a:t>What does Rutter’s research suggest about Bowlby’s maternal deprivation hypothesis?</a:t>
            </a:r>
          </a:p>
          <a:p>
            <a:endParaRPr lang="en-GB" dirty="0"/>
          </a:p>
          <a:p>
            <a:r>
              <a:rPr lang="en-GB" dirty="0" smtClean="0"/>
              <a:t>Why might Rutter’s research be considered more useful than Bowlby’s?</a:t>
            </a:r>
            <a:endParaRPr lang="en-GB" dirty="0"/>
          </a:p>
        </p:txBody>
      </p:sp>
      <p:sp>
        <p:nvSpPr>
          <p:cNvPr id="5" name="Title 1"/>
          <p:cNvSpPr>
            <a:spLocks noGrp="1"/>
          </p:cNvSpPr>
          <p:nvPr>
            <p:ph type="title"/>
          </p:nvPr>
        </p:nvSpPr>
        <p:spPr>
          <a:solidFill>
            <a:schemeClr val="accent3">
              <a:lumMod val="75000"/>
            </a:schemeClr>
          </a:solidFill>
        </p:spPr>
        <p:txBody>
          <a:bodyPr>
            <a:normAutofit fontScale="90000"/>
          </a:bodyPr>
          <a:lstStyle/>
          <a:p>
            <a:r>
              <a:rPr lang="en-GB" dirty="0" smtClean="0">
                <a:solidFill>
                  <a:schemeClr val="bg1"/>
                </a:solidFill>
              </a:rPr>
              <a:t>Evaluation of the Romanian orphans Research</a:t>
            </a:r>
            <a:endParaRPr lang="en-GB" dirty="0">
              <a:solidFill>
                <a:schemeClr val="bg1"/>
              </a:solidFill>
            </a:endParaRPr>
          </a:p>
        </p:txBody>
      </p:sp>
    </p:spTree>
    <p:extLst>
      <p:ext uri="{BB962C8B-B14F-4D97-AF65-F5344CB8AC3E}">
        <p14:creationId xmlns:p14="http://schemas.microsoft.com/office/powerpoint/2010/main" val="6095503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smtClean="0"/>
              <a:t>Now complete the worksheet on the evaluation of the research into the Romanian orphans</a:t>
            </a:r>
            <a:endParaRPr lang="en-GB" dirty="0"/>
          </a:p>
        </p:txBody>
      </p:sp>
      <p:sp>
        <p:nvSpPr>
          <p:cNvPr id="4" name="Title 1"/>
          <p:cNvSpPr>
            <a:spLocks noGrp="1"/>
          </p:cNvSpPr>
          <p:nvPr>
            <p:ph type="title"/>
          </p:nvPr>
        </p:nvSpPr>
        <p:spPr>
          <a:solidFill>
            <a:schemeClr val="accent3">
              <a:lumMod val="75000"/>
            </a:schemeClr>
          </a:solidFill>
        </p:spPr>
        <p:txBody>
          <a:bodyPr>
            <a:normAutofit fontScale="90000"/>
          </a:bodyPr>
          <a:lstStyle/>
          <a:p>
            <a:r>
              <a:rPr lang="en-GB" dirty="0" smtClean="0">
                <a:solidFill>
                  <a:schemeClr val="bg1"/>
                </a:solidFill>
              </a:rPr>
              <a:t>Evaluation of the Romanian orphans Research</a:t>
            </a:r>
            <a:endParaRPr lang="en-GB" dirty="0">
              <a:solidFill>
                <a:schemeClr val="bg1"/>
              </a:solidFill>
            </a:endParaRPr>
          </a:p>
        </p:txBody>
      </p:sp>
    </p:spTree>
    <p:extLst>
      <p:ext uri="{BB962C8B-B14F-4D97-AF65-F5344CB8AC3E}">
        <p14:creationId xmlns:p14="http://schemas.microsoft.com/office/powerpoint/2010/main" val="22137533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0226"/>
          </a:xfrm>
          <a:solidFill>
            <a:srgbClr val="FFC000"/>
          </a:solidFill>
          <a:ln>
            <a:noFill/>
          </a:ln>
        </p:spPr>
        <p:style>
          <a:lnRef idx="2">
            <a:schemeClr val="accent1"/>
          </a:lnRef>
          <a:fillRef idx="1">
            <a:schemeClr val="lt1"/>
          </a:fillRef>
          <a:effectRef idx="0">
            <a:schemeClr val="accent1"/>
          </a:effectRef>
          <a:fontRef idx="minor">
            <a:schemeClr val="dk1"/>
          </a:fontRef>
        </p:style>
        <p:txBody>
          <a:bodyPr>
            <a:normAutofit fontScale="90000"/>
          </a:bodyPr>
          <a:lstStyle/>
          <a:p>
            <a:r>
              <a:rPr lang="en-GB" dirty="0" smtClean="0">
                <a:solidFill>
                  <a:schemeClr val="bg1"/>
                </a:solidFill>
              </a:rPr>
              <a:t>Let’s see how well you can remember the facts &amp; figures (AO1) for the Romanian orphan studies</a:t>
            </a:r>
            <a:endParaRPr lang="en-GB" dirty="0">
              <a:solidFill>
                <a:schemeClr val="bg1"/>
              </a:solidFill>
            </a:endParaRPr>
          </a:p>
        </p:txBody>
      </p:sp>
      <p:sp>
        <p:nvSpPr>
          <p:cNvPr id="3" name="Content Placeholder 2"/>
          <p:cNvSpPr>
            <a:spLocks noGrp="1"/>
          </p:cNvSpPr>
          <p:nvPr>
            <p:ph idx="1"/>
          </p:nvPr>
        </p:nvSpPr>
        <p:spPr>
          <a:xfrm>
            <a:off x="457200" y="2348880"/>
            <a:ext cx="8229600" cy="3777283"/>
          </a:xfrm>
        </p:spPr>
        <p:style>
          <a:lnRef idx="2">
            <a:schemeClr val="accent1"/>
          </a:lnRef>
          <a:fillRef idx="1">
            <a:schemeClr val="lt1"/>
          </a:fillRef>
          <a:effectRef idx="0">
            <a:schemeClr val="accent1"/>
          </a:effectRef>
          <a:fontRef idx="minor">
            <a:schemeClr val="dk1"/>
          </a:fontRef>
        </p:style>
        <p:txBody>
          <a:bodyPr/>
          <a:lstStyle/>
          <a:p>
            <a:pPr marL="0" indent="0">
              <a:buNone/>
            </a:pPr>
            <a:endParaRPr lang="en-GB" dirty="0">
              <a:hlinkClick r:id="rId2"/>
            </a:endParaRPr>
          </a:p>
          <a:p>
            <a:pPr marL="0" indent="0">
              <a:buNone/>
            </a:pPr>
            <a:r>
              <a:rPr lang="en-GB" dirty="0" smtClean="0">
                <a:hlinkClick r:id="rId2"/>
              </a:rPr>
              <a:t>https</a:t>
            </a:r>
            <a:r>
              <a:rPr lang="en-GB" dirty="0">
                <a:hlinkClick r:id="rId2"/>
              </a:rPr>
              <a:t>://quizlet.com/_</a:t>
            </a:r>
            <a:r>
              <a:rPr lang="en-GB" dirty="0" smtClean="0">
                <a:hlinkClick r:id="rId2"/>
              </a:rPr>
              <a:t>59pchb</a:t>
            </a:r>
            <a:endParaRPr lang="en-GB" dirty="0" smtClean="0"/>
          </a:p>
          <a:p>
            <a:pPr marL="0" indent="0">
              <a:buNone/>
            </a:pPr>
            <a:endParaRPr lang="en-GB" dirty="0"/>
          </a:p>
        </p:txBody>
      </p:sp>
    </p:spTree>
    <p:extLst>
      <p:ext uri="{BB962C8B-B14F-4D97-AF65-F5344CB8AC3E}">
        <p14:creationId xmlns:p14="http://schemas.microsoft.com/office/powerpoint/2010/main" val="1999708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62964"/>
          </a:xfrm>
          <a:solidFill>
            <a:schemeClr val="bg2"/>
          </a:solidFill>
        </p:spPr>
        <p:txBody>
          <a:bodyPr>
            <a:normAutofit/>
          </a:bodyPr>
          <a:lstStyle/>
          <a:p>
            <a:r>
              <a:rPr lang="en-GB" dirty="0" smtClean="0"/>
              <a:t>Starter Question</a:t>
            </a:r>
            <a:endParaRPr lang="en-GB" dirty="0"/>
          </a:p>
        </p:txBody>
      </p:sp>
      <p:sp>
        <p:nvSpPr>
          <p:cNvPr id="3" name="Content Placeholder 2"/>
          <p:cNvSpPr>
            <a:spLocks noGrp="1"/>
          </p:cNvSpPr>
          <p:nvPr>
            <p:ph idx="1"/>
          </p:nvPr>
        </p:nvSpPr>
        <p:spPr>
          <a:xfrm>
            <a:off x="457200" y="1112377"/>
            <a:ext cx="8229600" cy="5505475"/>
          </a:xfrm>
          <a:solidFill>
            <a:schemeClr val="accent1">
              <a:lumMod val="20000"/>
              <a:lumOff val="80000"/>
            </a:schemeClr>
          </a:solidFill>
        </p:spPr>
        <p:txBody>
          <a:bodyPr>
            <a:normAutofit fontScale="70000" lnSpcReduction="20000"/>
          </a:bodyPr>
          <a:lstStyle/>
          <a:p>
            <a:pPr marL="0" indent="0">
              <a:buNone/>
            </a:pPr>
            <a:r>
              <a:rPr lang="en-GB" sz="4500" dirty="0" smtClean="0"/>
              <a:t>As </a:t>
            </a:r>
            <a:r>
              <a:rPr lang="en-GB" sz="4500" dirty="0"/>
              <a:t>a </a:t>
            </a:r>
            <a:r>
              <a:rPr lang="en-GB" sz="4500" dirty="0" smtClean="0"/>
              <a:t>child, </a:t>
            </a:r>
            <a:r>
              <a:rPr lang="en-GB" sz="4500" dirty="0"/>
              <a:t>Sally's primary attachment figure was her mother however in the first </a:t>
            </a:r>
            <a:r>
              <a:rPr lang="en-GB" sz="4500" dirty="0" smtClean="0"/>
              <a:t>five </a:t>
            </a:r>
            <a:r>
              <a:rPr lang="en-GB" sz="4500" dirty="0"/>
              <a:t>years of </a:t>
            </a:r>
            <a:r>
              <a:rPr lang="en-GB" sz="4500" dirty="0" smtClean="0"/>
              <a:t>Sally’s life, her  mother worked </a:t>
            </a:r>
            <a:r>
              <a:rPr lang="en-GB" sz="4500" dirty="0"/>
              <a:t>away from home for long periods, sometimes not coming back for </a:t>
            </a:r>
            <a:r>
              <a:rPr lang="en-GB" sz="4500" dirty="0" smtClean="0"/>
              <a:t>months. </a:t>
            </a:r>
            <a:r>
              <a:rPr lang="en-GB" sz="4500" dirty="0"/>
              <a:t>Her </a:t>
            </a:r>
            <a:r>
              <a:rPr lang="en-GB" sz="4500" dirty="0" smtClean="0"/>
              <a:t>father </a:t>
            </a:r>
            <a:r>
              <a:rPr lang="en-GB" sz="4500" dirty="0"/>
              <a:t>did his best to be a substitute for her mother. Sally is now five and about to start school.</a:t>
            </a:r>
          </a:p>
          <a:p>
            <a:pPr marL="0" indent="0">
              <a:buNone/>
            </a:pPr>
            <a:endParaRPr lang="en-GB" sz="4500" dirty="0" smtClean="0"/>
          </a:p>
          <a:p>
            <a:pPr marL="0" indent="0">
              <a:buNone/>
            </a:pPr>
            <a:r>
              <a:rPr lang="en-GB" sz="4500" b="1" dirty="0" smtClean="0"/>
              <a:t>Task:</a:t>
            </a:r>
            <a:endParaRPr lang="en-GB" sz="4500" b="1" dirty="0"/>
          </a:p>
          <a:p>
            <a:pPr marL="0" indent="0">
              <a:buNone/>
            </a:pPr>
            <a:endParaRPr lang="en-GB" sz="3800" dirty="0" smtClean="0"/>
          </a:p>
          <a:p>
            <a:pPr marL="0" indent="0">
              <a:buNone/>
            </a:pPr>
            <a:r>
              <a:rPr lang="en-GB" sz="3800" i="1" dirty="0" smtClean="0"/>
              <a:t>What </a:t>
            </a:r>
            <a:r>
              <a:rPr lang="en-GB" sz="3800" i="1" dirty="0"/>
              <a:t>would </a:t>
            </a:r>
            <a:r>
              <a:rPr lang="en-GB" sz="3800" i="1" dirty="0" smtClean="0"/>
              <a:t>Bowlby predict would happen when Sally starts at school and why? </a:t>
            </a:r>
            <a:r>
              <a:rPr lang="en-GB" sz="3800" i="1" dirty="0"/>
              <a:t>C</a:t>
            </a:r>
            <a:r>
              <a:rPr lang="en-GB" sz="3800" i="1" dirty="0" smtClean="0"/>
              <a:t>ome up with specific examples</a:t>
            </a:r>
            <a:r>
              <a:rPr lang="en-GB" sz="3800" i="1" dirty="0"/>
              <a:t> </a:t>
            </a:r>
            <a:r>
              <a:rPr lang="en-GB" sz="3800" i="1" dirty="0" smtClean="0"/>
              <a:t>and link them to what you know about the theory of maternal deprivation</a:t>
            </a:r>
          </a:p>
          <a:p>
            <a:pPr marL="0" indent="0">
              <a:buNone/>
            </a:pPr>
            <a:endParaRPr lang="en-GB" sz="3800" dirty="0"/>
          </a:p>
          <a:p>
            <a:pPr marL="0" indent="0">
              <a:buNone/>
            </a:pPr>
            <a:endParaRPr lang="en-GB" sz="3800" dirty="0"/>
          </a:p>
          <a:p>
            <a:endParaRPr lang="en-GB" dirty="0"/>
          </a:p>
          <a:p>
            <a:pPr marL="0" indent="0">
              <a:buNone/>
            </a:pP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4168" y="3645024"/>
            <a:ext cx="2255565" cy="1319411"/>
          </a:xfrm>
          <a:prstGeom prst="rect">
            <a:avLst/>
          </a:prstGeom>
        </p:spPr>
      </p:pic>
    </p:spTree>
    <p:extLst>
      <p:ext uri="{BB962C8B-B14F-4D97-AF65-F5344CB8AC3E}">
        <p14:creationId xmlns:p14="http://schemas.microsoft.com/office/powerpoint/2010/main" val="1184504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859456"/>
          </a:xfrm>
        </p:spPr>
        <p:txBody>
          <a:bodyPr>
            <a:normAutofit fontScale="70000" lnSpcReduction="20000"/>
          </a:bodyPr>
          <a:lstStyle/>
          <a:p>
            <a:pPr marL="0" indent="0">
              <a:buNone/>
            </a:pPr>
            <a:r>
              <a:rPr lang="en-GB" b="1" i="1" dirty="0" smtClean="0"/>
              <a:t>In your groups, use the pictures to explain what happened in Romania that led to so many children becoming institutionalised</a:t>
            </a:r>
            <a:endParaRPr lang="en-GB" b="1" i="1" dirty="0"/>
          </a:p>
        </p:txBody>
      </p:sp>
      <p:sp>
        <p:nvSpPr>
          <p:cNvPr id="4" name="Title 1"/>
          <p:cNvSpPr>
            <a:spLocks noGrp="1"/>
          </p:cNvSpPr>
          <p:nvPr>
            <p:ph type="title"/>
          </p:nvPr>
        </p:nvSpPr>
        <p:spPr>
          <a:solidFill>
            <a:schemeClr val="accent1">
              <a:lumMod val="60000"/>
              <a:lumOff val="40000"/>
            </a:schemeClr>
          </a:solidFill>
        </p:spPr>
        <p:txBody>
          <a:bodyPr/>
          <a:lstStyle/>
          <a:p>
            <a:r>
              <a:rPr lang="en-GB" dirty="0" smtClean="0">
                <a:solidFill>
                  <a:schemeClr val="bg1"/>
                </a:solidFill>
              </a:rPr>
              <a:t>Romanian Orphans</a:t>
            </a:r>
            <a:endParaRPr lang="en-GB" dirty="0">
              <a:solidFill>
                <a:schemeClr val="bg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891484"/>
            <a:ext cx="2754631" cy="1928242"/>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12102" y="2593642"/>
            <a:ext cx="2369849" cy="1738883"/>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894" y="4819726"/>
            <a:ext cx="2778715" cy="2084037"/>
          </a:xfrm>
          <a:prstGeom prst="rect">
            <a:avLst/>
          </a:prstGeom>
        </p:spPr>
      </p:pic>
      <p:pic>
        <p:nvPicPr>
          <p:cNvPr id="8" name="Picture 7"/>
          <p:cNvPicPr>
            <a:picLocks noChangeAspect="1"/>
          </p:cNvPicPr>
          <p:nvPr/>
        </p:nvPicPr>
        <p:blipFill rotWithShape="1">
          <a:blip r:embed="rId5">
            <a:extLst>
              <a:ext uri="{28A0092B-C50C-407E-A947-70E740481C1C}">
                <a14:useLocalDpi xmlns:a14="http://schemas.microsoft.com/office/drawing/2010/main" val="0"/>
              </a:ext>
            </a:extLst>
          </a:blip>
          <a:srcRect t="4928" b="3772"/>
          <a:stretch/>
        </p:blipFill>
        <p:spPr>
          <a:xfrm>
            <a:off x="3211831" y="4551518"/>
            <a:ext cx="3024336" cy="1881489"/>
          </a:xfrm>
          <a:prstGeom prst="rect">
            <a:avLst/>
          </a:prstGeom>
        </p:spPr>
      </p:pic>
      <p:sp>
        <p:nvSpPr>
          <p:cNvPr id="9" name="Cloud Callout 8"/>
          <p:cNvSpPr/>
          <p:nvPr/>
        </p:nvSpPr>
        <p:spPr>
          <a:xfrm>
            <a:off x="3491880" y="2410446"/>
            <a:ext cx="2320222" cy="1709245"/>
          </a:xfrm>
          <a:prstGeom prst="cloudCallout">
            <a:avLst>
              <a:gd name="adj1" fmla="val -93265"/>
              <a:gd name="adj2" fmla="val 89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14748" y="2759873"/>
            <a:ext cx="1514503" cy="1010390"/>
          </a:xfrm>
          <a:prstGeom prst="rect">
            <a:avLst/>
          </a:prstGeom>
        </p:spPr>
      </p:pic>
      <p:sp>
        <p:nvSpPr>
          <p:cNvPr id="11" name="Multiply 10"/>
          <p:cNvSpPr/>
          <p:nvPr/>
        </p:nvSpPr>
        <p:spPr>
          <a:xfrm>
            <a:off x="499904" y="5462524"/>
            <a:ext cx="2715910" cy="1345578"/>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307489" y="4616143"/>
            <a:ext cx="2584991" cy="1723704"/>
          </a:xfrm>
          <a:prstGeom prst="rect">
            <a:avLst/>
          </a:prstGeom>
        </p:spPr>
      </p:pic>
    </p:spTree>
    <p:extLst>
      <p:ext uri="{BB962C8B-B14F-4D97-AF65-F5344CB8AC3E}">
        <p14:creationId xmlns:p14="http://schemas.microsoft.com/office/powerpoint/2010/main" val="1590171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5494280" y="1844824"/>
            <a:ext cx="3192520" cy="2151735"/>
          </a:xfrm>
          <a:prstGeom prst="rect">
            <a:avLst/>
          </a:prstGeom>
        </p:spPr>
      </p:pic>
      <p:sp>
        <p:nvSpPr>
          <p:cNvPr id="7" name="TextBox 6"/>
          <p:cNvSpPr txBox="1"/>
          <p:nvPr/>
        </p:nvSpPr>
        <p:spPr>
          <a:xfrm>
            <a:off x="457200" y="1700808"/>
            <a:ext cx="4834880" cy="4708981"/>
          </a:xfrm>
          <a:prstGeom prst="rect">
            <a:avLst/>
          </a:prstGeom>
          <a:noFill/>
        </p:spPr>
        <p:txBody>
          <a:bodyPr wrap="square" rtlCol="0">
            <a:spAutoFit/>
          </a:bodyPr>
          <a:lstStyle/>
          <a:p>
            <a:r>
              <a:rPr lang="en-GB" sz="2000" dirty="0" smtClean="0"/>
              <a:t>The population of Romania increased from around 18 million in 1960 to nearly 23 million in 1992</a:t>
            </a:r>
          </a:p>
          <a:p>
            <a:endParaRPr lang="en-GB" sz="2000" dirty="0" smtClean="0"/>
          </a:p>
          <a:p>
            <a:r>
              <a:rPr lang="en-GB" sz="2000" dirty="0" smtClean="0"/>
              <a:t>This increase is because the dictator </a:t>
            </a:r>
            <a:r>
              <a:rPr lang="en-GB" sz="2000" dirty="0" err="1" smtClean="0"/>
              <a:t>Ceaușescu</a:t>
            </a:r>
            <a:r>
              <a:rPr lang="en-GB" sz="2000" dirty="0" smtClean="0"/>
              <a:t>, in an attempt to boost the country's population, made abortion illegal, to reverse the very low birth rate and fertility rate. Mothers of at least five children would be entitled to significant benefits, while mothers of at least ten children were declared </a:t>
            </a:r>
            <a:r>
              <a:rPr lang="en-GB" sz="2000" i="1" dirty="0" smtClean="0"/>
              <a:t>heroine mothers</a:t>
            </a:r>
            <a:r>
              <a:rPr lang="en-GB" sz="2000" dirty="0" smtClean="0"/>
              <a:t> by the Romanian state. </a:t>
            </a:r>
            <a:r>
              <a:rPr lang="en-GB" sz="2000" dirty="0"/>
              <a:t>This combined with a failing economy meant that families often couldn’t feed their large families</a:t>
            </a:r>
          </a:p>
        </p:txBody>
      </p:sp>
      <p:sp>
        <p:nvSpPr>
          <p:cNvPr id="8" name="Title 1"/>
          <p:cNvSpPr>
            <a:spLocks noGrp="1"/>
          </p:cNvSpPr>
          <p:nvPr>
            <p:ph type="title"/>
          </p:nvPr>
        </p:nvSpPr>
        <p:spPr>
          <a:solidFill>
            <a:schemeClr val="accent1">
              <a:lumMod val="60000"/>
              <a:lumOff val="40000"/>
            </a:schemeClr>
          </a:solidFill>
        </p:spPr>
        <p:txBody>
          <a:bodyPr/>
          <a:lstStyle/>
          <a:p>
            <a:r>
              <a:rPr lang="en-GB" dirty="0" smtClean="0">
                <a:solidFill>
                  <a:schemeClr val="bg1"/>
                </a:solidFill>
              </a:rPr>
              <a:t>Romanian Orphans</a:t>
            </a:r>
            <a:endParaRPr lang="en-GB" dirty="0">
              <a:solidFill>
                <a:schemeClr val="bg1"/>
              </a:solidFill>
            </a:endParaRPr>
          </a:p>
        </p:txBody>
      </p:sp>
      <p:sp>
        <p:nvSpPr>
          <p:cNvPr id="9" name="TextBox 8"/>
          <p:cNvSpPr txBox="1"/>
          <p:nvPr/>
        </p:nvSpPr>
        <p:spPr>
          <a:xfrm>
            <a:off x="5494280" y="4175061"/>
            <a:ext cx="3600400" cy="1631216"/>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r>
              <a:rPr lang="en-GB" sz="2000" dirty="0" smtClean="0"/>
              <a:t>Therefore, rather </a:t>
            </a:r>
            <a:r>
              <a:rPr lang="en-GB" sz="2000" dirty="0"/>
              <a:t>than have the rest of the family starve. Many children in Romanian orphanages were not actually orphans</a:t>
            </a:r>
          </a:p>
        </p:txBody>
      </p:sp>
    </p:spTree>
    <p:extLst>
      <p:ext uri="{BB962C8B-B14F-4D97-AF65-F5344CB8AC3E}">
        <p14:creationId xmlns:p14="http://schemas.microsoft.com/office/powerpoint/2010/main" val="2312103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r>
              <a:rPr lang="en-GB" dirty="0" smtClean="0">
                <a:solidFill>
                  <a:schemeClr val="bg1"/>
                </a:solidFill>
              </a:rPr>
              <a:t>Romanian Orphans</a:t>
            </a:r>
            <a:endParaRPr lang="en-GB" dirty="0">
              <a:solidFill>
                <a:schemeClr val="bg1"/>
              </a:solidFill>
            </a:endParaRPr>
          </a:p>
        </p:txBody>
      </p:sp>
      <p:sp>
        <p:nvSpPr>
          <p:cNvPr id="3" name="Content Placeholder 2"/>
          <p:cNvSpPr>
            <a:spLocks noGrp="1"/>
          </p:cNvSpPr>
          <p:nvPr>
            <p:ph idx="1"/>
          </p:nvPr>
        </p:nvSpPr>
        <p:spPr/>
        <p:txBody>
          <a:bodyPr>
            <a:normAutofit fontScale="55000" lnSpcReduction="20000"/>
          </a:bodyPr>
          <a:lstStyle/>
          <a:p>
            <a:pPr marL="0" indent="0">
              <a:buNone/>
            </a:pPr>
            <a:r>
              <a:rPr lang="en-GB" b="1" dirty="0" smtClean="0"/>
              <a:t>What do you remember?</a:t>
            </a:r>
          </a:p>
          <a:p>
            <a:pPr marL="0" indent="0">
              <a:buNone/>
            </a:pPr>
            <a:r>
              <a:rPr lang="en-GB" i="1" dirty="0" smtClean="0"/>
              <a:t>Answer the questions </a:t>
            </a:r>
            <a:r>
              <a:rPr lang="en-GB" i="1" dirty="0" smtClean="0"/>
              <a:t>in your groups</a:t>
            </a:r>
            <a:endParaRPr lang="en-GB" i="1" dirty="0" smtClean="0"/>
          </a:p>
          <a:p>
            <a:pPr marL="0" indent="0">
              <a:buNone/>
            </a:pPr>
            <a:endParaRPr lang="en-GB" i="1" dirty="0"/>
          </a:p>
          <a:p>
            <a:pPr marL="514350" indent="-514350">
              <a:buAutoNum type="arabicPeriod"/>
            </a:pPr>
            <a:r>
              <a:rPr lang="en-GB" dirty="0" smtClean="0"/>
              <a:t>What method of research was used in Rutter’s (1998) study?</a:t>
            </a:r>
          </a:p>
          <a:p>
            <a:pPr marL="514350" indent="-514350">
              <a:buAutoNum type="arabicPeriod"/>
            </a:pPr>
            <a:r>
              <a:rPr lang="en-GB" dirty="0" smtClean="0"/>
              <a:t>How many Romanian children were studied?</a:t>
            </a:r>
          </a:p>
          <a:p>
            <a:pPr marL="514350" indent="-514350">
              <a:buAutoNum type="arabicPeriod"/>
            </a:pPr>
            <a:r>
              <a:rPr lang="en-GB" dirty="0" smtClean="0"/>
              <a:t>Give two things that they were assessed for on arrival in the UK</a:t>
            </a:r>
          </a:p>
          <a:p>
            <a:pPr marL="514350" indent="-514350">
              <a:buAutoNum type="arabicPeriod"/>
            </a:pPr>
            <a:r>
              <a:rPr lang="en-GB" dirty="0" smtClean="0"/>
              <a:t>At what age were they assessed again?</a:t>
            </a:r>
          </a:p>
          <a:p>
            <a:pPr marL="514350" indent="-514350">
              <a:buAutoNum type="arabicPeriod"/>
            </a:pPr>
            <a:r>
              <a:rPr lang="en-GB" dirty="0" smtClean="0"/>
              <a:t>Who were the control group?</a:t>
            </a:r>
          </a:p>
          <a:p>
            <a:pPr marL="514350" indent="-514350">
              <a:buAutoNum type="arabicPeriod"/>
            </a:pPr>
            <a:r>
              <a:rPr lang="en-GB" dirty="0" smtClean="0"/>
              <a:t>What was the average I.Q. score for the Romanian orphans on arrival in the U.K.?</a:t>
            </a:r>
          </a:p>
          <a:p>
            <a:pPr marL="514350" indent="-514350">
              <a:buAutoNum type="arabicPeriod"/>
            </a:pPr>
            <a:r>
              <a:rPr lang="en-GB" dirty="0" smtClean="0"/>
              <a:t>What was the average I.Q. score of the orphans who were adopted after the age of 6 months?</a:t>
            </a:r>
          </a:p>
          <a:p>
            <a:pPr marL="514350" indent="-514350">
              <a:buAutoNum type="arabicPeriod"/>
            </a:pPr>
            <a:r>
              <a:rPr lang="en-GB" dirty="0" smtClean="0"/>
              <a:t>51% of them were in the bottom 3% of the population on what measure?</a:t>
            </a:r>
          </a:p>
          <a:p>
            <a:pPr marL="514350" indent="-514350">
              <a:buAutoNum type="arabicPeriod"/>
            </a:pPr>
            <a:r>
              <a:rPr lang="en-GB" dirty="0" smtClean="0"/>
              <a:t>At age 4, what proportion of the Romanian orphans had improved their I.Q. scores?</a:t>
            </a:r>
          </a:p>
          <a:p>
            <a:pPr marL="514350" indent="-514350">
              <a:buAutoNum type="arabicPeriod"/>
            </a:pPr>
            <a:r>
              <a:rPr lang="en-GB" dirty="0" smtClean="0"/>
              <a:t>Which group showed the slowest rate of improvement?</a:t>
            </a:r>
          </a:p>
          <a:p>
            <a:pPr marL="514350" indent="-514350">
              <a:buAutoNum type="arabicPeriod"/>
            </a:pPr>
            <a:r>
              <a:rPr lang="en-GB" dirty="0" smtClean="0"/>
              <a:t>What conclusions can be drawn from Rutter’s research?</a:t>
            </a:r>
          </a:p>
          <a:p>
            <a:pPr marL="0" indent="0">
              <a:buNone/>
            </a:pPr>
            <a:endParaRPr lang="en-GB" i="1" dirty="0"/>
          </a:p>
          <a:p>
            <a:pPr marL="0" indent="0">
              <a:buNone/>
            </a:pPr>
            <a:endParaRPr lang="en-GB" dirty="0"/>
          </a:p>
        </p:txBody>
      </p:sp>
    </p:spTree>
    <p:extLst>
      <p:ext uri="{BB962C8B-B14F-4D97-AF65-F5344CB8AC3E}">
        <p14:creationId xmlns:p14="http://schemas.microsoft.com/office/powerpoint/2010/main" val="114914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fade">
                                      <p:cBhvr>
                                        <p:cTn id="62" dur="5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fade">
                                      <p:cBhvr>
                                        <p:cTn id="6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r>
              <a:rPr lang="en-GB" dirty="0" smtClean="0">
                <a:solidFill>
                  <a:schemeClr val="bg1"/>
                </a:solidFill>
              </a:rPr>
              <a:t>Romanian Orphans</a:t>
            </a:r>
            <a:endParaRPr lang="en-GB" dirty="0">
              <a:solidFill>
                <a:schemeClr val="bg1"/>
              </a:solidFill>
            </a:endParaRPr>
          </a:p>
        </p:txBody>
      </p:sp>
      <p:sp>
        <p:nvSpPr>
          <p:cNvPr id="3" name="Content Placeholder 2"/>
          <p:cNvSpPr>
            <a:spLocks noGrp="1"/>
          </p:cNvSpPr>
          <p:nvPr>
            <p:ph idx="1"/>
          </p:nvPr>
        </p:nvSpPr>
        <p:spPr>
          <a:xfrm>
            <a:off x="457200" y="1600200"/>
            <a:ext cx="4474840" cy="5257800"/>
          </a:xfrm>
        </p:spPr>
        <p:txBody>
          <a:bodyPr>
            <a:normAutofit fontScale="47500" lnSpcReduction="20000"/>
          </a:bodyPr>
          <a:lstStyle/>
          <a:p>
            <a:pPr marL="0" indent="0">
              <a:buNone/>
            </a:pPr>
            <a:endParaRPr lang="en-GB" i="1" dirty="0"/>
          </a:p>
          <a:p>
            <a:pPr marL="514350" indent="-514350">
              <a:buAutoNum type="arabicPeriod"/>
            </a:pPr>
            <a:r>
              <a:rPr lang="en-GB" dirty="0" smtClean="0"/>
              <a:t>What method of research was used in Rutter’s (1998) study?</a:t>
            </a:r>
          </a:p>
          <a:p>
            <a:pPr marL="514350" indent="-514350">
              <a:buAutoNum type="arabicPeriod"/>
            </a:pPr>
            <a:r>
              <a:rPr lang="en-GB" dirty="0" smtClean="0"/>
              <a:t>How many Romanian children were studied?</a:t>
            </a:r>
          </a:p>
          <a:p>
            <a:pPr marL="514350" indent="-514350">
              <a:buAutoNum type="arabicPeriod"/>
            </a:pPr>
            <a:r>
              <a:rPr lang="en-GB" dirty="0" smtClean="0"/>
              <a:t>Give two things that they were assessed for on arrival in the UK</a:t>
            </a:r>
          </a:p>
          <a:p>
            <a:pPr marL="514350" indent="-514350">
              <a:buAutoNum type="arabicPeriod"/>
            </a:pPr>
            <a:r>
              <a:rPr lang="en-GB" dirty="0" smtClean="0"/>
              <a:t>At what age were they assessed again?</a:t>
            </a:r>
          </a:p>
          <a:p>
            <a:pPr marL="514350" indent="-514350">
              <a:buAutoNum type="arabicPeriod"/>
            </a:pPr>
            <a:r>
              <a:rPr lang="en-GB" dirty="0" smtClean="0"/>
              <a:t>Who were the control group?</a:t>
            </a:r>
          </a:p>
          <a:p>
            <a:pPr marL="514350" indent="-514350">
              <a:buAutoNum type="arabicPeriod"/>
            </a:pPr>
            <a:r>
              <a:rPr lang="en-GB" dirty="0" smtClean="0"/>
              <a:t>What was the average I.Q. score for the Romanian orphans on arrival in the U.K.?</a:t>
            </a:r>
          </a:p>
          <a:p>
            <a:pPr marL="514350" indent="-514350">
              <a:buAutoNum type="arabicPeriod"/>
            </a:pPr>
            <a:r>
              <a:rPr lang="en-GB" dirty="0" smtClean="0"/>
              <a:t>What was the average I.Q. score of the orphans who were adopted after the age of 6 months?</a:t>
            </a:r>
          </a:p>
          <a:p>
            <a:pPr marL="514350" indent="-514350">
              <a:buAutoNum type="arabicPeriod"/>
            </a:pPr>
            <a:r>
              <a:rPr lang="en-GB" dirty="0" smtClean="0"/>
              <a:t>51% of them were in the bottom 3% of the population on what measure?</a:t>
            </a:r>
          </a:p>
          <a:p>
            <a:pPr marL="514350" indent="-514350">
              <a:buAutoNum type="arabicPeriod"/>
            </a:pPr>
            <a:r>
              <a:rPr lang="en-GB" dirty="0" smtClean="0"/>
              <a:t>At age 4, what proportion of the Romanian orphans had improved their I.Q. scores?</a:t>
            </a:r>
          </a:p>
          <a:p>
            <a:pPr marL="514350" indent="-514350">
              <a:buAutoNum type="arabicPeriod"/>
            </a:pPr>
            <a:r>
              <a:rPr lang="en-GB" dirty="0" smtClean="0"/>
              <a:t>Which group showed the slowest rate of improvement?</a:t>
            </a:r>
          </a:p>
          <a:p>
            <a:pPr marL="514350" indent="-514350">
              <a:buAutoNum type="arabicPeriod"/>
            </a:pPr>
            <a:r>
              <a:rPr lang="en-GB" dirty="0" smtClean="0"/>
              <a:t>What conclusions can be drawn from Rutter’s research?</a:t>
            </a:r>
          </a:p>
          <a:p>
            <a:pPr marL="0" indent="0">
              <a:buNone/>
            </a:pPr>
            <a:endParaRPr lang="en-GB" i="1" dirty="0"/>
          </a:p>
          <a:p>
            <a:pPr marL="0" indent="0">
              <a:buNone/>
            </a:pPr>
            <a:endParaRPr lang="en-GB" dirty="0"/>
          </a:p>
        </p:txBody>
      </p:sp>
      <p:sp>
        <p:nvSpPr>
          <p:cNvPr id="4" name="TextBox 3"/>
          <p:cNvSpPr txBox="1"/>
          <p:nvPr/>
        </p:nvSpPr>
        <p:spPr>
          <a:xfrm>
            <a:off x="5105788" y="1772816"/>
            <a:ext cx="3610744" cy="4801314"/>
          </a:xfrm>
          <a:prstGeom prst="rect">
            <a:avLst/>
          </a:prstGeom>
          <a:noFill/>
        </p:spPr>
        <p:txBody>
          <a:bodyPr wrap="square" rtlCol="0">
            <a:spAutoFit/>
          </a:bodyPr>
          <a:lstStyle/>
          <a:p>
            <a:pPr marL="342900" indent="-342900">
              <a:buAutoNum type="arabicPeriod"/>
            </a:pPr>
            <a:r>
              <a:rPr lang="en-GB" dirty="0" smtClean="0">
                <a:solidFill>
                  <a:schemeClr val="accent1">
                    <a:lumMod val="75000"/>
                  </a:schemeClr>
                </a:solidFill>
              </a:rPr>
              <a:t>Natural experiment</a:t>
            </a:r>
          </a:p>
          <a:p>
            <a:pPr marL="342900" indent="-342900">
              <a:buAutoNum type="arabicPeriod"/>
            </a:pPr>
            <a:r>
              <a:rPr lang="en-GB" dirty="0" smtClean="0">
                <a:solidFill>
                  <a:schemeClr val="accent1">
                    <a:lumMod val="75000"/>
                  </a:schemeClr>
                </a:solidFill>
              </a:rPr>
              <a:t>111</a:t>
            </a:r>
          </a:p>
          <a:p>
            <a:pPr marL="342900" indent="-342900">
              <a:buAutoNum type="arabicPeriod"/>
            </a:pPr>
            <a:r>
              <a:rPr lang="en-GB" dirty="0" smtClean="0">
                <a:solidFill>
                  <a:schemeClr val="accent1">
                    <a:lumMod val="75000"/>
                  </a:schemeClr>
                </a:solidFill>
              </a:rPr>
              <a:t>Height, cognitive functioning, I.Q. physical ability</a:t>
            </a:r>
          </a:p>
          <a:p>
            <a:pPr marL="342900" indent="-342900">
              <a:buAutoNum type="arabicPeriod"/>
            </a:pPr>
            <a:r>
              <a:rPr lang="en-GB" dirty="0" smtClean="0">
                <a:solidFill>
                  <a:schemeClr val="accent1">
                    <a:lumMod val="75000"/>
                  </a:schemeClr>
                </a:solidFill>
              </a:rPr>
              <a:t>4 years</a:t>
            </a:r>
          </a:p>
          <a:p>
            <a:pPr marL="342900" indent="-342900">
              <a:buAutoNum type="arabicPeriod"/>
            </a:pPr>
            <a:r>
              <a:rPr lang="en-GB" dirty="0" smtClean="0">
                <a:solidFill>
                  <a:schemeClr val="accent1">
                    <a:lumMod val="75000"/>
                  </a:schemeClr>
                </a:solidFill>
              </a:rPr>
              <a:t>52 British adopted children</a:t>
            </a:r>
          </a:p>
          <a:p>
            <a:pPr marL="342900" indent="-342900">
              <a:buAutoNum type="arabicPeriod"/>
            </a:pPr>
            <a:r>
              <a:rPr lang="en-GB" dirty="0" smtClean="0">
                <a:solidFill>
                  <a:schemeClr val="accent1">
                    <a:lumMod val="75000"/>
                  </a:schemeClr>
                </a:solidFill>
              </a:rPr>
              <a:t>63</a:t>
            </a:r>
          </a:p>
          <a:p>
            <a:pPr marL="342900" indent="-342900">
              <a:buAutoNum type="arabicPeriod"/>
            </a:pPr>
            <a:r>
              <a:rPr lang="en-GB" dirty="0" smtClean="0">
                <a:solidFill>
                  <a:schemeClr val="accent1">
                    <a:lumMod val="75000"/>
                  </a:schemeClr>
                </a:solidFill>
              </a:rPr>
              <a:t>45</a:t>
            </a:r>
          </a:p>
          <a:p>
            <a:pPr marL="342900" indent="-342900">
              <a:buAutoNum type="arabicPeriod"/>
            </a:pPr>
            <a:r>
              <a:rPr lang="en-GB" dirty="0" smtClean="0">
                <a:solidFill>
                  <a:schemeClr val="accent1">
                    <a:lumMod val="75000"/>
                  </a:schemeClr>
                </a:solidFill>
              </a:rPr>
              <a:t>Weight</a:t>
            </a:r>
          </a:p>
          <a:p>
            <a:pPr marL="342900" indent="-342900">
              <a:buAutoNum type="arabicPeriod"/>
            </a:pPr>
            <a:r>
              <a:rPr lang="en-GB" dirty="0" smtClean="0">
                <a:solidFill>
                  <a:schemeClr val="accent1">
                    <a:lumMod val="75000"/>
                  </a:schemeClr>
                </a:solidFill>
              </a:rPr>
              <a:t>All of them</a:t>
            </a:r>
          </a:p>
          <a:p>
            <a:pPr marL="342900" indent="-342900">
              <a:buAutoNum type="arabicPeriod"/>
            </a:pPr>
            <a:r>
              <a:rPr lang="en-GB" dirty="0" smtClean="0">
                <a:solidFill>
                  <a:schemeClr val="accent1">
                    <a:lumMod val="75000"/>
                  </a:schemeClr>
                </a:solidFill>
              </a:rPr>
              <a:t>Those adopted after 6 months</a:t>
            </a:r>
          </a:p>
          <a:p>
            <a:pPr marL="342900" indent="-342900">
              <a:buAutoNum type="arabicPeriod"/>
            </a:pPr>
            <a:r>
              <a:rPr lang="en-GB" dirty="0" smtClean="0">
                <a:solidFill>
                  <a:schemeClr val="accent1">
                    <a:lumMod val="75000"/>
                  </a:schemeClr>
                </a:solidFill>
              </a:rPr>
              <a:t>Children can recover from even severe privation, although a minority did display some long-term negative effects. </a:t>
            </a:r>
            <a:r>
              <a:rPr lang="en-GB" dirty="0">
                <a:solidFill>
                  <a:schemeClr val="accent1">
                    <a:lumMod val="75000"/>
                  </a:schemeClr>
                </a:solidFill>
              </a:rPr>
              <a:t>T</a:t>
            </a:r>
            <a:r>
              <a:rPr lang="en-GB" dirty="0" smtClean="0">
                <a:solidFill>
                  <a:schemeClr val="accent1">
                    <a:lumMod val="75000"/>
                  </a:schemeClr>
                </a:solidFill>
              </a:rPr>
              <a:t>he early children are adopted, the quicker the recovery will be</a:t>
            </a:r>
            <a:endParaRPr lang="en-GB" dirty="0">
              <a:solidFill>
                <a:schemeClr val="accent1">
                  <a:lumMod val="75000"/>
                </a:schemeClr>
              </a:solidFill>
            </a:endParaRPr>
          </a:p>
        </p:txBody>
      </p:sp>
    </p:spTree>
    <p:extLst>
      <p:ext uri="{BB962C8B-B14F-4D97-AF65-F5344CB8AC3E}">
        <p14:creationId xmlns:p14="http://schemas.microsoft.com/office/powerpoint/2010/main" val="631470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1756792"/>
          </a:xfrm>
        </p:spPr>
        <p:txBody>
          <a:bodyPr>
            <a:normAutofit fontScale="92500" lnSpcReduction="10000"/>
          </a:bodyPr>
          <a:lstStyle/>
          <a:p>
            <a:pPr marL="0" indent="0">
              <a:buNone/>
            </a:pPr>
            <a:r>
              <a:rPr lang="en-GB" dirty="0" err="1" smtClean="0"/>
              <a:t>Kumsta</a:t>
            </a:r>
            <a:r>
              <a:rPr lang="en-GB" dirty="0" smtClean="0"/>
              <a:t> (2010) identified 4 patterns associated with institutional deprivation (in a minority of children) that occurred by the age of 6 and were still present several years later:</a:t>
            </a:r>
            <a:endParaRPr lang="en-GB" dirty="0"/>
          </a:p>
        </p:txBody>
      </p:sp>
      <p:sp>
        <p:nvSpPr>
          <p:cNvPr id="4" name="Title 1"/>
          <p:cNvSpPr>
            <a:spLocks noGrp="1"/>
          </p:cNvSpPr>
          <p:nvPr>
            <p:ph type="title"/>
          </p:nvPr>
        </p:nvSpPr>
        <p:spPr>
          <a:solidFill>
            <a:schemeClr val="accent1">
              <a:lumMod val="60000"/>
              <a:lumOff val="40000"/>
            </a:schemeClr>
          </a:solidFill>
        </p:spPr>
        <p:txBody>
          <a:bodyPr>
            <a:normAutofit/>
          </a:bodyPr>
          <a:lstStyle/>
          <a:p>
            <a:r>
              <a:rPr lang="en-GB" dirty="0" smtClean="0">
                <a:solidFill>
                  <a:schemeClr val="bg1"/>
                </a:solidFill>
              </a:rPr>
              <a:t>Romanian Orphans</a:t>
            </a:r>
            <a:endParaRPr lang="en-GB" dirty="0">
              <a:solidFill>
                <a:schemeClr val="bg1"/>
              </a:solidFill>
            </a:endParaRPr>
          </a:p>
        </p:txBody>
      </p:sp>
      <p:sp>
        <p:nvSpPr>
          <p:cNvPr id="5" name="TextBox 4"/>
          <p:cNvSpPr txBox="1"/>
          <p:nvPr/>
        </p:nvSpPr>
        <p:spPr>
          <a:xfrm>
            <a:off x="457913" y="3535364"/>
            <a:ext cx="3466728" cy="2554545"/>
          </a:xfrm>
          <a:prstGeom prst="rect">
            <a:avLst/>
          </a:prstGeom>
          <a:solidFill>
            <a:schemeClr val="accent3">
              <a:lumMod val="40000"/>
              <a:lumOff val="60000"/>
            </a:schemeClr>
          </a:solidFill>
        </p:spPr>
        <p:txBody>
          <a:bodyPr wrap="square" rtlCol="0">
            <a:spAutoFit/>
          </a:bodyPr>
          <a:lstStyle/>
          <a:p>
            <a:pPr marL="285750" indent="-285750">
              <a:buFont typeface="Arial" panose="020B0604020202020204" pitchFamily="34" charset="0"/>
              <a:buChar char="•"/>
            </a:pPr>
            <a:r>
              <a:rPr lang="en-GB" sz="2000" b="1" i="1" dirty="0" smtClean="0"/>
              <a:t>Quasi-autism</a:t>
            </a:r>
          </a:p>
          <a:p>
            <a:pPr marL="285750" indent="-285750">
              <a:buFont typeface="Arial" panose="020B0604020202020204" pitchFamily="34" charset="0"/>
              <a:buChar char="•"/>
            </a:pPr>
            <a:endParaRPr lang="en-GB" sz="2000" b="1" i="1" dirty="0"/>
          </a:p>
          <a:p>
            <a:pPr marL="285750" indent="-285750">
              <a:buFont typeface="Arial" panose="020B0604020202020204" pitchFamily="34" charset="0"/>
              <a:buChar char="•"/>
            </a:pPr>
            <a:r>
              <a:rPr lang="en-GB" sz="2000" b="1" i="1" dirty="0" smtClean="0"/>
              <a:t>Disinhibited attachment</a:t>
            </a:r>
          </a:p>
          <a:p>
            <a:pPr marL="285750" indent="-285750">
              <a:buFont typeface="Arial" panose="020B0604020202020204" pitchFamily="34" charset="0"/>
              <a:buChar char="•"/>
            </a:pPr>
            <a:endParaRPr lang="en-GB" sz="2000" b="1" i="1" dirty="0"/>
          </a:p>
          <a:p>
            <a:pPr marL="285750" indent="-285750">
              <a:buFont typeface="Arial" panose="020B0604020202020204" pitchFamily="34" charset="0"/>
              <a:buChar char="•"/>
            </a:pPr>
            <a:r>
              <a:rPr lang="en-GB" sz="2000" b="1" i="1" dirty="0" smtClean="0"/>
              <a:t>Cognitive impairment</a:t>
            </a:r>
          </a:p>
          <a:p>
            <a:pPr marL="285750" indent="-285750">
              <a:buFont typeface="Arial" panose="020B0604020202020204" pitchFamily="34" charset="0"/>
              <a:buChar char="•"/>
            </a:pPr>
            <a:endParaRPr lang="en-GB" sz="2000" b="1" i="1" dirty="0"/>
          </a:p>
          <a:p>
            <a:pPr marL="285750" indent="-285750">
              <a:buFont typeface="Arial" panose="020B0604020202020204" pitchFamily="34" charset="0"/>
              <a:buChar char="•"/>
            </a:pPr>
            <a:r>
              <a:rPr lang="en-GB" sz="2000" b="1" i="1" dirty="0" smtClean="0"/>
              <a:t>Inattention/over activity</a:t>
            </a:r>
          </a:p>
          <a:p>
            <a:endParaRPr lang="en-GB" sz="2000" b="1" i="1" dirty="0"/>
          </a:p>
        </p:txBody>
      </p:sp>
      <p:sp>
        <p:nvSpPr>
          <p:cNvPr id="6" name="12-Point Star 5"/>
          <p:cNvSpPr/>
          <p:nvPr/>
        </p:nvSpPr>
        <p:spPr>
          <a:xfrm rot="21352701">
            <a:off x="3779912" y="3128836"/>
            <a:ext cx="5040560" cy="3108476"/>
          </a:xfrm>
          <a:prstGeom prst="star12">
            <a:avLst/>
          </a:prstGeom>
          <a:solidFill>
            <a:schemeClr val="accent6">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Write the terms in the box down and then on the next slide, identify which child is displaying which of the symptom</a:t>
            </a:r>
            <a:r>
              <a:rPr lang="en-GB" dirty="0" smtClean="0"/>
              <a:t>s and say why </a:t>
            </a:r>
            <a:endParaRPr lang="en-GB" dirty="0"/>
          </a:p>
        </p:txBody>
      </p:sp>
    </p:spTree>
    <p:extLst>
      <p:ext uri="{BB962C8B-B14F-4D97-AF65-F5344CB8AC3E}">
        <p14:creationId xmlns:p14="http://schemas.microsoft.com/office/powerpoint/2010/main" val="15108804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25144"/>
          </a:xfrm>
        </p:spPr>
        <p:txBody>
          <a:bodyPr>
            <a:normAutofit fontScale="62500" lnSpcReduction="20000"/>
          </a:bodyPr>
          <a:lstStyle/>
          <a:p>
            <a:pPr marL="514350" indent="-514350">
              <a:buFont typeface="+mj-lt"/>
              <a:buAutoNum type="arabicPeriod"/>
            </a:pPr>
            <a:r>
              <a:rPr lang="en-GB" dirty="0" smtClean="0"/>
              <a:t>Simone is 6 and loves going out with her mum on the bus.  She likes to go and talk to go and sit beside the other adults on the bus and have a chat with them.  She saw a lady wearing a fake-fur coat and went to give her a cuddle</a:t>
            </a:r>
          </a:p>
          <a:p>
            <a:pPr marL="514350" indent="-514350">
              <a:buFont typeface="+mj-lt"/>
              <a:buAutoNum type="arabicPeriod"/>
            </a:pPr>
            <a:r>
              <a:rPr lang="en-GB" dirty="0" smtClean="0"/>
              <a:t>Jake doesn’t like school very much.  He struggled as a young child and was always in the bottom 10% of the class in assessments.  He improved by the time he got to secondary school, but only managed to get three GCSEs above a grade D</a:t>
            </a:r>
          </a:p>
          <a:p>
            <a:pPr marL="514350" indent="-514350">
              <a:buFont typeface="+mj-lt"/>
              <a:buAutoNum type="arabicPeriod"/>
            </a:pPr>
            <a:r>
              <a:rPr lang="en-GB" dirty="0" smtClean="0"/>
              <a:t>Carly likes to collect match boxes.  She now has around 2,000. She sits in her room for hours laying them out on the floor and arranging them in different orders.  She prefers this to being with other people as she finds it hard to get along with other children</a:t>
            </a:r>
          </a:p>
          <a:p>
            <a:pPr marL="514350" indent="-514350">
              <a:buFont typeface="+mj-lt"/>
              <a:buAutoNum type="arabicPeriod"/>
            </a:pPr>
            <a:r>
              <a:rPr lang="en-GB" dirty="0" smtClean="0"/>
              <a:t>David has tried lots of hobbies.  He started to make model aeroplanes, but didn’t manage to complete any of the them.  He got bored with it once it became difficult.  His mum sent him to piano lessons, as he has always wanted to learn the piano, but didn’t practice and therefore found it difficult to progress.  He asked his mum if he could stop going after a few months</a:t>
            </a:r>
            <a:endParaRPr lang="en-GB" dirty="0"/>
          </a:p>
        </p:txBody>
      </p:sp>
      <p:sp>
        <p:nvSpPr>
          <p:cNvPr id="4" name="Title 1"/>
          <p:cNvSpPr>
            <a:spLocks noGrp="1"/>
          </p:cNvSpPr>
          <p:nvPr>
            <p:ph type="title"/>
          </p:nvPr>
        </p:nvSpPr>
        <p:spPr>
          <a:solidFill>
            <a:schemeClr val="accent1">
              <a:lumMod val="60000"/>
              <a:lumOff val="40000"/>
            </a:schemeClr>
          </a:solidFill>
        </p:spPr>
        <p:txBody>
          <a:bodyPr>
            <a:normAutofit/>
          </a:bodyPr>
          <a:lstStyle/>
          <a:p>
            <a:r>
              <a:rPr lang="en-GB" dirty="0" smtClean="0">
                <a:solidFill>
                  <a:schemeClr val="bg1"/>
                </a:solidFill>
              </a:rPr>
              <a:t>Romanian Orphans</a:t>
            </a:r>
            <a:endParaRPr lang="en-GB" dirty="0">
              <a:solidFill>
                <a:schemeClr val="bg1"/>
              </a:solidFill>
            </a:endParaRPr>
          </a:p>
        </p:txBody>
      </p:sp>
    </p:spTree>
    <p:extLst>
      <p:ext uri="{BB962C8B-B14F-4D97-AF65-F5344CB8AC3E}">
        <p14:creationId xmlns:p14="http://schemas.microsoft.com/office/powerpoint/2010/main" val="500504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4910" y="1440160"/>
            <a:ext cx="8229600" cy="3429000"/>
          </a:xfrm>
        </p:spPr>
        <p:style>
          <a:lnRef idx="2">
            <a:schemeClr val="accent3"/>
          </a:lnRef>
          <a:fillRef idx="1">
            <a:schemeClr val="lt1"/>
          </a:fillRef>
          <a:effectRef idx="0">
            <a:schemeClr val="accent3"/>
          </a:effectRef>
          <a:fontRef idx="minor">
            <a:schemeClr val="dk1"/>
          </a:fontRef>
        </p:style>
        <p:txBody>
          <a:bodyPr>
            <a:normAutofit fontScale="77500" lnSpcReduction="20000"/>
          </a:bodyPr>
          <a:lstStyle/>
          <a:p>
            <a:pPr marL="0" indent="0">
              <a:buNone/>
            </a:pPr>
            <a:r>
              <a:rPr lang="en-US" dirty="0" err="1"/>
              <a:t>Anca</a:t>
            </a:r>
            <a:r>
              <a:rPr lang="en-US" dirty="0"/>
              <a:t> is an orphan who </a:t>
            </a:r>
            <a:r>
              <a:rPr lang="en-US" dirty="0" smtClean="0"/>
              <a:t>was </a:t>
            </a:r>
            <a:r>
              <a:rPr lang="en-US" dirty="0"/>
              <a:t>adopted by a British </a:t>
            </a:r>
            <a:r>
              <a:rPr lang="en-US" dirty="0" smtClean="0"/>
              <a:t>couple when she was 2 years old. </a:t>
            </a:r>
            <a:r>
              <a:rPr lang="en-US" dirty="0"/>
              <a:t>Before being adopted, </a:t>
            </a:r>
            <a:r>
              <a:rPr lang="en-US" dirty="0" err="1"/>
              <a:t>Anca</a:t>
            </a:r>
            <a:r>
              <a:rPr lang="en-US" dirty="0"/>
              <a:t> lived in an institution with lots of other children in very poor conditions. Although under weight and short for her age s</a:t>
            </a:r>
            <a:r>
              <a:rPr lang="en-US" dirty="0" smtClean="0"/>
              <a:t>he is settling in well but her </a:t>
            </a:r>
            <a:r>
              <a:rPr lang="en-US" dirty="0"/>
              <a:t>new parents are understandably concerned about how </a:t>
            </a:r>
            <a:r>
              <a:rPr lang="en-US" dirty="0" err="1"/>
              <a:t>Anca’s</a:t>
            </a:r>
            <a:r>
              <a:rPr lang="en-US" dirty="0"/>
              <a:t> early experiences may affect her </a:t>
            </a:r>
            <a:r>
              <a:rPr lang="en-US" dirty="0" smtClean="0"/>
              <a:t>in years to come.</a:t>
            </a:r>
            <a:endParaRPr lang="en-US" dirty="0"/>
          </a:p>
          <a:p>
            <a:pPr marL="0" indent="0">
              <a:buNone/>
            </a:pPr>
            <a:endParaRPr lang="en-US" dirty="0" smtClean="0"/>
          </a:p>
          <a:p>
            <a:pPr marL="0" indent="0">
              <a:buNone/>
            </a:pPr>
            <a:r>
              <a:rPr lang="en-US" b="1" i="1" dirty="0" smtClean="0"/>
              <a:t>Use </a:t>
            </a:r>
            <a:r>
              <a:rPr lang="en-US" b="1" i="1" dirty="0"/>
              <a:t>your knowledge of the effects of </a:t>
            </a:r>
            <a:r>
              <a:rPr lang="en-US" b="1" i="1" dirty="0" err="1"/>
              <a:t>institutionalisation</a:t>
            </a:r>
            <a:r>
              <a:rPr lang="en-US" b="1" i="1" dirty="0"/>
              <a:t> to advise </a:t>
            </a:r>
            <a:r>
              <a:rPr lang="en-US" b="1" i="1" dirty="0" err="1"/>
              <a:t>Anca’s</a:t>
            </a:r>
            <a:r>
              <a:rPr lang="en-US" b="1" i="1" dirty="0"/>
              <a:t> new parents about what to </a:t>
            </a:r>
            <a:r>
              <a:rPr lang="en-US" b="1" i="1" dirty="0" smtClean="0"/>
              <a:t>expect</a:t>
            </a:r>
            <a:endParaRPr lang="en-GB" b="1" i="1" dirty="0"/>
          </a:p>
        </p:txBody>
      </p:sp>
      <p:sp>
        <p:nvSpPr>
          <p:cNvPr id="4" name="Rectangle 3"/>
          <p:cNvSpPr/>
          <p:nvPr/>
        </p:nvSpPr>
        <p:spPr>
          <a:xfrm>
            <a:off x="474910" y="4869160"/>
            <a:ext cx="8229600" cy="198884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r>
              <a:rPr lang="en-GB" sz="2400" dirty="0" smtClean="0"/>
              <a:t>You have </a:t>
            </a:r>
            <a:r>
              <a:rPr lang="en-GB" sz="2400" dirty="0"/>
              <a:t>5</a:t>
            </a:r>
            <a:r>
              <a:rPr lang="en-GB" sz="2400" dirty="0" smtClean="0"/>
              <a:t> minutes to write your answer together.</a:t>
            </a:r>
          </a:p>
          <a:p>
            <a:r>
              <a:rPr lang="en-GB" sz="2400" dirty="0" smtClean="0"/>
              <a:t>You can bullet point your answer as long as you have the detail in the answer.</a:t>
            </a:r>
          </a:p>
          <a:p>
            <a:pPr algn="ctr"/>
            <a:r>
              <a:rPr lang="en-GB" smtClean="0"/>
              <a:t> </a:t>
            </a:r>
            <a:endParaRPr lang="en-GB" dirty="0"/>
          </a:p>
        </p:txBody>
      </p:sp>
      <p:sp>
        <p:nvSpPr>
          <p:cNvPr id="6" name="Title 1"/>
          <p:cNvSpPr>
            <a:spLocks noGrp="1"/>
          </p:cNvSpPr>
          <p:nvPr>
            <p:ph type="title"/>
          </p:nvPr>
        </p:nvSpPr>
        <p:spPr>
          <a:xfrm>
            <a:off x="474910" y="272058"/>
            <a:ext cx="8229600" cy="1143000"/>
          </a:xfrm>
          <a:solidFill>
            <a:srgbClr val="FFC000"/>
          </a:solidFill>
        </p:spPr>
        <p:txBody>
          <a:bodyPr/>
          <a:lstStyle/>
          <a:p>
            <a:r>
              <a:rPr lang="en-GB" dirty="0" smtClean="0">
                <a:solidFill>
                  <a:schemeClr val="bg1"/>
                </a:solidFill>
              </a:rPr>
              <a:t>Exam Practice</a:t>
            </a:r>
            <a:endParaRPr lang="en-GB" dirty="0">
              <a:solidFill>
                <a:schemeClr val="bg1"/>
              </a:solidFill>
            </a:endParaRPr>
          </a:p>
        </p:txBody>
      </p:sp>
    </p:spTree>
    <p:extLst>
      <p:ext uri="{BB962C8B-B14F-4D97-AF65-F5344CB8AC3E}">
        <p14:creationId xmlns:p14="http://schemas.microsoft.com/office/powerpoint/2010/main" val="1495965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5336</TotalTime>
  <Words>1400</Words>
  <Application>Microsoft Office PowerPoint</Application>
  <PresentationFormat>On-screen Show (4:3)</PresentationFormat>
  <Paragraphs>112</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Romanian Orphans</vt:lpstr>
      <vt:lpstr>Starter Question</vt:lpstr>
      <vt:lpstr>Romanian Orphans</vt:lpstr>
      <vt:lpstr>Romanian Orphans</vt:lpstr>
      <vt:lpstr>Romanian Orphans</vt:lpstr>
      <vt:lpstr>Romanian Orphans</vt:lpstr>
      <vt:lpstr>Romanian Orphans</vt:lpstr>
      <vt:lpstr>Romanian Orphans</vt:lpstr>
      <vt:lpstr>Exam Practice</vt:lpstr>
      <vt:lpstr>PowerPoint Presentation</vt:lpstr>
      <vt:lpstr>Evaluation of the Romanian orphans Research</vt:lpstr>
      <vt:lpstr>Evaluation of the Romanian orphans Research</vt:lpstr>
      <vt:lpstr>Evaluation of the Romanian orphans Research</vt:lpstr>
      <vt:lpstr>Evaluation of the Romanian orphans Research</vt:lpstr>
      <vt:lpstr>Let’s see how well you can remember the facts &amp; figures (AO1) for the Romanian orphan studies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flip quiz</dc:title>
  <dc:creator>USER</dc:creator>
  <cp:lastModifiedBy>Stacey</cp:lastModifiedBy>
  <cp:revision>130</cp:revision>
  <dcterms:created xsi:type="dcterms:W3CDTF">2016-03-14T09:04:47Z</dcterms:created>
  <dcterms:modified xsi:type="dcterms:W3CDTF">2021-01-26T12:05:54Z</dcterms:modified>
</cp:coreProperties>
</file>