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6" r:id="rId3"/>
    <p:sldId id="297" r:id="rId4"/>
    <p:sldId id="257" r:id="rId5"/>
    <p:sldId id="258" r:id="rId6"/>
    <p:sldId id="298" r:id="rId7"/>
    <p:sldId id="259" r:id="rId8"/>
    <p:sldId id="299" r:id="rId9"/>
    <p:sldId id="270" r:id="rId10"/>
    <p:sldId id="300" r:id="rId11"/>
    <p:sldId id="265" r:id="rId12"/>
    <p:sldId id="279" r:id="rId13"/>
    <p:sldId id="280" r:id="rId14"/>
    <p:sldId id="293" r:id="rId15"/>
    <p:sldId id="273" r:id="rId16"/>
    <p:sldId id="274" r:id="rId17"/>
    <p:sldId id="291" r:id="rId18"/>
    <p:sldId id="295" r:id="rId19"/>
    <p:sldId id="276" r:id="rId20"/>
    <p:sldId id="277" r:id="rId21"/>
    <p:sldId id="292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 autoAdjust="0"/>
    <p:restoredTop sz="94660"/>
  </p:normalViewPr>
  <p:slideViewPr>
    <p:cSldViewPr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EA617-6083-4985-AAED-D8E1836BB96F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144C9-7651-42A4-ABB6-7DA1931B6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52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4F7E7-5495-47EA-830E-60960F343391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D1420-827A-46B0-809B-4AD17EC6B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63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D1420-827A-46B0-809B-4AD17EC6BB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6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9C80-17B2-42D1-A6C2-9D4C42EAAA2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CE58-27DD-46FD-823E-358D6A7B9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0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9C80-17B2-42D1-A6C2-9D4C42EAAA2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CE58-27DD-46FD-823E-358D6A7B9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3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9C80-17B2-42D1-A6C2-9D4C42EAAA2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CE58-27DD-46FD-823E-358D6A7B9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9C80-17B2-42D1-A6C2-9D4C42EAAA2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CE58-27DD-46FD-823E-358D6A7B9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6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9C80-17B2-42D1-A6C2-9D4C42EAAA2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CE58-27DD-46FD-823E-358D6A7B9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9C80-17B2-42D1-A6C2-9D4C42EAAA2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CE58-27DD-46FD-823E-358D6A7B9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3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9C80-17B2-42D1-A6C2-9D4C42EAAA2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CE58-27DD-46FD-823E-358D6A7B9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4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9C80-17B2-42D1-A6C2-9D4C42EAAA2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CE58-27DD-46FD-823E-358D6A7B9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1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9C80-17B2-42D1-A6C2-9D4C42EAAA2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CE58-27DD-46FD-823E-358D6A7B9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6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9C80-17B2-42D1-A6C2-9D4C42EAAA2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CE58-27DD-46FD-823E-358D6A7B9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12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9C80-17B2-42D1-A6C2-9D4C42EAAA2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CE58-27DD-46FD-823E-358D6A7B9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38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79C80-17B2-42D1-A6C2-9D4C42EAAA2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BCE58-27DD-46FD-823E-358D6A7B9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4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AlY8DndJub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t5IoEDHY-Y4&amp;list=PL18795179209E3BB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oMkVYIAeiP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8iZfP3kB-S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6" y="4169767"/>
            <a:ext cx="3816424" cy="218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88640"/>
            <a:ext cx="8168061" cy="792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Introductory Questions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323528" y="1009411"/>
            <a:ext cx="8168062" cy="3139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What things can this baby do instinctively from </a:t>
            </a:r>
            <a:r>
              <a:rPr lang="en-US" sz="2000" dirty="0" smtClean="0">
                <a:solidFill>
                  <a:schemeClr val="bg1"/>
                </a:solidFill>
              </a:rPr>
              <a:t>birth?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Why do you think all babies can do these things from birth?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</a:t>
            </a:r>
            <a:r>
              <a:rPr lang="en-US" sz="2000" dirty="0" smtClean="0">
                <a:solidFill>
                  <a:schemeClr val="bg1"/>
                </a:solidFill>
              </a:rPr>
              <a:t>uman adults are hard wired to want to protect babies. </a:t>
            </a:r>
            <a:r>
              <a:rPr lang="en-US" sz="2000" dirty="0">
                <a:solidFill>
                  <a:schemeClr val="bg1"/>
                </a:solidFill>
              </a:rPr>
              <a:t>W</a:t>
            </a:r>
            <a:r>
              <a:rPr lang="en-US" sz="2000" dirty="0" smtClean="0">
                <a:solidFill>
                  <a:schemeClr val="bg1"/>
                </a:solidFill>
              </a:rPr>
              <a:t>hat is it about babies, (think characteristics/</a:t>
            </a:r>
            <a:r>
              <a:rPr lang="en-US" sz="2000" dirty="0" err="1" smtClean="0">
                <a:solidFill>
                  <a:schemeClr val="bg1"/>
                </a:solidFill>
              </a:rPr>
              <a:t>behaviours</a:t>
            </a:r>
            <a:r>
              <a:rPr lang="en-US" sz="2000" dirty="0" smtClean="0">
                <a:solidFill>
                  <a:schemeClr val="bg1"/>
                </a:solidFill>
              </a:rPr>
              <a:t>) that makes this more likely? (Use the picture to help you)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All of these factors help to develop attachments between adult and child. </a:t>
            </a:r>
            <a:r>
              <a:rPr lang="en-US" sz="2000" dirty="0">
                <a:solidFill>
                  <a:schemeClr val="bg1"/>
                </a:solidFill>
              </a:rPr>
              <a:t>W</a:t>
            </a:r>
            <a:r>
              <a:rPr lang="en-US" sz="2000" dirty="0" smtClean="0">
                <a:solidFill>
                  <a:schemeClr val="bg1"/>
                </a:solidFill>
              </a:rPr>
              <a:t>hy is this so important in the short and long term 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5" descr="baby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95" y="2996952"/>
            <a:ext cx="4631380" cy="347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7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Let’s look at some research..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59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Meltzoff</a:t>
            </a:r>
            <a:r>
              <a:rPr lang="en-GB" dirty="0" smtClean="0"/>
              <a:t> </a:t>
            </a:r>
            <a:r>
              <a:rPr lang="en-GB" dirty="0"/>
              <a:t>and Moore (1977) did an observational study on </a:t>
            </a:r>
            <a:r>
              <a:rPr lang="en-GB" dirty="0" smtClean="0"/>
              <a:t>infants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i="1" dirty="0" smtClean="0"/>
              <a:t>Write </a:t>
            </a:r>
            <a:r>
              <a:rPr lang="en-GB" i="1" dirty="0"/>
              <a:t>down </a:t>
            </a:r>
            <a:r>
              <a:rPr lang="en-GB" i="1" dirty="0" smtClean="0"/>
              <a:t>the questions below so that you can answer them while watching the following clip</a:t>
            </a:r>
            <a:endParaRPr lang="en-GB" i="1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5" y="3429000"/>
            <a:ext cx="4976161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3645024"/>
            <a:ext cx="3106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old were the </a:t>
            </a:r>
            <a:r>
              <a:rPr lang="en-GB" dirty="0" smtClean="0"/>
              <a:t>babies?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</a:t>
            </a:r>
            <a:r>
              <a:rPr lang="en-GB" dirty="0" smtClean="0"/>
              <a:t>hat </a:t>
            </a:r>
            <a:r>
              <a:rPr lang="en-GB" dirty="0"/>
              <a:t>different things did the adult do?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</a:t>
            </a:r>
            <a:r>
              <a:rPr lang="en-GB" dirty="0"/>
              <a:t>did the baby respond</a:t>
            </a:r>
            <a:r>
              <a:rPr lang="en-GB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old was </a:t>
            </a:r>
            <a:r>
              <a:rPr lang="en-GB" dirty="0"/>
              <a:t>the youngest baby ever studied?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Why </a:t>
            </a:r>
            <a:r>
              <a:rPr lang="en-GB" dirty="0"/>
              <a:t>does this </a:t>
            </a:r>
            <a:r>
              <a:rPr lang="en-GB" dirty="0" smtClean="0"/>
              <a:t>suggest that </a:t>
            </a:r>
            <a:r>
              <a:rPr lang="en-GB" dirty="0"/>
              <a:t>interactional </a:t>
            </a:r>
            <a:r>
              <a:rPr lang="en-GB" dirty="0" smtClean="0"/>
              <a:t>synchrony is </a:t>
            </a:r>
            <a:r>
              <a:rPr lang="en-GB" dirty="0"/>
              <a:t>innate?</a:t>
            </a:r>
          </a:p>
        </p:txBody>
      </p:sp>
    </p:spTree>
    <p:extLst>
      <p:ext uri="{BB962C8B-B14F-4D97-AF65-F5344CB8AC3E}">
        <p14:creationId xmlns:p14="http://schemas.microsoft.com/office/powerpoint/2010/main" val="36261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sfu.ca/~kathleea/Images/Meltzoff%20&amp;Neon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03269"/>
            <a:ext cx="8820472" cy="626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332656"/>
            <a:ext cx="7992888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Why is </a:t>
            </a:r>
            <a:r>
              <a:rPr lang="en-GB" sz="2400" dirty="0" err="1" smtClean="0"/>
              <a:t>Meltzoff</a:t>
            </a:r>
            <a:r>
              <a:rPr lang="en-GB" sz="2400" dirty="0" smtClean="0"/>
              <a:t> </a:t>
            </a:r>
            <a:r>
              <a:rPr lang="en-GB" sz="2400" dirty="0"/>
              <a:t>and Moore (1977</a:t>
            </a:r>
            <a:r>
              <a:rPr lang="en-GB" sz="2400" dirty="0" smtClean="0"/>
              <a:t>) a good piece of research? (Write some answers down on MWBs)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691119" y="1343615"/>
            <a:ext cx="2160240" cy="25922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They used independent </a:t>
            </a:r>
            <a:r>
              <a:rPr lang="en-GB" b="1" i="1" dirty="0"/>
              <a:t>observers</a:t>
            </a:r>
            <a:r>
              <a:rPr lang="en-GB" b="1" dirty="0"/>
              <a:t> </a:t>
            </a:r>
            <a:r>
              <a:rPr lang="en-GB" dirty="0"/>
              <a:t>who had no knowledge of what the children had just </a:t>
            </a:r>
            <a:r>
              <a:rPr lang="en-GB" dirty="0" smtClean="0"/>
              <a:t>seen</a:t>
            </a:r>
            <a:r>
              <a:rPr lang="en-GB" b="1" dirty="0" smtClean="0"/>
              <a:t> to judge the babies behaviours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18950" y="1417638"/>
            <a:ext cx="2520280" cy="21602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Each observer scored the tapes twice!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6096744" y="1285904"/>
            <a:ext cx="2304256" cy="33123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/>
              <a:t>Inter-rater reliability </a:t>
            </a:r>
            <a:r>
              <a:rPr lang="en-GB" sz="2400" dirty="0" smtClean="0"/>
              <a:t>was high-so what % agreement must there have been between observers?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3037667" y="4129510"/>
            <a:ext cx="2880320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A</a:t>
            </a:r>
            <a:r>
              <a:rPr lang="en-GB" sz="2400" dirty="0" smtClean="0"/>
              <a:t>bove </a:t>
            </a:r>
            <a:r>
              <a:rPr lang="en-GB" sz="2400" dirty="0" smtClean="0"/>
              <a:t>80</a:t>
            </a:r>
            <a:r>
              <a:rPr lang="en-GB" sz="2400" dirty="0" smtClean="0"/>
              <a:t>% - </a:t>
            </a:r>
            <a:r>
              <a:rPr lang="en-GB" sz="2400" dirty="0" smtClean="0"/>
              <a:t>in fact it was 92% or .92!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323528" y="4365104"/>
            <a:ext cx="2520280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BUT babies do wave their arms about a lot and spit and stick out tongues so this could all be just a fluke!  So potential validity issue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6259147" y="4834186"/>
            <a:ext cx="2664296" cy="15135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Very carefully controlled, filmed from many angles so very fine details so improves validity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3838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Here is a second piece of research.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On MWB, what do you think the findings were?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err="1"/>
              <a:t>Belsky</a:t>
            </a:r>
            <a:r>
              <a:rPr lang="en-GB" dirty="0"/>
              <a:t> (1984) observed mother-infants interactions when the infant was 1,3 and 9 months old and then at 12 months assessed how attached they were to their mothers using the strange situation (see later sections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For each of the mothers and infants below predict if they will be securely or insecurely attached?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Mothers and infants with </a:t>
            </a:r>
            <a:r>
              <a:rPr lang="en-GB" b="1" i="1" dirty="0">
                <a:solidFill>
                  <a:schemeClr val="accent2">
                    <a:lumMod val="75000"/>
                  </a:schemeClr>
                </a:solidFill>
              </a:rPr>
              <a:t>low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levels of reciprocal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interaction</a:t>
            </a:r>
          </a:p>
          <a:p>
            <a:pPr marL="514350" indent="-514350">
              <a:buAutoNum type="arabicPeriod"/>
            </a:pP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Mothers and infants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with </a:t>
            </a:r>
            <a:r>
              <a:rPr lang="en-GB" b="1" i="1" dirty="0">
                <a:solidFill>
                  <a:schemeClr val="accent2">
                    <a:lumMod val="75000"/>
                  </a:schemeClr>
                </a:solidFill>
              </a:rPr>
              <a:t>intermediate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(medium) levels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of reciprocal interaction </a:t>
            </a:r>
            <a:endParaRPr lang="en-GB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Mothers with very </a:t>
            </a:r>
            <a:r>
              <a:rPr lang="en-GB" b="1" i="1" dirty="0" smtClean="0">
                <a:solidFill>
                  <a:schemeClr val="accent2">
                    <a:lumMod val="75000"/>
                  </a:schemeClr>
                </a:solidFill>
              </a:rPr>
              <a:t>high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levels of reciprocal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interaction</a:t>
            </a:r>
            <a:endParaRPr lang="en-GB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100" b="1" i="1" dirty="0" smtClean="0">
                <a:solidFill>
                  <a:srgbClr val="FF0000"/>
                </a:solidFill>
              </a:rPr>
              <a:t>Now hold up your boards</a:t>
            </a:r>
            <a:endParaRPr lang="en-GB" sz="4100" b="1" i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2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This what they found..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3210" y="1484784"/>
            <a:ext cx="8352928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</a:t>
            </a:r>
            <a:r>
              <a:rPr lang="en-GB" sz="2800" dirty="0" smtClean="0">
                <a:solidFill>
                  <a:schemeClr val="tx1"/>
                </a:solidFill>
              </a:rPr>
              <a:t>hose </a:t>
            </a:r>
            <a:r>
              <a:rPr lang="en-GB" sz="2800" dirty="0">
                <a:solidFill>
                  <a:schemeClr val="tx1"/>
                </a:solidFill>
              </a:rPr>
              <a:t>with a </a:t>
            </a:r>
            <a:r>
              <a:rPr lang="en-GB" sz="2800" b="1" dirty="0">
                <a:solidFill>
                  <a:schemeClr val="tx1"/>
                </a:solidFill>
              </a:rPr>
              <a:t>low</a:t>
            </a:r>
            <a:r>
              <a:rPr lang="en-GB" sz="2800" dirty="0">
                <a:solidFill>
                  <a:schemeClr val="tx1"/>
                </a:solidFill>
              </a:rPr>
              <a:t> levels of reciprocal interaction with mothers tended to be </a:t>
            </a:r>
            <a:r>
              <a:rPr lang="en-GB" sz="2800" b="1" dirty="0">
                <a:solidFill>
                  <a:schemeClr val="tx1"/>
                </a:solidFill>
              </a:rPr>
              <a:t>insecurely</a:t>
            </a:r>
            <a:r>
              <a:rPr lang="en-GB" sz="2800" dirty="0">
                <a:solidFill>
                  <a:schemeClr val="tx1"/>
                </a:solidFill>
              </a:rPr>
              <a:t> attached </a:t>
            </a:r>
            <a:r>
              <a:rPr lang="en-GB" sz="2800" dirty="0"/>
              <a:t>(insecure resistant</a:t>
            </a:r>
            <a:r>
              <a:rPr lang="en-GB" sz="2800" dirty="0" smtClean="0"/>
              <a:t>). 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852936"/>
            <a:ext cx="8280920" cy="13681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T</a:t>
            </a:r>
            <a:r>
              <a:rPr lang="en-GB" sz="2800" dirty="0" smtClean="0"/>
              <a:t>hose </a:t>
            </a:r>
            <a:r>
              <a:rPr lang="en-GB" sz="2800" dirty="0"/>
              <a:t>with </a:t>
            </a:r>
            <a:r>
              <a:rPr lang="en-GB" sz="2800" b="1" dirty="0"/>
              <a:t>intermediate</a:t>
            </a:r>
            <a:r>
              <a:rPr lang="en-GB" sz="2800" dirty="0"/>
              <a:t> levels of reciprocal interaction were </a:t>
            </a:r>
            <a:r>
              <a:rPr lang="en-GB" sz="2800" b="1" dirty="0"/>
              <a:t>securely</a:t>
            </a:r>
            <a:r>
              <a:rPr lang="en-GB" sz="2800" dirty="0"/>
              <a:t> attached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74372" y="4473116"/>
            <a:ext cx="8346099" cy="15121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T</a:t>
            </a:r>
            <a:r>
              <a:rPr lang="en-GB" sz="2800" dirty="0" smtClean="0"/>
              <a:t>hose </a:t>
            </a:r>
            <a:r>
              <a:rPr lang="en-GB" sz="2800" dirty="0"/>
              <a:t>with the </a:t>
            </a:r>
            <a:r>
              <a:rPr lang="en-GB" sz="2800" b="1" dirty="0"/>
              <a:t>highest</a:t>
            </a:r>
            <a:r>
              <a:rPr lang="en-GB" sz="2800" dirty="0"/>
              <a:t> levels of reciprocal interaction were surprisingly </a:t>
            </a:r>
            <a:r>
              <a:rPr lang="en-GB" sz="2800" b="1" dirty="0"/>
              <a:t>insecurely</a:t>
            </a:r>
            <a:r>
              <a:rPr lang="en-GB" sz="2800" dirty="0"/>
              <a:t> attached</a:t>
            </a:r>
          </a:p>
          <a:p>
            <a:pPr algn="ctr"/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763255" y="1844824"/>
            <a:ext cx="5688632" cy="28083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 smtClean="0"/>
          </a:p>
          <a:p>
            <a:pPr algn="ctr"/>
            <a:r>
              <a:rPr lang="en-GB" sz="2800" b="1" dirty="0" smtClean="0"/>
              <a:t>Why?</a:t>
            </a:r>
          </a:p>
          <a:p>
            <a:pPr algn="ctr"/>
            <a:r>
              <a:rPr lang="en-GB" sz="2400" b="1" dirty="0" smtClean="0"/>
              <a:t> </a:t>
            </a:r>
            <a:r>
              <a:rPr lang="en-GB" sz="2400" dirty="0" smtClean="0"/>
              <a:t>mothers with  high levels were  </a:t>
            </a:r>
            <a:r>
              <a:rPr lang="en-GB" sz="2400" dirty="0"/>
              <a:t>over </a:t>
            </a:r>
            <a:r>
              <a:rPr lang="en-GB" sz="2400" dirty="0" smtClean="0"/>
              <a:t>stimulating their babies </a:t>
            </a:r>
            <a:r>
              <a:rPr lang="en-GB" sz="2400" dirty="0"/>
              <a:t>so it’s about the sensitivity of the </a:t>
            </a:r>
            <a:r>
              <a:rPr lang="en-GB" sz="2400" dirty="0" smtClean="0"/>
              <a:t>interaction and not just the amount of interaction (i.e</a:t>
            </a:r>
            <a:r>
              <a:rPr lang="en-GB" sz="2400" dirty="0"/>
              <a:t>. </a:t>
            </a:r>
            <a:r>
              <a:rPr lang="en-GB" sz="2400" dirty="0" smtClean="0"/>
              <a:t>not just the reciprocity but the </a:t>
            </a:r>
            <a:r>
              <a:rPr lang="en-GB" sz="2400" dirty="0"/>
              <a:t>interactional </a:t>
            </a:r>
            <a:r>
              <a:rPr lang="en-GB" sz="2400" dirty="0" smtClean="0"/>
              <a:t>synchrony)</a:t>
            </a:r>
            <a:endParaRPr lang="en-GB" sz="2400" dirty="0"/>
          </a:p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76672"/>
            <a:ext cx="2064146" cy="115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852528"/>
            <a:ext cx="3771503" cy="20054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So does the level of interactional synchrony predict attachment?</a:t>
            </a:r>
            <a:endParaRPr lang="en-GB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51520" y="1700808"/>
            <a:ext cx="5040560" cy="309634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YES!  Other observational research (in your pack) found that.. </a:t>
            </a:r>
          </a:p>
          <a:p>
            <a:pPr algn="ctr"/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interactional synchrony =secure attachments</a:t>
            </a:r>
          </a:p>
          <a:p>
            <a:pPr algn="ctr"/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Minimal involvement=insecure attachment</a:t>
            </a:r>
          </a:p>
        </p:txBody>
      </p:sp>
      <p:sp>
        <p:nvSpPr>
          <p:cNvPr id="5" name="Oval 4"/>
          <p:cNvSpPr/>
          <p:nvPr/>
        </p:nvSpPr>
        <p:spPr>
          <a:xfrm>
            <a:off x="5652120" y="1532090"/>
            <a:ext cx="3419872" cy="3960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So it is interactional synchrony that is the key to </a:t>
            </a:r>
            <a:r>
              <a:rPr lang="en-GB" sz="3200" dirty="0" smtClean="0">
                <a:solidFill>
                  <a:schemeClr val="tx1"/>
                </a:solidFill>
              </a:rPr>
              <a:t>attachment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Linking to the exam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5240"/>
            <a:ext cx="8229600" cy="47853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Write a plan for the following essay: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b="1" dirty="0" smtClean="0"/>
              <a:t>Discuss research into care-giver infant interactions. (16 marks) </a:t>
            </a:r>
          </a:p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r>
              <a:rPr lang="en-GB" sz="3600" dirty="0" smtClean="0"/>
              <a:t>Have a go at doing this on your own for 5 minutes.  Think about what will go into the AO1 part and what will go into the AO3 part</a:t>
            </a:r>
          </a:p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r>
              <a:rPr lang="en-GB" sz="3600" dirty="0" smtClean="0"/>
              <a:t>Now let’s have a look at how we can structure this..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863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Outline: 6 marks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 smtClean="0"/>
              <a:t>State that there are 2 main types of caregiver-infant interactions:  reciprocity and interactional synchrony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Briefly </a:t>
            </a:r>
            <a:r>
              <a:rPr lang="en-GB" dirty="0"/>
              <a:t>d</a:t>
            </a:r>
            <a:r>
              <a:rPr lang="en-GB" dirty="0" smtClean="0"/>
              <a:t>efine reciprocity and interactional synchrony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Outline 2 pieces of research that looks at these interactions </a:t>
            </a:r>
            <a:r>
              <a:rPr lang="en-GB" b="1" i="1" dirty="0" smtClean="0"/>
              <a:t>(do you remember which two we looked at?)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 err="1" smtClean="0">
                <a:solidFill>
                  <a:srgbClr val="002060"/>
                </a:solidFill>
              </a:rPr>
              <a:t>Meltzoff</a:t>
            </a:r>
            <a:r>
              <a:rPr lang="en-GB" b="1" dirty="0" smtClean="0">
                <a:solidFill>
                  <a:srgbClr val="002060"/>
                </a:solidFill>
              </a:rPr>
              <a:t> (sticking tongues out) and </a:t>
            </a:r>
            <a:r>
              <a:rPr lang="en-GB" b="1" dirty="0" err="1" smtClean="0">
                <a:solidFill>
                  <a:srgbClr val="002060"/>
                </a:solidFill>
              </a:rPr>
              <a:t>Belsky</a:t>
            </a:r>
            <a:endParaRPr lang="en-GB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</a:rPr>
              <a:t>         </a:t>
            </a:r>
            <a:r>
              <a:rPr lang="en-GB" b="1" dirty="0" smtClean="0">
                <a:solidFill>
                  <a:srgbClr val="002060"/>
                </a:solidFill>
              </a:rPr>
              <a:t>  (secure/insecure attachments)</a:t>
            </a:r>
            <a:endParaRPr lang="en-GB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49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2">
              <a:lumMod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Now for evaluation: 10 marks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584700" y="980729"/>
            <a:ext cx="8136904" cy="825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3 PEEL points for full marks</a:t>
            </a:r>
          </a:p>
          <a:p>
            <a:pPr algn="ctr"/>
            <a:endParaRPr lang="en-GB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430932" y="2633775"/>
            <a:ext cx="3491880" cy="1014059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solidFill>
                  <a:srgbClr val="C00000"/>
                </a:solidFill>
              </a:rPr>
              <a:t>PEEL</a:t>
            </a:r>
            <a:r>
              <a:rPr lang="en-GB" sz="6000" dirty="0">
                <a:solidFill>
                  <a:srgbClr val="C00000"/>
                </a:solidFill>
              </a:rPr>
              <a:t>?</a:t>
            </a:r>
            <a:endParaRPr lang="en-GB" sz="6000" dirty="0" smtClean="0">
              <a:solidFill>
                <a:srgbClr val="C00000"/>
              </a:solidFill>
            </a:endParaRPr>
          </a:p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28" y="1806009"/>
            <a:ext cx="2933700" cy="1562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7729" y="3368109"/>
            <a:ext cx="4311336" cy="3300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P</a:t>
            </a:r>
            <a:r>
              <a:rPr lang="en-GB" sz="2000" dirty="0" smtClean="0"/>
              <a:t>-make your point</a:t>
            </a:r>
          </a:p>
          <a:p>
            <a:pPr algn="ctr"/>
            <a:r>
              <a:rPr lang="en-GB" sz="2000" b="1" dirty="0" smtClean="0"/>
              <a:t>E</a:t>
            </a:r>
            <a:r>
              <a:rPr lang="en-GB" sz="2000" dirty="0" smtClean="0"/>
              <a:t>-explain your point, or present findings of research to </a:t>
            </a:r>
            <a:r>
              <a:rPr lang="en-GB" sz="2000" dirty="0" smtClean="0"/>
              <a:t>support your </a:t>
            </a:r>
            <a:r>
              <a:rPr lang="en-GB" sz="2000" dirty="0" smtClean="0"/>
              <a:t>point (evidence)</a:t>
            </a:r>
            <a:endParaRPr lang="en-GB" sz="2000" dirty="0" smtClean="0"/>
          </a:p>
          <a:p>
            <a:pPr algn="ctr"/>
            <a:r>
              <a:rPr lang="en-GB" sz="2000" b="1" dirty="0" smtClean="0"/>
              <a:t>E</a:t>
            </a:r>
            <a:r>
              <a:rPr lang="en-GB" sz="2000" dirty="0" smtClean="0"/>
              <a:t>-either elaborate on that </a:t>
            </a:r>
            <a:r>
              <a:rPr lang="en-GB" sz="2000" dirty="0" smtClean="0"/>
              <a:t>information</a:t>
            </a:r>
            <a:r>
              <a:rPr lang="en-GB" sz="2000" dirty="0" smtClean="0"/>
              <a:t> </a:t>
            </a:r>
            <a:r>
              <a:rPr lang="en-GB" sz="2000" dirty="0" smtClean="0"/>
              <a:t>OR give some counter evidence</a:t>
            </a:r>
          </a:p>
          <a:p>
            <a:pPr algn="ctr"/>
            <a:r>
              <a:rPr lang="en-GB" sz="2000" b="1" dirty="0" smtClean="0"/>
              <a:t>L</a:t>
            </a:r>
            <a:r>
              <a:rPr lang="en-GB" sz="2000" dirty="0" smtClean="0"/>
              <a:t>-now link all of this back to the </a:t>
            </a:r>
            <a:r>
              <a:rPr lang="en-GB" sz="2000" dirty="0" smtClean="0"/>
              <a:t>essay title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7541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617656" y="548680"/>
            <a:ext cx="7920880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Point one- </a:t>
            </a:r>
            <a:r>
              <a:rPr lang="en-GB" sz="2400" dirty="0" smtClean="0">
                <a:solidFill>
                  <a:schemeClr val="tx1"/>
                </a:solidFill>
              </a:rPr>
              <a:t>You </a:t>
            </a:r>
            <a:r>
              <a:rPr lang="en-GB" sz="2400" dirty="0">
                <a:solidFill>
                  <a:schemeClr val="tx1"/>
                </a:solidFill>
              </a:rPr>
              <a:t>are going write a point about the methodology of the research </a:t>
            </a:r>
            <a:r>
              <a:rPr lang="en-GB" sz="2400" dirty="0" smtClean="0">
                <a:solidFill>
                  <a:schemeClr val="tx1"/>
                </a:solidFill>
              </a:rPr>
              <a:t>studies in this area.  See if you can complete the point, using the guidance below</a:t>
            </a:r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09536" y="1556792"/>
            <a:ext cx="8287016" cy="53012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P</a:t>
            </a:r>
            <a:r>
              <a:rPr lang="en-GB" sz="2800" dirty="0" smtClean="0">
                <a:solidFill>
                  <a:schemeClr val="tx1"/>
                </a:solidFill>
              </a:rPr>
              <a:t>- </a:t>
            </a:r>
            <a:r>
              <a:rPr lang="en-GB" sz="2800" dirty="0" smtClean="0">
                <a:solidFill>
                  <a:schemeClr val="tx1"/>
                </a:solidFill>
              </a:rPr>
              <a:t>Research into caregiver infant interactions tends to use controlled </a:t>
            </a:r>
            <a:r>
              <a:rPr lang="en-GB" sz="2800" dirty="0" smtClean="0">
                <a:solidFill>
                  <a:schemeClr val="tx1"/>
                </a:solidFill>
              </a:rPr>
              <a:t>observations</a:t>
            </a:r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E</a:t>
            </a:r>
            <a:r>
              <a:rPr lang="en-GB" sz="2800" dirty="0" smtClean="0">
                <a:solidFill>
                  <a:schemeClr val="tx1"/>
                </a:solidFill>
              </a:rPr>
              <a:t>-This is a strength of the research because…</a:t>
            </a:r>
            <a:endParaRPr lang="en-GB" sz="2800" dirty="0" smtClean="0">
              <a:solidFill>
                <a:schemeClr val="tx1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E</a:t>
            </a:r>
            <a:r>
              <a:rPr lang="en-GB" sz="2800" dirty="0" smtClean="0">
                <a:solidFill>
                  <a:schemeClr val="tx1"/>
                </a:solidFill>
              </a:rPr>
              <a:t>-However, these studies are not without flaws, for example….  </a:t>
            </a:r>
            <a:r>
              <a:rPr lang="en-GB" sz="2800" i="1" dirty="0" smtClean="0">
                <a:solidFill>
                  <a:schemeClr val="tx1"/>
                </a:solidFill>
              </a:rPr>
              <a:t>(clue:  waving arms)</a:t>
            </a:r>
            <a:endParaRPr lang="en-GB" sz="2800" i="1" dirty="0" smtClean="0">
              <a:solidFill>
                <a:schemeClr val="tx1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L</a:t>
            </a:r>
            <a:r>
              <a:rPr lang="en-GB" sz="2800" dirty="0" smtClean="0">
                <a:solidFill>
                  <a:schemeClr val="tx1"/>
                </a:solidFill>
              </a:rPr>
              <a:t>- Now state how this issue with observing babies can impact on validity of the </a:t>
            </a:r>
            <a:r>
              <a:rPr lang="en-GB" sz="2800" dirty="0" smtClean="0">
                <a:solidFill>
                  <a:schemeClr val="tx1"/>
                </a:solidFill>
              </a:rPr>
              <a:t>research but, overall, we can conclude that the research is strong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8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Point 2: Challenging evidence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C99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P</a:t>
            </a:r>
            <a:r>
              <a:rPr lang="en-GB" dirty="0" smtClean="0">
                <a:solidFill>
                  <a:srgbClr val="7030A0"/>
                </a:solidFill>
              </a:rPr>
              <a:t>-There is evidence that challenges the importance of interactional synchrony in attachment</a:t>
            </a:r>
          </a:p>
          <a:p>
            <a:pPr marL="0" indent="0">
              <a:buNone/>
            </a:pPr>
            <a:r>
              <a:rPr lang="en-GB" b="1" dirty="0" smtClean="0"/>
              <a:t>E</a:t>
            </a:r>
            <a:r>
              <a:rPr lang="en-GB" dirty="0" smtClean="0"/>
              <a:t>-It was found that in a small group of Kenyan mothers, there </a:t>
            </a:r>
            <a:r>
              <a:rPr lang="en-GB" dirty="0"/>
              <a:t>was less physical contact and interaction with a specific caregiver (multiple-caregiver setting).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E</a:t>
            </a:r>
            <a:r>
              <a:rPr lang="en-GB" dirty="0" smtClean="0"/>
              <a:t>-but they still had high proportions of secure attachments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i="1" dirty="0" smtClean="0"/>
              <a:t>Write a link back statement saying what the research suggests about the importance of interactional synchrony in attachment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61068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From your preparation homework..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  <a:solidFill>
            <a:srgbClr val="FFCC99"/>
          </a:solidFill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On mini whiteboards, each person should write down one thing that they learned from the preparation homework (each person must have something different)</a:t>
            </a:r>
          </a:p>
          <a:p>
            <a:endParaRPr lang="en-GB" dirty="0" smtClean="0"/>
          </a:p>
          <a:p>
            <a:r>
              <a:rPr lang="en-GB" dirty="0" smtClean="0"/>
              <a:t>The research suggests that interactional synchrony is more important than reciprocity.  </a:t>
            </a:r>
            <a:r>
              <a:rPr lang="en-GB" b="1" dirty="0" smtClean="0"/>
              <a:t>Why do you think this is the case?</a:t>
            </a:r>
            <a:endParaRPr lang="en-GB" b="1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69767"/>
            <a:ext cx="3682752" cy="2456396"/>
          </a:xfrm>
          <a:prstGeom prst="rect">
            <a:avLst/>
          </a:prstGeom>
        </p:spPr>
      </p:pic>
      <p:sp>
        <p:nvSpPr>
          <p:cNvPr id="5" name="AutoShape 2" descr="Image result for mother and baby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553530"/>
            <a:ext cx="3682752" cy="19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9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/>
            </a:r>
            <a:br>
              <a:rPr lang="en-GB" dirty="0" smtClean="0">
                <a:solidFill>
                  <a:srgbClr val="7030A0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Point 3: Practical </a:t>
            </a:r>
            <a:r>
              <a:rPr lang="en-GB" dirty="0">
                <a:solidFill>
                  <a:schemeClr val="bg1"/>
                </a:solidFill>
              </a:rPr>
              <a:t>applications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3672408" cy="3553143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i="1" dirty="0" smtClean="0"/>
              <a:t>Watch the following clip (2.40-4.45) </a:t>
            </a:r>
          </a:p>
          <a:p>
            <a:pPr marL="0" indent="0">
              <a:buNone/>
            </a:pPr>
            <a:r>
              <a:rPr lang="en-GB" dirty="0" smtClean="0"/>
              <a:t>How is reciprocity and interactional synchrony used through </a:t>
            </a:r>
            <a:r>
              <a:rPr lang="en-GB" dirty="0" err="1" smtClean="0"/>
              <a:t>theraplay</a:t>
            </a:r>
            <a:r>
              <a:rPr lang="en-GB" dirty="0" smtClean="0"/>
              <a:t> to improve attachment?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40189"/>
          <a:stretch/>
        </p:blipFill>
        <p:spPr>
          <a:xfrm>
            <a:off x="4733612" y="1628800"/>
            <a:ext cx="3960440" cy="3553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589240"/>
            <a:ext cx="822650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Anything which has </a:t>
            </a:r>
            <a:r>
              <a:rPr lang="en-GB" sz="2800" b="1" dirty="0"/>
              <a:t>practical applications </a:t>
            </a:r>
            <a:r>
              <a:rPr lang="en-GB" sz="2800" dirty="0"/>
              <a:t>increases the usefulness of the explanation or </a:t>
            </a:r>
            <a:r>
              <a:rPr lang="en-GB" sz="2800" dirty="0" smtClean="0"/>
              <a:t>research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9335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o summarise..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800" b="1" dirty="0" smtClean="0"/>
              <a:t>AO1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Define/explain reciprocity, interactional synchrony, 2 research studies in caregiver infant interactions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800" b="1" dirty="0" smtClean="0"/>
              <a:t>AO3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3 peel points: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1-use of observations in these studies</a:t>
            </a:r>
          </a:p>
          <a:p>
            <a:pPr marL="0" indent="0">
              <a:buNone/>
            </a:pPr>
            <a:r>
              <a:rPr lang="en-GB" dirty="0" smtClean="0"/>
              <a:t>2-challenging evidence</a:t>
            </a:r>
          </a:p>
          <a:p>
            <a:pPr marL="0" indent="0">
              <a:buNone/>
            </a:pPr>
            <a:r>
              <a:rPr lang="en-GB" dirty="0" smtClean="0"/>
              <a:t>3-practical applications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2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pairs, you will be answering one of the following questions: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6851104" cy="4353347"/>
          </a:xfrm>
          <a:solidFill>
            <a:srgbClr val="99CCFF"/>
          </a:solidFill>
        </p:spPr>
        <p:txBody>
          <a:bodyPr>
            <a:normAutofit fontScale="70000" lnSpcReduction="20000"/>
          </a:bodyPr>
          <a:lstStyle/>
          <a:p>
            <a:pPr>
              <a:buAutoNum type="arabicPeriod"/>
            </a:pPr>
            <a:r>
              <a:rPr lang="en-GB" dirty="0"/>
              <a:t>Define attachment, you must include the 3 behaviours displayed (3 marks)</a:t>
            </a:r>
          </a:p>
          <a:p>
            <a:pPr>
              <a:buAutoNum type="arabicPeriod"/>
            </a:pPr>
            <a:endParaRPr lang="en-GB" dirty="0"/>
          </a:p>
          <a:p>
            <a:pPr>
              <a:buAutoNum type="arabicPeriod"/>
            </a:pPr>
            <a:r>
              <a:rPr lang="en-GB" dirty="0"/>
              <a:t>Define reciprocity (2 marks)</a:t>
            </a:r>
          </a:p>
          <a:p>
            <a:pPr>
              <a:buAutoNum type="arabicPeriod"/>
            </a:pPr>
            <a:endParaRPr lang="en-GB" dirty="0"/>
          </a:p>
          <a:p>
            <a:pPr>
              <a:buAutoNum type="arabicPeriod"/>
            </a:pPr>
            <a:r>
              <a:rPr lang="en-GB" dirty="0"/>
              <a:t>Define interactional synchrony (2 marks)</a:t>
            </a:r>
          </a:p>
          <a:p>
            <a:pPr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</a:t>
            </a:r>
            <a:r>
              <a:rPr lang="en-GB" dirty="0"/>
              <a:t>. How do reciprocity and interactional synchrony overlap </a:t>
            </a:r>
            <a:r>
              <a:rPr lang="en-GB" dirty="0" smtClean="0"/>
              <a:t>and </a:t>
            </a:r>
            <a:r>
              <a:rPr lang="en-GB" dirty="0"/>
              <a:t>what is the difference between them? (2 marks)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5. How do we ensure the reliability of our observations of small children (3 marks)</a:t>
            </a:r>
          </a:p>
          <a:p>
            <a:endParaRPr lang="en-GB" dirty="0"/>
          </a:p>
        </p:txBody>
      </p:sp>
      <p:sp>
        <p:nvSpPr>
          <p:cNvPr id="5" name="12-Point Star 4"/>
          <p:cNvSpPr/>
          <p:nvPr/>
        </p:nvSpPr>
        <p:spPr>
          <a:xfrm rot="20949412">
            <a:off x="6196085" y="2001729"/>
            <a:ext cx="2917063" cy="2232248"/>
          </a:xfrm>
          <a:prstGeom prst="star1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3 minutes without notes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Pick on </a:t>
            </a:r>
            <a:r>
              <a:rPr lang="en-GB" dirty="0">
                <a:solidFill>
                  <a:schemeClr val="bg1"/>
                </a:solidFill>
              </a:rPr>
              <a:t>a </a:t>
            </a:r>
            <a:r>
              <a:rPr lang="en-GB" dirty="0" smtClean="0">
                <a:solidFill>
                  <a:schemeClr val="bg1"/>
                </a:solidFill>
              </a:rPr>
              <a:t>pair:  Define </a:t>
            </a:r>
            <a:r>
              <a:rPr lang="en-GB" dirty="0">
                <a:solidFill>
                  <a:schemeClr val="bg1"/>
                </a:solidFill>
              </a:rPr>
              <a:t>attachment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181" y="1988841"/>
            <a:ext cx="8229600" cy="4320480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dirty="0"/>
              <a:t>two-way, enduring, emotional bond between two individuals, in which the following behaviours are </a:t>
            </a:r>
            <a:r>
              <a:rPr lang="en-GB" dirty="0" smtClean="0"/>
              <a:t>displayed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Seeking </a:t>
            </a:r>
            <a:r>
              <a:rPr lang="en-GB" dirty="0"/>
              <a:t>proximity, especially at times of stress. </a:t>
            </a:r>
            <a:endParaRPr lang="en-GB" dirty="0" smtClean="0"/>
          </a:p>
          <a:p>
            <a:r>
              <a:rPr lang="en-GB" dirty="0" smtClean="0"/>
              <a:t>Distress </a:t>
            </a:r>
            <a:r>
              <a:rPr lang="en-GB" dirty="0"/>
              <a:t>on separation and pleasure when reunited </a:t>
            </a:r>
            <a:endParaRPr lang="en-GB" dirty="0" smtClean="0"/>
          </a:p>
          <a:p>
            <a:r>
              <a:rPr lang="en-GB" dirty="0" smtClean="0"/>
              <a:t>Secure </a:t>
            </a:r>
            <a:r>
              <a:rPr lang="en-GB" dirty="0"/>
              <a:t>base behaviour-so infants are happy to explore but regularly return to attachment figure.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1" y="1417638"/>
            <a:ext cx="2883448" cy="17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dirty="0" smtClean="0"/>
              <a:t>In pairs on MWB:Is this baby attached? Use the 3 behaviours from the definition to answer the question. </a:t>
            </a:r>
            <a:endParaRPr lang="en-GB" sz="2800" dirty="0"/>
          </a:p>
        </p:txBody>
      </p:sp>
      <p:pic>
        <p:nvPicPr>
          <p:cNvPr id="4" name="separation anxiety_WMV V9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27604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3774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600201"/>
            <a:ext cx="6131024" cy="1828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‘reciprocity’ means ‘two way’, in other words, both partners are involved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dirty="0" smtClean="0"/>
              <a:t>Pick on a Pair:  What is reciprocity?</a:t>
            </a:r>
            <a:endParaRPr lang="en-GB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1" y="1844824"/>
            <a:ext cx="2162175" cy="21145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611564"/>
            <a:ext cx="82296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Pick on a Pair:  What is interactional synchrony?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157192"/>
            <a:ext cx="822960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It is reciprocal, but it is rhythmic and has a mutual focus and can include infant and caregiver mirroring each other’s behaviour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325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b="1" dirty="0" smtClean="0"/>
              <a:t>In order to really understand reciprocity and interactional synchrony you need to look at them together </a:t>
            </a: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2132856"/>
            <a:ext cx="3096344" cy="33123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 </a:t>
            </a:r>
            <a:r>
              <a:rPr lang="en-GB" sz="2800" b="1" dirty="0" smtClean="0"/>
              <a:t>Pick on a pair:</a:t>
            </a:r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How </a:t>
            </a:r>
            <a:r>
              <a:rPr lang="en-GB" sz="2000" b="1" dirty="0"/>
              <a:t>do reciprocity and interactional synchrony overlap and what is the difference between them? (2 marks)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72816"/>
            <a:ext cx="2162175" cy="2114550"/>
          </a:xfrm>
        </p:spPr>
      </p:pic>
      <p:sp>
        <p:nvSpPr>
          <p:cNvPr id="8" name="Rectangle 7"/>
          <p:cNvSpPr/>
          <p:nvPr/>
        </p:nvSpPr>
        <p:spPr>
          <a:xfrm>
            <a:off x="5836033" y="2096852"/>
            <a:ext cx="2880320" cy="33843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Overlap</a:t>
            </a:r>
            <a:r>
              <a:rPr lang="en-GB" dirty="0" smtClean="0"/>
              <a:t>- any interaction that has interactional synchrony will always be reciprocal</a:t>
            </a:r>
          </a:p>
          <a:p>
            <a:pPr algn="ctr"/>
            <a:endParaRPr lang="en-GB" dirty="0"/>
          </a:p>
          <a:p>
            <a:pPr algn="ctr"/>
            <a:r>
              <a:rPr lang="en-GB" b="1" dirty="0" smtClean="0"/>
              <a:t>Difference-</a:t>
            </a:r>
            <a:r>
              <a:rPr lang="en-GB" dirty="0" smtClean="0"/>
              <a:t> Interactional synchrony tells us about the quality of an interaction whilst reciprocity just tells us it is 2 way. An argument is reciprocal!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64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Watch the following clips and decide whether they are examples of reciprocity or interactional synchrony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00808"/>
            <a:ext cx="4906888" cy="2580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1716832"/>
            <a:ext cx="324036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This is both. It is a two </a:t>
            </a:r>
            <a:r>
              <a:rPr lang="en-GB" dirty="0"/>
              <a:t>way </a:t>
            </a:r>
            <a:r>
              <a:rPr lang="en-GB" dirty="0" smtClean="0"/>
              <a:t>interaction, so </a:t>
            </a:r>
            <a:r>
              <a:rPr lang="en-GB" dirty="0"/>
              <a:t>reciprocal and </a:t>
            </a:r>
            <a:r>
              <a:rPr lang="en-GB" dirty="0" smtClean="0"/>
              <a:t>the dad </a:t>
            </a:r>
            <a:r>
              <a:rPr lang="en-GB" dirty="0"/>
              <a:t>is doing it in response to the babies laughs, </a:t>
            </a:r>
            <a:r>
              <a:rPr lang="en-GB" dirty="0" smtClean="0"/>
              <a:t>therefore they </a:t>
            </a:r>
            <a:r>
              <a:rPr lang="en-GB" dirty="0"/>
              <a:t>are emotionally in sync</a:t>
            </a:r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5" y="3912734"/>
            <a:ext cx="4752528" cy="2661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373821"/>
            <a:ext cx="346672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This is just reciprocity – it</a:t>
            </a:r>
            <a:r>
              <a:rPr lang="en-GB" dirty="0"/>
              <a:t> </a:t>
            </a:r>
            <a:r>
              <a:rPr lang="en-GB" dirty="0" smtClean="0"/>
              <a:t>is two-way, </a:t>
            </a:r>
            <a:r>
              <a:rPr lang="en-GB" dirty="0"/>
              <a:t>but negative and aggressive </a:t>
            </a:r>
            <a:r>
              <a:rPr lang="en-GB" dirty="0" smtClean="0"/>
              <a:t>and therefore will </a:t>
            </a:r>
            <a:r>
              <a:rPr lang="en-GB" dirty="0"/>
              <a:t>not lead to secure </a:t>
            </a:r>
            <a:r>
              <a:rPr lang="en-GB" dirty="0" smtClean="0"/>
              <a:t>attachments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6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Most research into care-giver infant interactions uses observations…..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0496" y="1772816"/>
            <a:ext cx="3096344" cy="33123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  Pick on a pair:</a:t>
            </a:r>
          </a:p>
          <a:p>
            <a:pPr algn="ctr"/>
            <a:r>
              <a:rPr lang="en-GB" sz="2000" dirty="0" smtClean="0"/>
              <a:t>How </a:t>
            </a:r>
            <a:r>
              <a:rPr lang="en-GB" sz="2000" dirty="0"/>
              <a:t>do we ensure the reliability of our observations of small children (3 marks)</a:t>
            </a:r>
          </a:p>
          <a:p>
            <a:pPr algn="ctr"/>
            <a:endParaRPr lang="en-GB" sz="2800" dirty="0" smtClean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72816"/>
            <a:ext cx="2162175" cy="2114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2504" y="1772816"/>
            <a:ext cx="2664296" cy="3960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More than one observer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Compare their observations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</a:t>
            </a:r>
            <a:r>
              <a:rPr lang="en-GB" dirty="0"/>
              <a:t>observers should produce the same </a:t>
            </a:r>
            <a:r>
              <a:rPr lang="en-GB" dirty="0" smtClean="0"/>
              <a:t>record of observations </a:t>
            </a:r>
            <a:r>
              <a:rPr lang="en-GB" dirty="0"/>
              <a:t>and </a:t>
            </a:r>
            <a:r>
              <a:rPr lang="en-GB" dirty="0" smtClean="0"/>
              <a:t> </a:t>
            </a:r>
            <a:r>
              <a:rPr lang="en-GB" dirty="0"/>
              <a:t>if there is 80% or above agreement that the data has </a:t>
            </a:r>
            <a:r>
              <a:rPr lang="en-GB" b="1" dirty="0">
                <a:solidFill>
                  <a:srgbClr val="FF0000"/>
                </a:solidFill>
              </a:rPr>
              <a:t>high inter-observer reliability.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3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18648</TotalTime>
  <Words>1380</Words>
  <Application>Microsoft Office PowerPoint</Application>
  <PresentationFormat>On-screen Show (4:3)</PresentationFormat>
  <Paragraphs>152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From your preparation homework..</vt:lpstr>
      <vt:lpstr>In pairs, you will be answering one of the following questions:</vt:lpstr>
      <vt:lpstr>Pick on a pair:  Define attachment </vt:lpstr>
      <vt:lpstr>In pairs on MWB:Is this baby attached? Use the 3 behaviours from the definition to answer the question. </vt:lpstr>
      <vt:lpstr>Pick on a Pair:  What is reciprocity?</vt:lpstr>
      <vt:lpstr>In order to really understand reciprocity and interactional synchrony you need to look at them together </vt:lpstr>
      <vt:lpstr>Watch the following clips and decide whether they are examples of reciprocity or interactional synchrony</vt:lpstr>
      <vt:lpstr>Most research into care-giver infant interactions uses observations…..</vt:lpstr>
      <vt:lpstr>Let’s look at some research..</vt:lpstr>
      <vt:lpstr>PowerPoint Presentation</vt:lpstr>
      <vt:lpstr>Here is a second piece of research. On MWB, what do you think the findings were?</vt:lpstr>
      <vt:lpstr>This what they found..</vt:lpstr>
      <vt:lpstr>So does the level of interactional synchrony predict attachment?</vt:lpstr>
      <vt:lpstr>Linking to the exam</vt:lpstr>
      <vt:lpstr>Outline: 6 marks</vt:lpstr>
      <vt:lpstr>Now for evaluation: 10 marks</vt:lpstr>
      <vt:lpstr>PowerPoint Presentation</vt:lpstr>
      <vt:lpstr>Point 2: Challenging evidence</vt:lpstr>
      <vt:lpstr> Point 3: Practical applications </vt:lpstr>
      <vt:lpstr>To summarise..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Stacey</cp:lastModifiedBy>
  <cp:revision>200</cp:revision>
  <cp:lastPrinted>2016-02-04T10:00:52Z</cp:lastPrinted>
  <dcterms:created xsi:type="dcterms:W3CDTF">2015-12-09T09:35:54Z</dcterms:created>
  <dcterms:modified xsi:type="dcterms:W3CDTF">2020-11-13T14:13:34Z</dcterms:modified>
</cp:coreProperties>
</file>