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60" r:id="rId5"/>
    <p:sldId id="261" r:id="rId6"/>
    <p:sldId id="262" r:id="rId7"/>
    <p:sldId id="263" r:id="rId8"/>
    <p:sldId id="264" r:id="rId9"/>
    <p:sldId id="276" r:id="rId10"/>
    <p:sldId id="277" r:id="rId11"/>
    <p:sldId id="278" r:id="rId12"/>
    <p:sldId id="265" r:id="rId13"/>
    <p:sldId id="266" r:id="rId14"/>
    <p:sldId id="267" r:id="rId15"/>
    <p:sldId id="268" r:id="rId16"/>
    <p:sldId id="269" r:id="rId17"/>
    <p:sldId id="270" r:id="rId18"/>
    <p:sldId id="271" r:id="rId19"/>
    <p:sldId id="272" r:id="rId20"/>
    <p:sldId id="273" r:id="rId21"/>
    <p:sldId id="274"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66CC"/>
    <a:srgbClr val="FF0000"/>
    <a:srgbClr val="9933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9" d="100"/>
          <a:sy n="109" d="100"/>
        </p:scale>
        <p:origin x="10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3816E6-2528-44E5-8CA7-FA0011F03F7B}" type="datetimeFigureOut">
              <a:rPr lang="en-GB" smtClean="0"/>
              <a:t>09/10/2020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003C71-D6D9-48D7-B1C9-5D2693F024E6}" type="slidenum">
              <a:rPr lang="en-GB" smtClean="0"/>
              <a:t>‹#›</a:t>
            </a:fld>
            <a:endParaRPr lang="en-GB"/>
          </a:p>
        </p:txBody>
      </p:sp>
    </p:spTree>
    <p:extLst>
      <p:ext uri="{BB962C8B-B14F-4D97-AF65-F5344CB8AC3E}">
        <p14:creationId xmlns:p14="http://schemas.microsoft.com/office/powerpoint/2010/main" val="2094244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Watch the clip from 7.42 </a:t>
            </a:r>
            <a:r>
              <a:rPr lang="en-GB" dirty="0" err="1" smtClean="0"/>
              <a:t>mins</a:t>
            </a:r>
            <a:r>
              <a:rPr lang="en-GB" dirty="0" smtClean="0"/>
              <a:t> onwards</a:t>
            </a:r>
            <a:endParaRPr lang="en-GB" dirty="0"/>
          </a:p>
        </p:txBody>
      </p:sp>
      <p:sp>
        <p:nvSpPr>
          <p:cNvPr id="4" name="Slide Number Placeholder 3"/>
          <p:cNvSpPr>
            <a:spLocks noGrp="1"/>
          </p:cNvSpPr>
          <p:nvPr>
            <p:ph type="sldNum" sz="quarter" idx="10"/>
          </p:nvPr>
        </p:nvSpPr>
        <p:spPr/>
        <p:txBody>
          <a:bodyPr/>
          <a:lstStyle/>
          <a:p>
            <a:fld id="{72003C71-D6D9-48D7-B1C9-5D2693F024E6}" type="slidenum">
              <a:rPr lang="en-GB" smtClean="0"/>
              <a:t>21</a:t>
            </a:fld>
            <a:endParaRPr lang="en-GB"/>
          </a:p>
        </p:txBody>
      </p:sp>
    </p:spTree>
    <p:extLst>
      <p:ext uri="{BB962C8B-B14F-4D97-AF65-F5344CB8AC3E}">
        <p14:creationId xmlns:p14="http://schemas.microsoft.com/office/powerpoint/2010/main" val="4086361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E02384-B8A0-4C84-8BDD-E88F9B83B6F4}"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C2118C-05EC-4818-B908-B0675376971C}" type="slidenum">
              <a:rPr lang="en-GB" smtClean="0"/>
              <a:t>‹#›</a:t>
            </a:fld>
            <a:endParaRPr lang="en-GB"/>
          </a:p>
        </p:txBody>
      </p:sp>
    </p:spTree>
    <p:extLst>
      <p:ext uri="{BB962C8B-B14F-4D97-AF65-F5344CB8AC3E}">
        <p14:creationId xmlns:p14="http://schemas.microsoft.com/office/powerpoint/2010/main" val="142233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E02384-B8A0-4C84-8BDD-E88F9B83B6F4}"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C2118C-05EC-4818-B908-B0675376971C}" type="slidenum">
              <a:rPr lang="en-GB" smtClean="0"/>
              <a:t>‹#›</a:t>
            </a:fld>
            <a:endParaRPr lang="en-GB"/>
          </a:p>
        </p:txBody>
      </p:sp>
    </p:spTree>
    <p:extLst>
      <p:ext uri="{BB962C8B-B14F-4D97-AF65-F5344CB8AC3E}">
        <p14:creationId xmlns:p14="http://schemas.microsoft.com/office/powerpoint/2010/main" val="227273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E02384-B8A0-4C84-8BDD-E88F9B83B6F4}"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C2118C-05EC-4818-B908-B0675376971C}" type="slidenum">
              <a:rPr lang="en-GB" smtClean="0"/>
              <a:t>‹#›</a:t>
            </a:fld>
            <a:endParaRPr lang="en-GB"/>
          </a:p>
        </p:txBody>
      </p:sp>
    </p:spTree>
    <p:extLst>
      <p:ext uri="{BB962C8B-B14F-4D97-AF65-F5344CB8AC3E}">
        <p14:creationId xmlns:p14="http://schemas.microsoft.com/office/powerpoint/2010/main" val="312495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E02384-B8A0-4C84-8BDD-E88F9B83B6F4}"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C2118C-05EC-4818-B908-B0675376971C}" type="slidenum">
              <a:rPr lang="en-GB" smtClean="0"/>
              <a:t>‹#›</a:t>
            </a:fld>
            <a:endParaRPr lang="en-GB"/>
          </a:p>
        </p:txBody>
      </p:sp>
    </p:spTree>
    <p:extLst>
      <p:ext uri="{BB962C8B-B14F-4D97-AF65-F5344CB8AC3E}">
        <p14:creationId xmlns:p14="http://schemas.microsoft.com/office/powerpoint/2010/main" val="3131307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E02384-B8A0-4C84-8BDD-E88F9B83B6F4}"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C2118C-05EC-4818-B908-B0675376971C}" type="slidenum">
              <a:rPr lang="en-GB" smtClean="0"/>
              <a:t>‹#›</a:t>
            </a:fld>
            <a:endParaRPr lang="en-GB"/>
          </a:p>
        </p:txBody>
      </p:sp>
    </p:spTree>
    <p:extLst>
      <p:ext uri="{BB962C8B-B14F-4D97-AF65-F5344CB8AC3E}">
        <p14:creationId xmlns:p14="http://schemas.microsoft.com/office/powerpoint/2010/main" val="1613990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E02384-B8A0-4C84-8BDD-E88F9B83B6F4}" type="datetimeFigureOut">
              <a:rPr lang="en-GB" smtClean="0"/>
              <a:t>09/10/2020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C2118C-05EC-4818-B908-B0675376971C}" type="slidenum">
              <a:rPr lang="en-GB" smtClean="0"/>
              <a:t>‹#›</a:t>
            </a:fld>
            <a:endParaRPr lang="en-GB"/>
          </a:p>
        </p:txBody>
      </p:sp>
    </p:spTree>
    <p:extLst>
      <p:ext uri="{BB962C8B-B14F-4D97-AF65-F5344CB8AC3E}">
        <p14:creationId xmlns:p14="http://schemas.microsoft.com/office/powerpoint/2010/main" val="4191839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E02384-B8A0-4C84-8BDD-E88F9B83B6F4}" type="datetimeFigureOut">
              <a:rPr lang="en-GB" smtClean="0"/>
              <a:t>09/10/2020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C2118C-05EC-4818-B908-B0675376971C}" type="slidenum">
              <a:rPr lang="en-GB" smtClean="0"/>
              <a:t>‹#›</a:t>
            </a:fld>
            <a:endParaRPr lang="en-GB"/>
          </a:p>
        </p:txBody>
      </p:sp>
    </p:spTree>
    <p:extLst>
      <p:ext uri="{BB962C8B-B14F-4D97-AF65-F5344CB8AC3E}">
        <p14:creationId xmlns:p14="http://schemas.microsoft.com/office/powerpoint/2010/main" val="1884108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E02384-B8A0-4C84-8BDD-E88F9B83B6F4}" type="datetimeFigureOut">
              <a:rPr lang="en-GB" smtClean="0"/>
              <a:t>09/10/2020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C2118C-05EC-4818-B908-B0675376971C}" type="slidenum">
              <a:rPr lang="en-GB" smtClean="0"/>
              <a:t>‹#›</a:t>
            </a:fld>
            <a:endParaRPr lang="en-GB"/>
          </a:p>
        </p:txBody>
      </p:sp>
    </p:spTree>
    <p:extLst>
      <p:ext uri="{BB962C8B-B14F-4D97-AF65-F5344CB8AC3E}">
        <p14:creationId xmlns:p14="http://schemas.microsoft.com/office/powerpoint/2010/main" val="4204984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02384-B8A0-4C84-8BDD-E88F9B83B6F4}" type="datetimeFigureOut">
              <a:rPr lang="en-GB" smtClean="0"/>
              <a:t>09/10/2020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C2118C-05EC-4818-B908-B0675376971C}" type="slidenum">
              <a:rPr lang="en-GB" smtClean="0"/>
              <a:t>‹#›</a:t>
            </a:fld>
            <a:endParaRPr lang="en-GB"/>
          </a:p>
        </p:txBody>
      </p:sp>
    </p:spTree>
    <p:extLst>
      <p:ext uri="{BB962C8B-B14F-4D97-AF65-F5344CB8AC3E}">
        <p14:creationId xmlns:p14="http://schemas.microsoft.com/office/powerpoint/2010/main" val="377338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E02384-B8A0-4C84-8BDD-E88F9B83B6F4}" type="datetimeFigureOut">
              <a:rPr lang="en-GB" smtClean="0"/>
              <a:t>09/10/2020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C2118C-05EC-4818-B908-B0675376971C}" type="slidenum">
              <a:rPr lang="en-GB" smtClean="0"/>
              <a:t>‹#›</a:t>
            </a:fld>
            <a:endParaRPr lang="en-GB"/>
          </a:p>
        </p:txBody>
      </p:sp>
    </p:spTree>
    <p:extLst>
      <p:ext uri="{BB962C8B-B14F-4D97-AF65-F5344CB8AC3E}">
        <p14:creationId xmlns:p14="http://schemas.microsoft.com/office/powerpoint/2010/main" val="751472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E02384-B8A0-4C84-8BDD-E88F9B83B6F4}" type="datetimeFigureOut">
              <a:rPr lang="en-GB" smtClean="0"/>
              <a:t>09/10/2020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C2118C-05EC-4818-B908-B0675376971C}" type="slidenum">
              <a:rPr lang="en-GB" smtClean="0"/>
              <a:t>‹#›</a:t>
            </a:fld>
            <a:endParaRPr lang="en-GB"/>
          </a:p>
        </p:txBody>
      </p:sp>
    </p:spTree>
    <p:extLst>
      <p:ext uri="{BB962C8B-B14F-4D97-AF65-F5344CB8AC3E}">
        <p14:creationId xmlns:p14="http://schemas.microsoft.com/office/powerpoint/2010/main" val="2667389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02384-B8A0-4C84-8BDD-E88F9B83B6F4}" type="datetimeFigureOut">
              <a:rPr lang="en-GB" smtClean="0"/>
              <a:t>09/10/2020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2118C-05EC-4818-B908-B0675376971C}" type="slidenum">
              <a:rPr lang="en-GB" smtClean="0"/>
              <a:t>‹#›</a:t>
            </a:fld>
            <a:endParaRPr lang="en-GB"/>
          </a:p>
        </p:txBody>
      </p:sp>
    </p:spTree>
    <p:extLst>
      <p:ext uri="{BB962C8B-B14F-4D97-AF65-F5344CB8AC3E}">
        <p14:creationId xmlns:p14="http://schemas.microsoft.com/office/powerpoint/2010/main" val="2702650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7UbL8opM6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4"/>
          </a:lnRef>
          <a:fillRef idx="3">
            <a:schemeClr val="accent4"/>
          </a:fillRef>
          <a:effectRef idx="3">
            <a:schemeClr val="accent4"/>
          </a:effectRef>
          <a:fontRef idx="minor">
            <a:schemeClr val="lt1"/>
          </a:fontRef>
        </p:style>
        <p:txBody>
          <a:bodyPr/>
          <a:lstStyle/>
          <a:p>
            <a:r>
              <a:rPr lang="en-GB" dirty="0" smtClean="0"/>
              <a:t>Lesson 1</a:t>
            </a:r>
            <a:endParaRPr lang="en-GB" dirty="0"/>
          </a:p>
        </p:txBody>
      </p:sp>
      <p:sp>
        <p:nvSpPr>
          <p:cNvPr id="3" name="Subtitle 2"/>
          <p:cNvSpPr>
            <a:spLocks noGrp="1"/>
          </p:cNvSpPr>
          <p:nvPr>
            <p:ph type="subTitle" idx="1"/>
          </p:nvPr>
        </p:nvSpPr>
        <p:spPr/>
        <p:style>
          <a:lnRef idx="2">
            <a:schemeClr val="accent4"/>
          </a:lnRef>
          <a:fillRef idx="1">
            <a:schemeClr val="lt1"/>
          </a:fillRef>
          <a:effectRef idx="0">
            <a:schemeClr val="accent4"/>
          </a:effectRef>
          <a:fontRef idx="minor">
            <a:schemeClr val="dk1"/>
          </a:fontRef>
        </p:style>
        <p:txBody>
          <a:bodyPr/>
          <a:lstStyle/>
          <a:p>
            <a:r>
              <a:rPr lang="en-GB" dirty="0" smtClean="0">
                <a:solidFill>
                  <a:srgbClr val="FFC000"/>
                </a:solidFill>
              </a:rPr>
              <a:t>Recap on Research Methods</a:t>
            </a:r>
            <a:endParaRPr lang="en-GB" dirty="0">
              <a:solidFill>
                <a:srgbClr val="FFC000"/>
              </a:solidFill>
            </a:endParaRPr>
          </a:p>
        </p:txBody>
      </p:sp>
    </p:spTree>
    <p:extLst>
      <p:ext uri="{BB962C8B-B14F-4D97-AF65-F5344CB8AC3E}">
        <p14:creationId xmlns:p14="http://schemas.microsoft.com/office/powerpoint/2010/main" val="705807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i="1" dirty="0" smtClean="0">
                <a:solidFill>
                  <a:schemeClr val="accent2">
                    <a:lumMod val="50000"/>
                  </a:schemeClr>
                </a:solidFill>
              </a:rPr>
              <a:t>What type of study is being referenced in the following examples?</a:t>
            </a:r>
            <a:endParaRPr lang="en-GB" b="1" i="1" dirty="0">
              <a:solidFill>
                <a:schemeClr val="accent2">
                  <a:lumMod val="50000"/>
                </a:schemeClr>
              </a:solidFill>
            </a:endParaRPr>
          </a:p>
        </p:txBody>
      </p:sp>
      <p:sp>
        <p:nvSpPr>
          <p:cNvPr id="4"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Methods of Research </a:t>
            </a:r>
            <a:r>
              <a:rPr lang="en-GB" dirty="0" smtClean="0"/>
              <a:t>Recap Activity</a:t>
            </a:r>
            <a:endParaRPr lang="en-GB" dirty="0"/>
          </a:p>
        </p:txBody>
      </p:sp>
      <p:sp>
        <p:nvSpPr>
          <p:cNvPr id="5" name="Rounded Rectangle 4"/>
          <p:cNvSpPr/>
          <p:nvPr/>
        </p:nvSpPr>
        <p:spPr>
          <a:xfrm>
            <a:off x="1114697" y="2743200"/>
            <a:ext cx="2882537" cy="50509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dirty="0" smtClean="0"/>
              <a:t>1. Bowlby’s </a:t>
            </a:r>
            <a:r>
              <a:rPr lang="en-GB" sz="1600" dirty="0"/>
              <a:t>44 </a:t>
            </a:r>
            <a:r>
              <a:rPr lang="en-GB" sz="1600" dirty="0" smtClean="0"/>
              <a:t>thieves study</a:t>
            </a:r>
            <a:endParaRPr lang="en-GB" sz="1600" dirty="0"/>
          </a:p>
        </p:txBody>
      </p:sp>
      <p:sp>
        <p:nvSpPr>
          <p:cNvPr id="6" name="Rounded Rectangle 5"/>
          <p:cNvSpPr/>
          <p:nvPr/>
        </p:nvSpPr>
        <p:spPr>
          <a:xfrm>
            <a:off x="4654731" y="2495006"/>
            <a:ext cx="2882537" cy="57041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600" dirty="0" smtClean="0"/>
              <a:t>2. The study of Clive Wearing</a:t>
            </a:r>
            <a:endParaRPr lang="en-GB" sz="1600" dirty="0"/>
          </a:p>
        </p:txBody>
      </p:sp>
      <p:sp>
        <p:nvSpPr>
          <p:cNvPr id="7" name="Rounded Rectangle 6"/>
          <p:cNvSpPr/>
          <p:nvPr/>
        </p:nvSpPr>
        <p:spPr>
          <a:xfrm>
            <a:off x="4654729" y="3200354"/>
            <a:ext cx="2882537" cy="94052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smtClean="0"/>
              <a:t>5. Ainsworth’s strange situation study</a:t>
            </a:r>
            <a:endParaRPr lang="en-GB" sz="1600" dirty="0"/>
          </a:p>
        </p:txBody>
      </p:sp>
      <p:sp>
        <p:nvSpPr>
          <p:cNvPr id="8" name="Rounded Rectangle 7"/>
          <p:cNvSpPr/>
          <p:nvPr/>
        </p:nvSpPr>
        <p:spPr>
          <a:xfrm>
            <a:off x="8194765" y="2324340"/>
            <a:ext cx="2882537" cy="146389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t>3. </a:t>
            </a:r>
            <a:r>
              <a:rPr lang="en-GB" sz="1600" dirty="0" err="1" smtClean="0"/>
              <a:t>Deady</a:t>
            </a:r>
            <a:r>
              <a:rPr lang="en-GB" sz="1600" dirty="0" smtClean="0"/>
              <a:t> </a:t>
            </a:r>
            <a:r>
              <a:rPr lang="en-GB" sz="1600" dirty="0"/>
              <a:t>and Smith (2003) found a relationship between height and several variables such as the taller a women was the more ambitious they were</a:t>
            </a:r>
            <a:endParaRPr lang="en-GB" sz="1600" dirty="0"/>
          </a:p>
        </p:txBody>
      </p:sp>
      <p:sp>
        <p:nvSpPr>
          <p:cNvPr id="9" name="Rounded Rectangle 8"/>
          <p:cNvSpPr/>
          <p:nvPr/>
        </p:nvSpPr>
        <p:spPr>
          <a:xfrm>
            <a:off x="8194765" y="3951096"/>
            <a:ext cx="2882537" cy="10315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smtClean="0"/>
              <a:t>8. Hazen &amp; Shaver’s love quiz asked participants to give details of their early experiences</a:t>
            </a:r>
            <a:endParaRPr lang="en-GB" sz="1600" dirty="0"/>
          </a:p>
        </p:txBody>
      </p:sp>
      <p:sp>
        <p:nvSpPr>
          <p:cNvPr id="10" name="Rounded Rectangle 9"/>
          <p:cNvSpPr/>
          <p:nvPr/>
        </p:nvSpPr>
        <p:spPr>
          <a:xfrm>
            <a:off x="4770662" y="4275817"/>
            <a:ext cx="2650675" cy="202481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t>7. A confederate who was either dressed smartly, or gave the impression of being drunk, pretended to collapse on a train to see the participants’ reactions</a:t>
            </a:r>
            <a:endParaRPr lang="en-GB" sz="1600" dirty="0"/>
          </a:p>
        </p:txBody>
      </p:sp>
      <p:sp>
        <p:nvSpPr>
          <p:cNvPr id="11" name="Rounded Rectangle 10"/>
          <p:cNvSpPr/>
          <p:nvPr/>
        </p:nvSpPr>
        <p:spPr>
          <a:xfrm>
            <a:off x="838200" y="3428253"/>
            <a:ext cx="3411586" cy="94052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smtClean="0"/>
              <a:t>4. Peterson &amp; Peterson’s </a:t>
            </a:r>
            <a:r>
              <a:rPr lang="en-GB" sz="1600" dirty="0" err="1" smtClean="0"/>
              <a:t>triagram</a:t>
            </a:r>
            <a:r>
              <a:rPr lang="en-GB" sz="1600" dirty="0" smtClean="0"/>
              <a:t> study into the duration of short-term memory</a:t>
            </a:r>
            <a:endParaRPr lang="en-GB" sz="1600" dirty="0"/>
          </a:p>
        </p:txBody>
      </p:sp>
      <p:sp>
        <p:nvSpPr>
          <p:cNvPr id="12" name="Rounded Rectangle 11"/>
          <p:cNvSpPr/>
          <p:nvPr/>
        </p:nvSpPr>
        <p:spPr>
          <a:xfrm>
            <a:off x="1114697" y="4542518"/>
            <a:ext cx="2882537" cy="163444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600" dirty="0" smtClean="0"/>
              <a:t>6. It was found that older participants were more likely to forget the details of faces shown to them than younger participants</a:t>
            </a:r>
            <a:endParaRPr lang="en-GB" sz="1600" dirty="0"/>
          </a:p>
        </p:txBody>
      </p:sp>
      <p:sp>
        <p:nvSpPr>
          <p:cNvPr id="13" name="16-Point Star 12"/>
          <p:cNvSpPr/>
          <p:nvPr/>
        </p:nvSpPr>
        <p:spPr>
          <a:xfrm>
            <a:off x="1324792" y="1861348"/>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Natural Experiment</a:t>
            </a:r>
            <a:endParaRPr lang="en-GB" dirty="0"/>
          </a:p>
        </p:txBody>
      </p:sp>
      <p:sp>
        <p:nvSpPr>
          <p:cNvPr id="14" name="16-Point Star 13"/>
          <p:cNvSpPr/>
          <p:nvPr/>
        </p:nvSpPr>
        <p:spPr>
          <a:xfrm>
            <a:off x="4927960" y="2462685"/>
            <a:ext cx="2545080"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Controlled observation</a:t>
            </a:r>
            <a:endParaRPr lang="en-GB" dirty="0"/>
          </a:p>
        </p:txBody>
      </p:sp>
      <p:sp>
        <p:nvSpPr>
          <p:cNvPr id="15" name="Rounded Rectangle 14"/>
          <p:cNvSpPr/>
          <p:nvPr/>
        </p:nvSpPr>
        <p:spPr>
          <a:xfrm>
            <a:off x="8194765" y="5076318"/>
            <a:ext cx="2882537" cy="163444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600" dirty="0"/>
              <a:t>9</a:t>
            </a:r>
            <a:r>
              <a:rPr lang="en-GB" sz="1600" dirty="0" smtClean="0"/>
              <a:t>. A researcher sat in a park and recorded how many times people threw their rubbish in the bin, and how many times rubbish was left on the grass</a:t>
            </a:r>
            <a:endParaRPr lang="en-GB" sz="1600" dirty="0"/>
          </a:p>
        </p:txBody>
      </p:sp>
      <p:sp>
        <p:nvSpPr>
          <p:cNvPr id="16" name="16-Point Star 15"/>
          <p:cNvSpPr/>
          <p:nvPr/>
        </p:nvSpPr>
        <p:spPr>
          <a:xfrm>
            <a:off x="2455271" y="2624223"/>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Laboratory Experiment</a:t>
            </a:r>
            <a:endParaRPr lang="en-GB" dirty="0"/>
          </a:p>
        </p:txBody>
      </p:sp>
      <p:sp>
        <p:nvSpPr>
          <p:cNvPr id="17" name="16-Point Star 16"/>
          <p:cNvSpPr/>
          <p:nvPr/>
        </p:nvSpPr>
        <p:spPr>
          <a:xfrm>
            <a:off x="4880610" y="1690688"/>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Case Study</a:t>
            </a:r>
            <a:endParaRPr lang="en-GB" dirty="0"/>
          </a:p>
        </p:txBody>
      </p:sp>
      <p:sp>
        <p:nvSpPr>
          <p:cNvPr id="18" name="16-Point Star 17"/>
          <p:cNvSpPr/>
          <p:nvPr/>
        </p:nvSpPr>
        <p:spPr>
          <a:xfrm>
            <a:off x="8453844" y="1374981"/>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Correlation</a:t>
            </a:r>
            <a:endParaRPr lang="en-GB" dirty="0"/>
          </a:p>
        </p:txBody>
      </p:sp>
      <p:sp>
        <p:nvSpPr>
          <p:cNvPr id="19" name="16-Point Star 18"/>
          <p:cNvSpPr/>
          <p:nvPr/>
        </p:nvSpPr>
        <p:spPr>
          <a:xfrm>
            <a:off x="8150134" y="4301991"/>
            <a:ext cx="3203665"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Naturalistic Observation</a:t>
            </a:r>
            <a:endParaRPr lang="en-GB" dirty="0"/>
          </a:p>
        </p:txBody>
      </p:sp>
      <p:sp>
        <p:nvSpPr>
          <p:cNvPr id="20" name="16-Point Star 19"/>
          <p:cNvSpPr/>
          <p:nvPr/>
        </p:nvSpPr>
        <p:spPr>
          <a:xfrm>
            <a:off x="1273082" y="3820414"/>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Quasi Experiment</a:t>
            </a:r>
            <a:endParaRPr lang="en-GB" dirty="0"/>
          </a:p>
        </p:txBody>
      </p:sp>
      <p:sp>
        <p:nvSpPr>
          <p:cNvPr id="21" name="16-Point Star 20"/>
          <p:cNvSpPr/>
          <p:nvPr/>
        </p:nvSpPr>
        <p:spPr>
          <a:xfrm>
            <a:off x="8679996" y="3043093"/>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Self-Report Survey</a:t>
            </a:r>
            <a:endParaRPr lang="en-GB" dirty="0"/>
          </a:p>
        </p:txBody>
      </p:sp>
      <p:sp>
        <p:nvSpPr>
          <p:cNvPr id="22" name="16-Point Star 21"/>
          <p:cNvSpPr/>
          <p:nvPr/>
        </p:nvSpPr>
        <p:spPr>
          <a:xfrm>
            <a:off x="4880609" y="3574832"/>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Field Experiment</a:t>
            </a:r>
            <a:endParaRPr lang="en-GB" dirty="0"/>
          </a:p>
        </p:txBody>
      </p:sp>
    </p:spTree>
    <p:extLst>
      <p:ext uri="{BB962C8B-B14F-4D97-AF65-F5344CB8AC3E}">
        <p14:creationId xmlns:p14="http://schemas.microsoft.com/office/powerpoint/2010/main" val="156789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7" grpId="0" animBg="1"/>
      <p:bldP spid="18" grpId="0" animBg="1"/>
      <p:bldP spid="19" grpId="0" animBg="1"/>
      <p:bldP spid="20" grpId="0" animBg="1"/>
      <p:bldP spid="21"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Now, in pairs, list one advantage and one disadvantage of each type of study</a:t>
            </a:r>
            <a:endParaRPr lang="en-GB" dirty="0"/>
          </a:p>
        </p:txBody>
      </p:sp>
      <p:sp>
        <p:nvSpPr>
          <p:cNvPr id="4"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Methods of Research </a:t>
            </a:r>
            <a:r>
              <a:rPr lang="en-GB" dirty="0" smtClean="0"/>
              <a:t>Recap Activity</a:t>
            </a:r>
            <a:endParaRPr lang="en-GB" dirty="0"/>
          </a:p>
        </p:txBody>
      </p:sp>
    </p:spTree>
    <p:extLst>
      <p:ext uri="{BB962C8B-B14F-4D97-AF65-F5344CB8AC3E}">
        <p14:creationId xmlns:p14="http://schemas.microsoft.com/office/powerpoint/2010/main" val="3111697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GB" dirty="0" smtClean="0"/>
              <a:t>Topics we will be covering in the following lessons:</a:t>
            </a:r>
            <a:endParaRPr lang="en-GB" dirty="0"/>
          </a:p>
        </p:txBody>
      </p:sp>
      <p:sp>
        <p:nvSpPr>
          <p:cNvPr id="3" name="Content Placeholder 2"/>
          <p:cNvSpPr>
            <a:spLocks noGrp="1"/>
          </p:cNvSpPr>
          <p:nvPr>
            <p:ph idx="1"/>
          </p:nvPr>
        </p:nvSpPr>
        <p:spPr>
          <a:xfrm>
            <a:off x="838201" y="1825625"/>
            <a:ext cx="4982307" cy="3542165"/>
          </a:xfrm>
        </p:spPr>
        <p:txBody>
          <a:bodyPr>
            <a:normAutofit lnSpcReduction="10000"/>
          </a:bodyPr>
          <a:lstStyle/>
          <a:p>
            <a:r>
              <a:rPr lang="en-GB" dirty="0" smtClean="0"/>
              <a:t>Features of science</a:t>
            </a:r>
          </a:p>
          <a:p>
            <a:r>
              <a:rPr lang="en-GB" dirty="0"/>
              <a:t>A</a:t>
            </a:r>
            <a:r>
              <a:rPr lang="en-GB" dirty="0" smtClean="0"/>
              <a:t>ssessing and improving reliability and validity</a:t>
            </a:r>
          </a:p>
          <a:p>
            <a:r>
              <a:rPr lang="en-GB" dirty="0" smtClean="0"/>
              <a:t>Report writing</a:t>
            </a:r>
          </a:p>
          <a:p>
            <a:r>
              <a:rPr lang="en-GB" dirty="0" smtClean="0"/>
              <a:t>Peer review</a:t>
            </a:r>
          </a:p>
          <a:p>
            <a:r>
              <a:rPr lang="en-GB" dirty="0"/>
              <a:t>I</a:t>
            </a:r>
            <a:r>
              <a:rPr lang="en-GB" dirty="0" smtClean="0"/>
              <a:t>mplications of psychological research</a:t>
            </a:r>
          </a:p>
          <a:p>
            <a:r>
              <a:rPr lang="en-GB" dirty="0"/>
              <a:t>I</a:t>
            </a:r>
            <a:r>
              <a:rPr lang="en-GB" dirty="0" smtClean="0"/>
              <a:t>nferential statistics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9108" y="1825625"/>
            <a:ext cx="5304692" cy="3542165"/>
          </a:xfrm>
          <a:prstGeom prst="rect">
            <a:avLst/>
          </a:prstGeom>
        </p:spPr>
      </p:pic>
      <p:sp>
        <p:nvSpPr>
          <p:cNvPr id="5" name="Rounded Rectangle 4"/>
          <p:cNvSpPr/>
          <p:nvPr/>
        </p:nvSpPr>
        <p:spPr>
          <a:xfrm>
            <a:off x="914400" y="5565531"/>
            <a:ext cx="10439400" cy="1063869"/>
          </a:xfrm>
          <a:prstGeom prst="round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You will need to bring your Research Methods preparation pack to each lesson.</a:t>
            </a:r>
          </a:p>
          <a:p>
            <a:pPr algn="ctr"/>
            <a:r>
              <a:rPr lang="en-GB" sz="2400" dirty="0" smtClean="0"/>
              <a:t>You will also need to complete a preparation task for each lesson</a:t>
            </a:r>
            <a:endParaRPr lang="en-GB" sz="2400" dirty="0"/>
          </a:p>
        </p:txBody>
      </p:sp>
    </p:spTree>
    <p:extLst>
      <p:ext uri="{BB962C8B-B14F-4D97-AF65-F5344CB8AC3E}">
        <p14:creationId xmlns:p14="http://schemas.microsoft.com/office/powerpoint/2010/main" val="2432140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Why is it important to be scientific?</a:t>
            </a:r>
            <a:endParaRPr lang="en-GB" dirty="0"/>
          </a:p>
        </p:txBody>
      </p:sp>
      <p:sp>
        <p:nvSpPr>
          <p:cNvPr id="3" name="Content Placeholder 2"/>
          <p:cNvSpPr>
            <a:spLocks noGrp="1"/>
          </p:cNvSpPr>
          <p:nvPr>
            <p:ph idx="1"/>
          </p:nvPr>
        </p:nvSpPr>
        <p:spPr>
          <a:xfrm>
            <a:off x="838200" y="1825625"/>
            <a:ext cx="4701363" cy="4351338"/>
          </a:xfrm>
          <a:solidFill>
            <a:schemeClr val="accent6">
              <a:lumMod val="20000"/>
              <a:lumOff val="80000"/>
            </a:schemeClr>
          </a:solidFill>
        </p:spPr>
        <p:txBody>
          <a:bodyPr>
            <a:normAutofit fontScale="92500" lnSpcReduction="20000"/>
          </a:bodyPr>
          <a:lstStyle/>
          <a:p>
            <a:pPr marL="0" indent="0">
              <a:buNone/>
            </a:pPr>
            <a:r>
              <a:rPr lang="en-GB" b="1" i="1" dirty="0" smtClean="0">
                <a:solidFill>
                  <a:schemeClr val="accent6">
                    <a:lumMod val="50000"/>
                  </a:schemeClr>
                </a:solidFill>
              </a:rPr>
              <a:t>You are going to be given a study to look at.  In your groups on MWBs:</a:t>
            </a:r>
          </a:p>
          <a:p>
            <a:pPr marL="0" indent="0">
              <a:buNone/>
            </a:pPr>
            <a:endParaRPr lang="en-GB" sz="3200" b="1" i="1" dirty="0">
              <a:solidFill>
                <a:schemeClr val="accent6">
                  <a:lumMod val="50000"/>
                </a:schemeClr>
              </a:solidFill>
            </a:endParaRPr>
          </a:p>
          <a:p>
            <a:pPr marL="514350" indent="-514350">
              <a:buAutoNum type="arabicPeriod"/>
            </a:pPr>
            <a:r>
              <a:rPr lang="en-GB" dirty="0"/>
              <a:t>I</a:t>
            </a:r>
            <a:r>
              <a:rPr lang="en-GB" dirty="0" smtClean="0"/>
              <a:t>dentify aspects of this study that are scientific and aspects that are unscientific. Give reasons why</a:t>
            </a:r>
          </a:p>
          <a:p>
            <a:pPr marL="514350" indent="-514350">
              <a:buAutoNum type="arabicPeriod"/>
            </a:pPr>
            <a:r>
              <a:rPr lang="en-GB" dirty="0" smtClean="0"/>
              <a:t>What could be the consequences of publishing research that finds such a link between a vaccine and autism?</a:t>
            </a:r>
          </a:p>
          <a:p>
            <a:pPr marL="0" indent="0">
              <a:buNone/>
            </a:pPr>
            <a:endParaRPr lang="en-GB" b="1" i="1" dirty="0">
              <a:solidFill>
                <a:schemeClr val="accent6">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8529" y="1825625"/>
            <a:ext cx="5525271" cy="3677163"/>
          </a:xfrm>
          <a:prstGeom prst="rect">
            <a:avLst/>
          </a:prstGeom>
        </p:spPr>
      </p:pic>
    </p:spTree>
    <p:extLst>
      <p:ext uri="{BB962C8B-B14F-4D97-AF65-F5344CB8AC3E}">
        <p14:creationId xmlns:p14="http://schemas.microsoft.com/office/powerpoint/2010/main" val="2437431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GB" b="1" i="1" dirty="0" smtClean="0">
                <a:solidFill>
                  <a:schemeClr val="accent6">
                    <a:lumMod val="50000"/>
                  </a:schemeClr>
                </a:solidFill>
              </a:rPr>
              <a:t>Before we look at your answers, here are the features of science that you will need to learn:</a:t>
            </a:r>
          </a:p>
          <a:p>
            <a:pPr marL="0" indent="0">
              <a:buNone/>
            </a:pPr>
            <a:endParaRPr lang="en-GB" b="1" i="1" dirty="0">
              <a:solidFill>
                <a:schemeClr val="accent6">
                  <a:lumMod val="50000"/>
                </a:schemeClr>
              </a:solidFill>
            </a:endParaRPr>
          </a:p>
          <a:p>
            <a:r>
              <a:rPr lang="en-GB" dirty="0" smtClean="0"/>
              <a:t>Objectivity</a:t>
            </a:r>
          </a:p>
          <a:p>
            <a:r>
              <a:rPr lang="en-GB" dirty="0" smtClean="0"/>
              <a:t>Replicability</a:t>
            </a:r>
          </a:p>
          <a:p>
            <a:r>
              <a:rPr lang="en-GB" dirty="0" smtClean="0"/>
              <a:t>The Empirical Method</a:t>
            </a:r>
          </a:p>
          <a:p>
            <a:r>
              <a:rPr lang="en-GB" dirty="0" smtClean="0"/>
              <a:t>Falsifiability</a:t>
            </a:r>
          </a:p>
          <a:p>
            <a:r>
              <a:rPr lang="en-GB" dirty="0" smtClean="0"/>
              <a:t>Hypothesis Testing</a:t>
            </a:r>
          </a:p>
          <a:p>
            <a:r>
              <a:rPr lang="en-GB" dirty="0" smtClean="0"/>
              <a:t>Paradigms &amp; Paradigm Shifts (Kuhn)</a:t>
            </a:r>
          </a:p>
          <a:p>
            <a:r>
              <a:rPr lang="en-GB" dirty="0" smtClean="0"/>
              <a:t>Theory Construction</a:t>
            </a:r>
            <a:endParaRPr lang="en-GB" dirty="0"/>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The features of science</a:t>
            </a:r>
            <a:endParaRPr lang="en-GB" dirty="0"/>
          </a:p>
        </p:txBody>
      </p:sp>
      <p:sp>
        <p:nvSpPr>
          <p:cNvPr id="5" name="16-Point Star 4"/>
          <p:cNvSpPr/>
          <p:nvPr/>
        </p:nvSpPr>
        <p:spPr>
          <a:xfrm rot="151195">
            <a:off x="5178056" y="2242031"/>
            <a:ext cx="6411433" cy="3795823"/>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2000" dirty="0" smtClean="0">
                <a:solidFill>
                  <a:schemeClr val="accent2">
                    <a:lumMod val="50000"/>
                  </a:schemeClr>
                </a:solidFill>
              </a:rPr>
              <a:t>Now look at your answers and see if you can fit them into one of the categories on the left.  Don’t worry about paradigms and theory construction though, these will be covered in later lessons</a:t>
            </a:r>
            <a:endParaRPr lang="en-GB" sz="2000" dirty="0">
              <a:solidFill>
                <a:schemeClr val="accent2">
                  <a:lumMod val="50000"/>
                </a:schemeClr>
              </a:solidFill>
            </a:endParaRPr>
          </a:p>
        </p:txBody>
      </p:sp>
    </p:spTree>
    <p:extLst>
      <p:ext uri="{BB962C8B-B14F-4D97-AF65-F5344CB8AC3E}">
        <p14:creationId xmlns:p14="http://schemas.microsoft.com/office/powerpoint/2010/main" val="80389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1023901"/>
          </a:xfrm>
        </p:spPr>
        <p:txBody>
          <a:bodyPr/>
          <a:lstStyle/>
          <a:p>
            <a:pPr marL="0" indent="0">
              <a:buNone/>
            </a:pPr>
            <a:r>
              <a:rPr lang="en-GB" b="1" i="1" dirty="0" smtClean="0">
                <a:solidFill>
                  <a:schemeClr val="accent6">
                    <a:lumMod val="50000"/>
                  </a:schemeClr>
                </a:solidFill>
              </a:rPr>
              <a:t>Let’s take each feature one at a time and see if we can relate them to aspects of the scenario:</a:t>
            </a:r>
            <a:endParaRPr lang="en-GB" b="1" i="1" dirty="0">
              <a:solidFill>
                <a:schemeClr val="accent6">
                  <a:lumMod val="50000"/>
                </a:schemeClr>
              </a:solidFill>
            </a:endParaRPr>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The features of science</a:t>
            </a:r>
            <a:endParaRPr lang="en-GB" dirty="0"/>
          </a:p>
        </p:txBody>
      </p:sp>
      <p:sp>
        <p:nvSpPr>
          <p:cNvPr id="5" name="Rounded Rectangle 4"/>
          <p:cNvSpPr/>
          <p:nvPr/>
        </p:nvSpPr>
        <p:spPr>
          <a:xfrm>
            <a:off x="3583172" y="3168503"/>
            <a:ext cx="4359349" cy="1137683"/>
          </a:xfrm>
          <a:prstGeom prst="round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Objectivity</a:t>
            </a:r>
            <a:endParaRPr lang="en-GB" sz="3600" dirty="0"/>
          </a:p>
        </p:txBody>
      </p:sp>
      <p:sp>
        <p:nvSpPr>
          <p:cNvPr id="6" name="TextBox 5"/>
          <p:cNvSpPr txBox="1"/>
          <p:nvPr/>
        </p:nvSpPr>
        <p:spPr>
          <a:xfrm>
            <a:off x="925033" y="4944140"/>
            <a:ext cx="10428767" cy="1200329"/>
          </a:xfrm>
          <a:prstGeom prst="rect">
            <a:avLst/>
          </a:prstGeom>
          <a:solidFill>
            <a:schemeClr val="bg1">
              <a:lumMod val="95000"/>
            </a:schemeClr>
          </a:solidFill>
          <a:effectLst>
            <a:outerShdw blurRad="50800" dist="38100" dir="5400000" algn="t" rotWithShape="0">
              <a:prstClr val="black">
                <a:alpha val="40000"/>
              </a:prstClr>
            </a:outerShdw>
          </a:effectLst>
        </p:spPr>
        <p:txBody>
          <a:bodyPr wrap="square" rtlCol="0">
            <a:spAutoFit/>
          </a:bodyPr>
          <a:lstStyle/>
          <a:p>
            <a:pPr lvl="0" fontAlgn="base"/>
            <a:r>
              <a:rPr lang="en-GB" sz="2400" dirty="0" smtClean="0"/>
              <a:t>The researcher couldn’t be objective because he was being paid by lawyers to try and prove that the old vaccine </a:t>
            </a:r>
            <a:r>
              <a:rPr lang="en-GB" sz="2400" b="1" i="1" dirty="0" smtClean="0"/>
              <a:t>did </a:t>
            </a:r>
            <a:r>
              <a:rPr lang="en-GB" sz="2400" dirty="0" smtClean="0"/>
              <a:t>link to autism and obviously wanted the link to be true as he had a new vaccine he wanted to replace it with</a:t>
            </a:r>
          </a:p>
        </p:txBody>
      </p:sp>
    </p:spTree>
    <p:extLst>
      <p:ext uri="{BB962C8B-B14F-4D97-AF65-F5344CB8AC3E}">
        <p14:creationId xmlns:p14="http://schemas.microsoft.com/office/powerpoint/2010/main" val="71814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1023901"/>
          </a:xfrm>
        </p:spPr>
        <p:txBody>
          <a:bodyPr/>
          <a:lstStyle/>
          <a:p>
            <a:pPr marL="0" indent="0">
              <a:buNone/>
            </a:pPr>
            <a:r>
              <a:rPr lang="en-GB" b="1" i="1" dirty="0" smtClean="0">
                <a:solidFill>
                  <a:schemeClr val="accent6">
                    <a:lumMod val="50000"/>
                  </a:schemeClr>
                </a:solidFill>
              </a:rPr>
              <a:t>Let’s take each feature one at a time and see if we can relate them to aspects of the scenario:</a:t>
            </a:r>
            <a:endParaRPr lang="en-GB" b="1" i="1" dirty="0">
              <a:solidFill>
                <a:schemeClr val="accent6">
                  <a:lumMod val="50000"/>
                </a:schemeClr>
              </a:solidFill>
            </a:endParaRPr>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The features of science</a:t>
            </a:r>
            <a:endParaRPr lang="en-GB" dirty="0"/>
          </a:p>
        </p:txBody>
      </p:sp>
      <p:sp>
        <p:nvSpPr>
          <p:cNvPr id="5" name="Rounded Rectangle 4"/>
          <p:cNvSpPr/>
          <p:nvPr/>
        </p:nvSpPr>
        <p:spPr>
          <a:xfrm>
            <a:off x="3583172" y="3168503"/>
            <a:ext cx="4359349" cy="1137683"/>
          </a:xfrm>
          <a:prstGeom prst="round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Replicability</a:t>
            </a:r>
            <a:endParaRPr lang="en-GB" sz="3600" dirty="0"/>
          </a:p>
        </p:txBody>
      </p:sp>
      <p:sp>
        <p:nvSpPr>
          <p:cNvPr id="6" name="TextBox 5"/>
          <p:cNvSpPr txBox="1"/>
          <p:nvPr/>
        </p:nvSpPr>
        <p:spPr>
          <a:xfrm>
            <a:off x="3407734" y="4880344"/>
            <a:ext cx="4710223" cy="461665"/>
          </a:xfrm>
          <a:prstGeom prst="rect">
            <a:avLst/>
          </a:prstGeom>
          <a:solidFill>
            <a:schemeClr val="bg1">
              <a:lumMod val="95000"/>
            </a:schemeClr>
          </a:solidFill>
          <a:effectLst>
            <a:outerShdw blurRad="50800" dist="38100" dir="5400000" algn="t" rotWithShape="0">
              <a:prstClr val="black">
                <a:alpha val="40000"/>
              </a:prstClr>
            </a:outerShdw>
          </a:effectLst>
        </p:spPr>
        <p:txBody>
          <a:bodyPr wrap="square" rtlCol="0">
            <a:spAutoFit/>
          </a:bodyPr>
          <a:lstStyle/>
          <a:p>
            <a:pPr lvl="0" fontAlgn="base"/>
            <a:r>
              <a:rPr lang="en-GB" sz="2400" dirty="0" smtClean="0"/>
              <a:t>The findings were never replicated</a:t>
            </a:r>
          </a:p>
        </p:txBody>
      </p:sp>
    </p:spTree>
    <p:extLst>
      <p:ext uri="{BB962C8B-B14F-4D97-AF65-F5344CB8AC3E}">
        <p14:creationId xmlns:p14="http://schemas.microsoft.com/office/powerpoint/2010/main" val="34292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7523"/>
            <a:ext cx="10515600" cy="1023901"/>
          </a:xfrm>
        </p:spPr>
        <p:txBody>
          <a:bodyPr/>
          <a:lstStyle/>
          <a:p>
            <a:pPr marL="0" indent="0">
              <a:buNone/>
            </a:pPr>
            <a:r>
              <a:rPr lang="en-GB" b="1" i="1" dirty="0" smtClean="0">
                <a:solidFill>
                  <a:schemeClr val="accent6">
                    <a:lumMod val="50000"/>
                  </a:schemeClr>
                </a:solidFill>
              </a:rPr>
              <a:t>Let’s take each feature one at a time and see if we can relate them to aspects of the scenario:</a:t>
            </a:r>
            <a:endParaRPr lang="en-GB" b="1" i="1" dirty="0">
              <a:solidFill>
                <a:schemeClr val="accent6">
                  <a:lumMod val="50000"/>
                </a:schemeClr>
              </a:solidFill>
            </a:endParaRPr>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The features of science</a:t>
            </a:r>
            <a:endParaRPr lang="en-GB" dirty="0"/>
          </a:p>
        </p:txBody>
      </p:sp>
      <p:sp>
        <p:nvSpPr>
          <p:cNvPr id="5" name="Rounded Rectangle 4"/>
          <p:cNvSpPr/>
          <p:nvPr/>
        </p:nvSpPr>
        <p:spPr>
          <a:xfrm>
            <a:off x="3583172" y="3168503"/>
            <a:ext cx="4359349" cy="1137683"/>
          </a:xfrm>
          <a:prstGeom prst="round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The Empirical Method</a:t>
            </a:r>
            <a:endParaRPr lang="en-GB" sz="3600" dirty="0"/>
          </a:p>
        </p:txBody>
      </p:sp>
      <p:sp>
        <p:nvSpPr>
          <p:cNvPr id="6" name="TextBox 5"/>
          <p:cNvSpPr txBox="1"/>
          <p:nvPr/>
        </p:nvSpPr>
        <p:spPr>
          <a:xfrm>
            <a:off x="838200" y="4880344"/>
            <a:ext cx="10515600" cy="830997"/>
          </a:xfrm>
          <a:prstGeom prst="rect">
            <a:avLst/>
          </a:prstGeom>
          <a:solidFill>
            <a:schemeClr val="bg1">
              <a:lumMod val="95000"/>
            </a:schemeClr>
          </a:solidFill>
          <a:effectLst>
            <a:outerShdw blurRad="50800" dist="38100" dir="5400000" algn="t" rotWithShape="0">
              <a:prstClr val="black">
                <a:alpha val="40000"/>
              </a:prstClr>
            </a:outerShdw>
          </a:effectLst>
        </p:spPr>
        <p:txBody>
          <a:bodyPr wrap="square" rtlCol="0">
            <a:spAutoFit/>
          </a:bodyPr>
          <a:lstStyle/>
          <a:p>
            <a:pPr lvl="0" fontAlgn="base"/>
            <a:r>
              <a:rPr lang="en-GB" sz="2400" dirty="0" smtClean="0"/>
              <a:t>The research </a:t>
            </a:r>
            <a:r>
              <a:rPr lang="en-GB" sz="2400" b="1" i="1" dirty="0" smtClean="0"/>
              <a:t>was</a:t>
            </a:r>
            <a:r>
              <a:rPr lang="en-GB" sz="2400" dirty="0" smtClean="0"/>
              <a:t> carefully controlled, </a:t>
            </a:r>
            <a:r>
              <a:rPr lang="en-GB" sz="2400" b="1" i="1" dirty="0" smtClean="0"/>
              <a:t>but </a:t>
            </a:r>
            <a:r>
              <a:rPr lang="en-GB" sz="2400" dirty="0" smtClean="0"/>
              <a:t>the sample was biased and the data was made up</a:t>
            </a:r>
          </a:p>
        </p:txBody>
      </p:sp>
    </p:spTree>
    <p:extLst>
      <p:ext uri="{BB962C8B-B14F-4D97-AF65-F5344CB8AC3E}">
        <p14:creationId xmlns:p14="http://schemas.microsoft.com/office/powerpoint/2010/main" val="188027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7523"/>
            <a:ext cx="10515600" cy="1023901"/>
          </a:xfrm>
        </p:spPr>
        <p:txBody>
          <a:bodyPr/>
          <a:lstStyle/>
          <a:p>
            <a:pPr marL="0" indent="0">
              <a:buNone/>
            </a:pPr>
            <a:r>
              <a:rPr lang="en-GB" b="1" i="1" dirty="0" smtClean="0">
                <a:solidFill>
                  <a:schemeClr val="accent6">
                    <a:lumMod val="50000"/>
                  </a:schemeClr>
                </a:solidFill>
              </a:rPr>
              <a:t>Let’s take each feature one at a time and see if we can relate them to aspects of the scenario:</a:t>
            </a:r>
            <a:endParaRPr lang="en-GB" b="1" i="1" dirty="0">
              <a:solidFill>
                <a:schemeClr val="accent6">
                  <a:lumMod val="50000"/>
                </a:schemeClr>
              </a:solidFill>
            </a:endParaRPr>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The features of science</a:t>
            </a:r>
            <a:endParaRPr lang="en-GB" dirty="0"/>
          </a:p>
        </p:txBody>
      </p:sp>
      <p:sp>
        <p:nvSpPr>
          <p:cNvPr id="5" name="Rounded Rectangle 4"/>
          <p:cNvSpPr/>
          <p:nvPr/>
        </p:nvSpPr>
        <p:spPr>
          <a:xfrm>
            <a:off x="3583172" y="3168503"/>
            <a:ext cx="4359349" cy="1137683"/>
          </a:xfrm>
          <a:prstGeom prst="round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Falsifiability</a:t>
            </a:r>
            <a:endParaRPr lang="en-GB" sz="3600" dirty="0"/>
          </a:p>
        </p:txBody>
      </p:sp>
      <p:sp>
        <p:nvSpPr>
          <p:cNvPr id="6" name="TextBox 5"/>
          <p:cNvSpPr txBox="1"/>
          <p:nvPr/>
        </p:nvSpPr>
        <p:spPr>
          <a:xfrm>
            <a:off x="838200" y="4880344"/>
            <a:ext cx="10515600" cy="830997"/>
          </a:xfrm>
          <a:prstGeom prst="rect">
            <a:avLst/>
          </a:prstGeom>
          <a:solidFill>
            <a:schemeClr val="bg1">
              <a:lumMod val="95000"/>
            </a:schemeClr>
          </a:solidFill>
          <a:effectLst>
            <a:outerShdw blurRad="50800" dist="38100" dir="5400000" algn="t" rotWithShape="0">
              <a:prstClr val="black">
                <a:alpha val="40000"/>
              </a:prstClr>
            </a:outerShdw>
          </a:effectLst>
        </p:spPr>
        <p:txBody>
          <a:bodyPr wrap="square" rtlCol="0">
            <a:spAutoFit/>
          </a:bodyPr>
          <a:lstStyle/>
          <a:p>
            <a:pPr lvl="0" fontAlgn="base"/>
            <a:r>
              <a:rPr lang="en-GB" sz="2400" dirty="0" smtClean="0"/>
              <a:t>The research </a:t>
            </a:r>
            <a:r>
              <a:rPr lang="en-GB" sz="2400" b="1" i="1" dirty="0" smtClean="0"/>
              <a:t>was</a:t>
            </a:r>
            <a:r>
              <a:rPr lang="en-GB" sz="2400" dirty="0" smtClean="0"/>
              <a:t> falsifiable, and because of this, further research was able to show that no link exists between the vaccine and autism</a:t>
            </a:r>
          </a:p>
        </p:txBody>
      </p:sp>
    </p:spTree>
    <p:extLst>
      <p:ext uri="{BB962C8B-B14F-4D97-AF65-F5344CB8AC3E}">
        <p14:creationId xmlns:p14="http://schemas.microsoft.com/office/powerpoint/2010/main" val="351945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7523"/>
            <a:ext cx="10515600" cy="1023901"/>
          </a:xfrm>
        </p:spPr>
        <p:txBody>
          <a:bodyPr/>
          <a:lstStyle/>
          <a:p>
            <a:pPr marL="0" indent="0">
              <a:buNone/>
            </a:pPr>
            <a:r>
              <a:rPr lang="en-GB" b="1" i="1" dirty="0" smtClean="0">
                <a:solidFill>
                  <a:schemeClr val="accent6">
                    <a:lumMod val="50000"/>
                  </a:schemeClr>
                </a:solidFill>
              </a:rPr>
              <a:t>Let’s take each feature one at a time and see if we can relate them to aspects of the scenario:</a:t>
            </a:r>
            <a:endParaRPr lang="en-GB" b="1" i="1" dirty="0">
              <a:solidFill>
                <a:schemeClr val="accent6">
                  <a:lumMod val="50000"/>
                </a:schemeClr>
              </a:solidFill>
            </a:endParaRPr>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The features of science</a:t>
            </a:r>
            <a:endParaRPr lang="en-GB" dirty="0"/>
          </a:p>
        </p:txBody>
      </p:sp>
      <p:sp>
        <p:nvSpPr>
          <p:cNvPr id="5" name="Rounded Rectangle 4"/>
          <p:cNvSpPr/>
          <p:nvPr/>
        </p:nvSpPr>
        <p:spPr>
          <a:xfrm>
            <a:off x="3583172" y="3168503"/>
            <a:ext cx="4359349" cy="1137683"/>
          </a:xfrm>
          <a:prstGeom prst="round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Hypothesis Testing</a:t>
            </a:r>
            <a:endParaRPr lang="en-GB" sz="3600" dirty="0"/>
          </a:p>
        </p:txBody>
      </p:sp>
      <p:sp>
        <p:nvSpPr>
          <p:cNvPr id="6" name="TextBox 5"/>
          <p:cNvSpPr txBox="1"/>
          <p:nvPr/>
        </p:nvSpPr>
        <p:spPr>
          <a:xfrm>
            <a:off x="838200" y="4880344"/>
            <a:ext cx="10515600" cy="830997"/>
          </a:xfrm>
          <a:prstGeom prst="rect">
            <a:avLst/>
          </a:prstGeom>
          <a:solidFill>
            <a:schemeClr val="bg1">
              <a:lumMod val="95000"/>
            </a:schemeClr>
          </a:solidFill>
          <a:effectLst>
            <a:outerShdw blurRad="50800" dist="38100" dir="5400000" algn="t" rotWithShape="0">
              <a:prstClr val="black">
                <a:alpha val="40000"/>
              </a:prstClr>
            </a:outerShdw>
          </a:effectLst>
        </p:spPr>
        <p:txBody>
          <a:bodyPr wrap="square" rtlCol="0">
            <a:spAutoFit/>
          </a:bodyPr>
          <a:lstStyle/>
          <a:p>
            <a:pPr lvl="0" fontAlgn="base"/>
            <a:r>
              <a:rPr lang="en-GB" sz="2400" dirty="0" smtClean="0"/>
              <a:t>There </a:t>
            </a:r>
            <a:r>
              <a:rPr lang="en-GB" sz="2400" b="1" i="1" dirty="0" smtClean="0"/>
              <a:t>was</a:t>
            </a:r>
            <a:r>
              <a:rPr lang="en-GB" sz="2400" dirty="0" smtClean="0"/>
              <a:t> a clear and testable hypothesis, but as the methodology was flawed, the wrong hypothesis was accepted</a:t>
            </a:r>
          </a:p>
        </p:txBody>
      </p:sp>
    </p:spTree>
    <p:extLst>
      <p:ext uri="{BB962C8B-B14F-4D97-AF65-F5344CB8AC3E}">
        <p14:creationId xmlns:p14="http://schemas.microsoft.com/office/powerpoint/2010/main" val="13570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GB" dirty="0" smtClean="0"/>
              <a:t>Starter exercise 1</a:t>
            </a:r>
            <a:endParaRPr lang="en-GB" dirty="0"/>
          </a:p>
        </p:txBody>
      </p:sp>
      <p:sp>
        <p:nvSpPr>
          <p:cNvPr id="3" name="Content Placeholder 2"/>
          <p:cNvSpPr>
            <a:spLocks noGrp="1"/>
          </p:cNvSpPr>
          <p:nvPr>
            <p:ph idx="1"/>
          </p:nvPr>
        </p:nvSpPr>
        <p:spPr>
          <a:xfrm>
            <a:off x="838200" y="1825625"/>
            <a:ext cx="10515600" cy="1004661"/>
          </a:xfrm>
        </p:spPr>
        <p:txBody>
          <a:bodyPr/>
          <a:lstStyle/>
          <a:p>
            <a:pPr marL="0" indent="0">
              <a:buNone/>
            </a:pPr>
            <a:r>
              <a:rPr lang="en-GB" b="1" i="1" dirty="0" smtClean="0">
                <a:solidFill>
                  <a:srgbClr val="002060"/>
                </a:solidFill>
              </a:rPr>
              <a:t>In pairs, on MWBs, list all of the experimental and non-experimental research methods </a:t>
            </a:r>
          </a:p>
          <a:p>
            <a:pPr marL="0" indent="0">
              <a:buNone/>
            </a:pPr>
            <a:endParaRPr lang="en-GB" b="1" i="1" dirty="0">
              <a:solidFill>
                <a:srgbClr val="002060"/>
              </a:solidFill>
            </a:endParaRPr>
          </a:p>
          <a:p>
            <a:pPr marL="0" indent="0">
              <a:buNone/>
            </a:pPr>
            <a:endParaRPr lang="en-GB" b="1" i="1" dirty="0">
              <a:solidFill>
                <a:srgbClr val="002060"/>
              </a:solidFill>
            </a:endParaRPr>
          </a:p>
        </p:txBody>
      </p:sp>
      <p:sp>
        <p:nvSpPr>
          <p:cNvPr id="4" name="TextBox 3"/>
          <p:cNvSpPr txBox="1"/>
          <p:nvPr/>
        </p:nvSpPr>
        <p:spPr>
          <a:xfrm>
            <a:off x="838200" y="2830286"/>
            <a:ext cx="4265023" cy="338554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sz="2800" b="1" dirty="0" smtClean="0">
                <a:solidFill>
                  <a:srgbClr val="002060"/>
                </a:solidFill>
              </a:rPr>
              <a:t>Experimental</a:t>
            </a:r>
          </a:p>
          <a:p>
            <a:pPr algn="ctr"/>
            <a:endParaRPr lang="en-GB" dirty="0"/>
          </a:p>
          <a:p>
            <a:r>
              <a:rPr lang="en-GB" sz="2400" dirty="0" smtClean="0"/>
              <a:t>Laboratory</a:t>
            </a:r>
          </a:p>
          <a:p>
            <a:endParaRPr lang="en-GB" sz="2400" dirty="0"/>
          </a:p>
          <a:p>
            <a:r>
              <a:rPr lang="en-GB" sz="2400" dirty="0" smtClean="0"/>
              <a:t>Field</a:t>
            </a:r>
          </a:p>
          <a:p>
            <a:endParaRPr lang="en-GB" sz="2400" dirty="0"/>
          </a:p>
          <a:p>
            <a:r>
              <a:rPr lang="en-GB" sz="2400" dirty="0" smtClean="0"/>
              <a:t>Natural</a:t>
            </a:r>
          </a:p>
          <a:p>
            <a:endParaRPr lang="en-GB" sz="2400" dirty="0"/>
          </a:p>
          <a:p>
            <a:r>
              <a:rPr lang="en-GB" sz="2400" dirty="0" smtClean="0"/>
              <a:t>Quasi</a:t>
            </a:r>
            <a:endParaRPr lang="en-GB" sz="2400" dirty="0"/>
          </a:p>
        </p:txBody>
      </p:sp>
      <p:sp>
        <p:nvSpPr>
          <p:cNvPr id="5" name="TextBox 4"/>
          <p:cNvSpPr txBox="1"/>
          <p:nvPr/>
        </p:nvSpPr>
        <p:spPr>
          <a:xfrm>
            <a:off x="6024154" y="2830285"/>
            <a:ext cx="4265023" cy="387798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2800" b="1" dirty="0" smtClean="0">
                <a:solidFill>
                  <a:srgbClr val="002060"/>
                </a:solidFill>
              </a:rPr>
              <a:t>Non-Experimental</a:t>
            </a:r>
          </a:p>
          <a:p>
            <a:pPr algn="ctr"/>
            <a:endParaRPr lang="en-GB" dirty="0" smtClean="0"/>
          </a:p>
          <a:p>
            <a:r>
              <a:rPr lang="en-GB" sz="2000" dirty="0" smtClean="0"/>
              <a:t>Case study</a:t>
            </a:r>
          </a:p>
          <a:p>
            <a:endParaRPr lang="en-GB" sz="2000" dirty="0"/>
          </a:p>
          <a:p>
            <a:r>
              <a:rPr lang="en-GB" sz="2000" dirty="0" smtClean="0"/>
              <a:t>Correlation</a:t>
            </a:r>
          </a:p>
          <a:p>
            <a:endParaRPr lang="en-GB" sz="2000" dirty="0"/>
          </a:p>
          <a:p>
            <a:r>
              <a:rPr lang="en-GB" sz="2000" dirty="0" smtClean="0"/>
              <a:t>Content analysis/Thematic analysis</a:t>
            </a:r>
          </a:p>
          <a:p>
            <a:endParaRPr lang="en-GB" sz="2000" dirty="0"/>
          </a:p>
          <a:p>
            <a:r>
              <a:rPr lang="en-GB" sz="2000" dirty="0" smtClean="0"/>
              <a:t>Self-report (interviews &amp; questionnaires)</a:t>
            </a:r>
          </a:p>
          <a:p>
            <a:endParaRPr lang="en-GB" sz="2000" dirty="0"/>
          </a:p>
          <a:p>
            <a:r>
              <a:rPr lang="en-GB" sz="2000" dirty="0" smtClean="0"/>
              <a:t>Observation</a:t>
            </a:r>
            <a:endParaRPr lang="en-GB" sz="2000" dirty="0"/>
          </a:p>
        </p:txBody>
      </p:sp>
    </p:spTree>
    <p:extLst>
      <p:ext uri="{BB962C8B-B14F-4D97-AF65-F5344CB8AC3E}">
        <p14:creationId xmlns:p14="http://schemas.microsoft.com/office/powerpoint/2010/main" val="181203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6134100" cy="4351338"/>
          </a:xfrm>
        </p:spPr>
        <p:txBody>
          <a:bodyPr>
            <a:normAutofit fontScale="92500" lnSpcReduction="20000"/>
          </a:bodyPr>
          <a:lstStyle/>
          <a:p>
            <a:pPr marL="0" indent="0">
              <a:buNone/>
            </a:pPr>
            <a:r>
              <a:rPr lang="en-GB" b="1" i="1" dirty="0" smtClean="0">
                <a:solidFill>
                  <a:schemeClr val="accent6">
                    <a:lumMod val="50000"/>
                  </a:schemeClr>
                </a:solidFill>
              </a:rPr>
              <a:t>Use the following mnemonic to help you remember the features of science:</a:t>
            </a:r>
          </a:p>
          <a:p>
            <a:pPr marL="0" indent="0">
              <a:buNone/>
            </a:pPr>
            <a:endParaRPr lang="en-GB" b="1" i="1" dirty="0">
              <a:solidFill>
                <a:schemeClr val="accent6">
                  <a:lumMod val="50000"/>
                </a:schemeClr>
              </a:solidFill>
            </a:endParaRPr>
          </a:p>
          <a:p>
            <a:pPr marL="0" indent="0">
              <a:buNone/>
            </a:pPr>
            <a:r>
              <a:rPr lang="en-GB" b="1" dirty="0">
                <a:solidFill>
                  <a:srgbClr val="7030A0"/>
                </a:solidFill>
              </a:rPr>
              <a:t>T</a:t>
            </a:r>
            <a:r>
              <a:rPr lang="en-GB" dirty="0"/>
              <a:t>heory construction</a:t>
            </a:r>
          </a:p>
          <a:p>
            <a:pPr marL="0" indent="0">
              <a:buNone/>
            </a:pPr>
            <a:r>
              <a:rPr lang="en-GB" b="1" dirty="0">
                <a:solidFill>
                  <a:srgbClr val="7030A0"/>
                </a:solidFill>
              </a:rPr>
              <a:t>H</a:t>
            </a:r>
            <a:r>
              <a:rPr lang="en-GB" dirty="0"/>
              <a:t>ypothesis testing</a:t>
            </a:r>
          </a:p>
          <a:p>
            <a:pPr marL="0" indent="0">
              <a:buNone/>
            </a:pPr>
            <a:r>
              <a:rPr lang="en-GB" b="1" dirty="0">
                <a:solidFill>
                  <a:srgbClr val="7030A0"/>
                </a:solidFill>
              </a:rPr>
              <a:t>E</a:t>
            </a:r>
            <a:r>
              <a:rPr lang="en-GB" dirty="0"/>
              <a:t>mpirical method</a:t>
            </a:r>
          </a:p>
          <a:p>
            <a:pPr marL="0" indent="0">
              <a:buNone/>
            </a:pPr>
            <a:endParaRPr lang="en-GB" b="1" i="1" dirty="0" smtClean="0">
              <a:solidFill>
                <a:schemeClr val="accent6">
                  <a:lumMod val="50000"/>
                </a:schemeClr>
              </a:solidFill>
            </a:endParaRPr>
          </a:p>
          <a:p>
            <a:pPr marL="0" indent="0">
              <a:buNone/>
            </a:pPr>
            <a:r>
              <a:rPr lang="en-GB" b="1" dirty="0" smtClean="0">
                <a:solidFill>
                  <a:srgbClr val="7030A0"/>
                </a:solidFill>
              </a:rPr>
              <a:t>F</a:t>
            </a:r>
            <a:r>
              <a:rPr lang="en-GB" dirty="0" smtClean="0"/>
              <a:t>alsifiabilty</a:t>
            </a:r>
          </a:p>
          <a:p>
            <a:pPr marL="0" indent="0">
              <a:buNone/>
            </a:pPr>
            <a:r>
              <a:rPr lang="en-GB" b="1" dirty="0" smtClean="0">
                <a:solidFill>
                  <a:srgbClr val="7030A0"/>
                </a:solidFill>
              </a:rPr>
              <a:t>O</a:t>
            </a:r>
            <a:r>
              <a:rPr lang="en-GB" dirty="0" smtClean="0"/>
              <a:t>bjectivity</a:t>
            </a:r>
          </a:p>
          <a:p>
            <a:pPr marL="0" indent="0">
              <a:buNone/>
            </a:pPr>
            <a:r>
              <a:rPr lang="en-GB" b="1" dirty="0" smtClean="0">
                <a:solidFill>
                  <a:srgbClr val="7030A0"/>
                </a:solidFill>
              </a:rPr>
              <a:t>R</a:t>
            </a:r>
            <a:r>
              <a:rPr lang="en-GB" dirty="0" smtClean="0"/>
              <a:t>eplicability</a:t>
            </a:r>
          </a:p>
          <a:p>
            <a:pPr marL="0" indent="0">
              <a:buNone/>
            </a:pPr>
            <a:r>
              <a:rPr lang="en-GB" b="1" dirty="0" smtClean="0">
                <a:solidFill>
                  <a:srgbClr val="7030A0"/>
                </a:solidFill>
              </a:rPr>
              <a:t>K</a:t>
            </a:r>
            <a:r>
              <a:rPr lang="en-GB" dirty="0" smtClean="0"/>
              <a:t>uhn (paradigm/paradigm shifts)</a:t>
            </a:r>
          </a:p>
          <a:p>
            <a:pPr marL="0" indent="0">
              <a:buNone/>
            </a:pPr>
            <a:endParaRPr lang="en-GB" b="1" i="1" dirty="0" smtClean="0">
              <a:solidFill>
                <a:schemeClr val="accent6">
                  <a:lumMod val="50000"/>
                </a:schemeClr>
              </a:solidFill>
            </a:endParaRPr>
          </a:p>
          <a:p>
            <a:pPr marL="0" indent="0">
              <a:buNone/>
            </a:pPr>
            <a:endParaRPr lang="en-GB" b="1" i="1" dirty="0">
              <a:solidFill>
                <a:schemeClr val="accent6">
                  <a:lumMod val="50000"/>
                </a:schemeClr>
              </a:solidFill>
            </a:endParaRPr>
          </a:p>
          <a:p>
            <a:pPr marL="0" indent="0">
              <a:buNone/>
            </a:pPr>
            <a:endParaRPr lang="en-GB" b="1" i="1" dirty="0">
              <a:solidFill>
                <a:schemeClr val="accent6">
                  <a:lumMod val="50000"/>
                </a:schemeClr>
              </a:solidFill>
            </a:endParaRPr>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The features of science: </a:t>
            </a:r>
            <a:r>
              <a:rPr lang="en-GB" dirty="0" smtClean="0">
                <a:solidFill>
                  <a:schemeClr val="accent4">
                    <a:lumMod val="40000"/>
                    <a:lumOff val="60000"/>
                  </a:schemeClr>
                </a:solidFill>
              </a:rPr>
              <a:t>Mnemonic</a:t>
            </a:r>
            <a:endParaRPr lang="en-GB" dirty="0">
              <a:solidFill>
                <a:schemeClr val="accent4">
                  <a:lumMod val="40000"/>
                  <a:lumOff val="6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2369" y="2166354"/>
            <a:ext cx="4281431" cy="3548645"/>
          </a:xfrm>
          <a:prstGeom prst="rect">
            <a:avLst/>
          </a:prstGeom>
        </p:spPr>
      </p:pic>
    </p:spTree>
    <p:extLst>
      <p:ext uri="{BB962C8B-B14F-4D97-AF65-F5344CB8AC3E}">
        <p14:creationId xmlns:p14="http://schemas.microsoft.com/office/powerpoint/2010/main" val="27820045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1825625"/>
            <a:ext cx="5701144" cy="4351338"/>
          </a:xfrm>
        </p:spPr>
        <p:txBody>
          <a:bodyPr>
            <a:normAutofit fontScale="62500" lnSpcReduction="20000"/>
          </a:bodyPr>
          <a:lstStyle/>
          <a:p>
            <a:pPr marL="0" indent="0">
              <a:buNone/>
            </a:pPr>
            <a:r>
              <a:rPr lang="en-GB" b="1" i="1" dirty="0" smtClean="0">
                <a:solidFill>
                  <a:schemeClr val="accent6">
                    <a:lumMod val="50000"/>
                  </a:schemeClr>
                </a:solidFill>
              </a:rPr>
              <a:t>You were asked to think about the possible consequences of publishing the study.  </a:t>
            </a:r>
            <a:r>
              <a:rPr lang="en-GB" b="1" i="1" dirty="0" smtClean="0">
                <a:solidFill>
                  <a:schemeClr val="accent4">
                    <a:lumMod val="75000"/>
                  </a:schemeClr>
                </a:solidFill>
              </a:rPr>
              <a:t>What did you come up with?</a:t>
            </a:r>
          </a:p>
          <a:p>
            <a:pPr marL="0" indent="0">
              <a:buNone/>
            </a:pPr>
            <a:endParaRPr lang="en-GB" b="1" i="1" dirty="0">
              <a:solidFill>
                <a:schemeClr val="accent4">
                  <a:lumMod val="75000"/>
                </a:schemeClr>
              </a:solidFill>
            </a:endParaRPr>
          </a:p>
          <a:p>
            <a:r>
              <a:rPr lang="en-GB" b="1" i="1" dirty="0" smtClean="0"/>
              <a:t>This study is not made up.</a:t>
            </a:r>
            <a:r>
              <a:rPr lang="en-GB" dirty="0" smtClean="0"/>
              <a:t> It was on the MMR vaccine (measles, mumps and rubella) </a:t>
            </a:r>
            <a:r>
              <a:rPr lang="en-GB" dirty="0"/>
              <a:t>V</a:t>
            </a:r>
            <a:r>
              <a:rPr lang="en-GB" dirty="0" smtClean="0"/>
              <a:t>accination rates dropped in the US and UK as a result of it</a:t>
            </a:r>
          </a:p>
          <a:p>
            <a:r>
              <a:rPr lang="en-US" dirty="0"/>
              <a:t>MMR vaccination rates in the UK collapsed from above 90 per cent to 79 per cent in January 2003</a:t>
            </a:r>
            <a:endParaRPr lang="en-GB" dirty="0" smtClean="0"/>
          </a:p>
          <a:p>
            <a:r>
              <a:rPr lang="en-GB" dirty="0" smtClean="0"/>
              <a:t>This led to cases of measles and mumps increasing. </a:t>
            </a:r>
            <a:r>
              <a:rPr lang="en-US" dirty="0"/>
              <a:t>In 2006 a 13-year-old boy from Manchester became the first UK death from measles for 14 years, and that year in England and Wales there were more than 450 measles cases, the highest levels for 20 </a:t>
            </a:r>
            <a:r>
              <a:rPr lang="en-US" dirty="0" smtClean="0"/>
              <a:t>years</a:t>
            </a:r>
            <a:endParaRPr lang="en-GB" dirty="0" smtClean="0"/>
          </a:p>
          <a:p>
            <a:r>
              <a:rPr lang="en-US" dirty="0"/>
              <a:t>Another measles outbreak in south Wales in 2013 infected more than 1,000 people, mainly children, and led to the emergency distribution of 50,000 MMR vaccines to prevent the disease spreading.</a:t>
            </a:r>
          </a:p>
          <a:p>
            <a:pPr marL="0" indent="0">
              <a:buNone/>
            </a:pPr>
            <a:endParaRPr lang="en-GB" dirty="0">
              <a:solidFill>
                <a:schemeClr val="accent4">
                  <a:lumMod val="75000"/>
                </a:schemeClr>
              </a:solidFill>
            </a:endParaRPr>
          </a:p>
        </p:txBody>
      </p:sp>
      <p:sp>
        <p:nvSpPr>
          <p:cNvPr id="4" name="Title 1"/>
          <p:cNvSpPr>
            <a:spLocks noGrp="1"/>
          </p:cNvSpPr>
          <p:nvPr>
            <p:ph type="title"/>
          </p:nvPr>
        </p:nvSpPr>
        <p:spPr>
          <a:xfrm>
            <a:off x="838200" y="400294"/>
            <a:ext cx="10515600" cy="1325563"/>
          </a:xfrm>
        </p:spPr>
        <p:style>
          <a:lnRef idx="0">
            <a:schemeClr val="accent6"/>
          </a:lnRef>
          <a:fillRef idx="3">
            <a:schemeClr val="accent6"/>
          </a:fillRef>
          <a:effectRef idx="3">
            <a:schemeClr val="accent6"/>
          </a:effectRef>
          <a:fontRef idx="minor">
            <a:schemeClr val="lt1"/>
          </a:fontRef>
        </p:style>
        <p:txBody>
          <a:bodyPr/>
          <a:lstStyle/>
          <a:p>
            <a:r>
              <a:rPr lang="en-GB" dirty="0" smtClean="0"/>
              <a:t>The features of science: </a:t>
            </a:r>
            <a:r>
              <a:rPr lang="en-GB" dirty="0" smtClean="0">
                <a:solidFill>
                  <a:schemeClr val="accent4">
                    <a:lumMod val="40000"/>
                    <a:lumOff val="60000"/>
                  </a:schemeClr>
                </a:solidFill>
              </a:rPr>
              <a:t>The consequences</a:t>
            </a:r>
            <a:endParaRPr lang="en-GB" dirty="0">
              <a:solidFill>
                <a:schemeClr val="accent4">
                  <a:lumMod val="40000"/>
                  <a:lumOff val="60000"/>
                </a:schemeClr>
              </a:solidFill>
            </a:endParaRPr>
          </a:p>
        </p:txBody>
      </p:sp>
      <p:pic>
        <p:nvPicPr>
          <p:cNvPr id="5" name="Picture 4">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0677" y="1967346"/>
            <a:ext cx="4683123" cy="3116699"/>
          </a:xfrm>
          <a:prstGeom prst="rect">
            <a:avLst/>
          </a:prstGeom>
        </p:spPr>
      </p:pic>
      <p:sp>
        <p:nvSpPr>
          <p:cNvPr id="6" name="16-Point Star 5"/>
          <p:cNvSpPr/>
          <p:nvPr/>
        </p:nvSpPr>
        <p:spPr>
          <a:xfrm rot="21149524">
            <a:off x="6197921" y="4045731"/>
            <a:ext cx="3923037" cy="2297359"/>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Watch the clip for a clearer demonstration of how </a:t>
            </a:r>
            <a:r>
              <a:rPr lang="en-GB" sz="2000" b="1" i="1" dirty="0" smtClean="0"/>
              <a:t>and why </a:t>
            </a:r>
            <a:r>
              <a:rPr lang="en-GB" sz="2000" dirty="0" smtClean="0"/>
              <a:t>the </a:t>
            </a:r>
            <a:r>
              <a:rPr lang="en-GB" sz="2000" dirty="0" smtClean="0"/>
              <a:t>research was flawed</a:t>
            </a:r>
            <a:endParaRPr lang="en-GB" sz="2000" dirty="0"/>
          </a:p>
        </p:txBody>
      </p:sp>
    </p:spTree>
    <p:extLst>
      <p:ext uri="{BB962C8B-B14F-4D97-AF65-F5344CB8AC3E}">
        <p14:creationId xmlns:p14="http://schemas.microsoft.com/office/powerpoint/2010/main" val="128793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64171"/>
            <a:ext cx="6403109" cy="4351338"/>
          </a:xfrm>
        </p:spPr>
        <p:txBody>
          <a:bodyPr>
            <a:normAutofit fontScale="77500" lnSpcReduction="20000"/>
          </a:bodyPr>
          <a:lstStyle/>
          <a:p>
            <a:r>
              <a:rPr lang="en-US" dirty="0"/>
              <a:t>In 2007 the GMC opened its investigation into the allegations of serious professional misconduct against Wakefield and two co-authors, which would eventually lead to him being struck </a:t>
            </a:r>
            <a:r>
              <a:rPr lang="en-US" dirty="0" smtClean="0"/>
              <a:t>off</a:t>
            </a:r>
            <a:endParaRPr lang="en-US" dirty="0"/>
          </a:p>
          <a:p>
            <a:r>
              <a:rPr lang="en-US" dirty="0"/>
              <a:t>Wakefield moved to America where he has become a documentary producer and campaigner on the issue and advisor to </a:t>
            </a:r>
            <a:r>
              <a:rPr lang="en-US" dirty="0" smtClean="0"/>
              <a:t>Donald Trump</a:t>
            </a:r>
          </a:p>
          <a:p>
            <a:pPr fontAlgn="base"/>
            <a:r>
              <a:rPr lang="en-US" dirty="0"/>
              <a:t>He points to a rise in autism diagnosis since the jab was introduced, </a:t>
            </a:r>
            <a:r>
              <a:rPr lang="en-US" b="1" dirty="0">
                <a:solidFill>
                  <a:schemeClr val="accent4">
                    <a:lumMod val="75000"/>
                  </a:schemeClr>
                </a:solidFill>
              </a:rPr>
              <a:t>however critics say this has also coincided with more awareness of disorders like autism, which </a:t>
            </a:r>
            <a:r>
              <a:rPr lang="en-US" b="1" dirty="0" smtClean="0">
                <a:solidFill>
                  <a:schemeClr val="accent4">
                    <a:lumMod val="75000"/>
                  </a:schemeClr>
                </a:solidFill>
              </a:rPr>
              <a:t>would also explain </a:t>
            </a:r>
            <a:r>
              <a:rPr lang="en-US" b="1" dirty="0">
                <a:solidFill>
                  <a:schemeClr val="accent4">
                    <a:lumMod val="75000"/>
                  </a:schemeClr>
                </a:solidFill>
              </a:rPr>
              <a:t>higher diagnosis </a:t>
            </a:r>
            <a:r>
              <a:rPr lang="en-US" b="1" dirty="0" smtClean="0">
                <a:solidFill>
                  <a:schemeClr val="accent4">
                    <a:lumMod val="75000"/>
                  </a:schemeClr>
                </a:solidFill>
              </a:rPr>
              <a:t>rates</a:t>
            </a:r>
            <a:endParaRPr lang="en-US" b="1" dirty="0">
              <a:solidFill>
                <a:schemeClr val="accent4">
                  <a:lumMod val="75000"/>
                </a:schemeClr>
              </a:solidFill>
            </a:endParaRPr>
          </a:p>
          <a:p>
            <a:pPr fontAlgn="base"/>
            <a:r>
              <a:rPr lang="en-US" dirty="0" smtClean="0"/>
              <a:t>There </a:t>
            </a:r>
            <a:r>
              <a:rPr lang="en-US" dirty="0"/>
              <a:t>has been no reputable evidence to link autism to the MMR jab and </a:t>
            </a:r>
            <a:r>
              <a:rPr lang="en-US" b="1" dirty="0">
                <a:solidFill>
                  <a:schemeClr val="accent4">
                    <a:lumMod val="75000"/>
                  </a:schemeClr>
                </a:solidFill>
              </a:rPr>
              <a:t>at least 17 major trials </a:t>
            </a:r>
            <a:r>
              <a:rPr lang="en-US" dirty="0"/>
              <a:t>have looked at Wakefield’s findings and found no </a:t>
            </a:r>
            <a:r>
              <a:rPr lang="en-US" dirty="0" smtClean="0"/>
              <a:t>effect</a:t>
            </a:r>
            <a:endParaRPr lang="en-US" dirty="0"/>
          </a:p>
          <a:p>
            <a:endParaRPr lang="en-US" dirty="0"/>
          </a:p>
          <a:p>
            <a:pPr marL="0" indent="0">
              <a:buNone/>
            </a:pPr>
            <a:endParaRPr lang="en-GB" dirty="0"/>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The Study: </a:t>
            </a:r>
            <a:r>
              <a:rPr lang="en-GB" dirty="0" smtClean="0">
                <a:solidFill>
                  <a:schemeClr val="accent4">
                    <a:lumMod val="40000"/>
                    <a:lumOff val="60000"/>
                  </a:schemeClr>
                </a:solidFill>
              </a:rPr>
              <a:t>What happened next?</a:t>
            </a:r>
            <a:endParaRPr lang="en-GB" dirty="0">
              <a:solidFill>
                <a:schemeClr val="accent4">
                  <a:lumMod val="40000"/>
                  <a:lumOff val="60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774" y="1871808"/>
            <a:ext cx="3973026" cy="2908379"/>
          </a:xfrm>
          <a:prstGeom prst="rect">
            <a:avLst/>
          </a:prstGeom>
        </p:spPr>
      </p:pic>
    </p:spTree>
    <p:extLst>
      <p:ext uri="{BB962C8B-B14F-4D97-AF65-F5344CB8AC3E}">
        <p14:creationId xmlns:p14="http://schemas.microsoft.com/office/powerpoint/2010/main" val="58129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GB" dirty="0" smtClean="0"/>
              <a:t>Starter exercise 2</a:t>
            </a:r>
            <a:endParaRPr lang="en-GB" dirty="0"/>
          </a:p>
        </p:txBody>
      </p:sp>
      <p:sp>
        <p:nvSpPr>
          <p:cNvPr id="3" name="Content Placeholder 2"/>
          <p:cNvSpPr>
            <a:spLocks noGrp="1"/>
          </p:cNvSpPr>
          <p:nvPr>
            <p:ph idx="1"/>
          </p:nvPr>
        </p:nvSpPr>
        <p:spPr/>
        <p:txBody>
          <a:bodyPr/>
          <a:lstStyle/>
          <a:p>
            <a:pPr marL="0" indent="0">
              <a:buNone/>
            </a:pPr>
            <a:r>
              <a:rPr lang="en-GB" b="1" i="1" dirty="0" smtClean="0">
                <a:solidFill>
                  <a:srgbClr val="002060"/>
                </a:solidFill>
              </a:rPr>
              <a:t>In pairs, on MWBs, write a definition of the following terms.  Some of you will be asked to feed back on your definitions</a:t>
            </a:r>
            <a:endParaRPr lang="en-GB" b="1" i="1" dirty="0">
              <a:solidFill>
                <a:srgbClr val="002060"/>
              </a:solidFill>
            </a:endParaRPr>
          </a:p>
        </p:txBody>
      </p:sp>
      <p:sp>
        <p:nvSpPr>
          <p:cNvPr id="4" name="Rounded Rectangle 3"/>
          <p:cNvSpPr/>
          <p:nvPr/>
        </p:nvSpPr>
        <p:spPr>
          <a:xfrm>
            <a:off x="3196046" y="3492137"/>
            <a:ext cx="5190308" cy="133241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000" dirty="0" smtClean="0"/>
              <a:t>Reliability</a:t>
            </a:r>
            <a:endParaRPr lang="en-GB" sz="4000" dirty="0"/>
          </a:p>
        </p:txBody>
      </p:sp>
    </p:spTree>
    <p:extLst>
      <p:ext uri="{BB962C8B-B14F-4D97-AF65-F5344CB8AC3E}">
        <p14:creationId xmlns:p14="http://schemas.microsoft.com/office/powerpoint/2010/main" val="68994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GB" dirty="0" smtClean="0"/>
              <a:t>Starter exercise 2</a:t>
            </a:r>
            <a:endParaRPr lang="en-GB" dirty="0"/>
          </a:p>
        </p:txBody>
      </p:sp>
      <p:sp>
        <p:nvSpPr>
          <p:cNvPr id="3" name="Content Placeholder 2"/>
          <p:cNvSpPr>
            <a:spLocks noGrp="1"/>
          </p:cNvSpPr>
          <p:nvPr>
            <p:ph idx="1"/>
          </p:nvPr>
        </p:nvSpPr>
        <p:spPr/>
        <p:txBody>
          <a:bodyPr/>
          <a:lstStyle/>
          <a:p>
            <a:pPr marL="0" indent="0">
              <a:buNone/>
            </a:pPr>
            <a:r>
              <a:rPr lang="en-GB" b="1" i="1" dirty="0" smtClean="0">
                <a:solidFill>
                  <a:srgbClr val="002060"/>
                </a:solidFill>
              </a:rPr>
              <a:t>In pairs, on MWBs, write a definition of the following terms.  Some of you will be asked to feed back on your definitions</a:t>
            </a:r>
            <a:endParaRPr lang="en-GB" b="1" i="1" dirty="0">
              <a:solidFill>
                <a:srgbClr val="002060"/>
              </a:solidFill>
            </a:endParaRPr>
          </a:p>
        </p:txBody>
      </p:sp>
      <p:sp>
        <p:nvSpPr>
          <p:cNvPr id="4" name="Rounded Rectangle 3"/>
          <p:cNvSpPr/>
          <p:nvPr/>
        </p:nvSpPr>
        <p:spPr>
          <a:xfrm>
            <a:off x="3196046" y="3492137"/>
            <a:ext cx="5190308" cy="133241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000" dirty="0" smtClean="0"/>
              <a:t>Extraneous variables</a:t>
            </a:r>
            <a:endParaRPr lang="en-GB" sz="4000" dirty="0"/>
          </a:p>
        </p:txBody>
      </p:sp>
    </p:spTree>
    <p:extLst>
      <p:ext uri="{BB962C8B-B14F-4D97-AF65-F5344CB8AC3E}">
        <p14:creationId xmlns:p14="http://schemas.microsoft.com/office/powerpoint/2010/main" val="142295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GB" dirty="0" smtClean="0"/>
              <a:t>Starter exercise 2</a:t>
            </a:r>
            <a:endParaRPr lang="en-GB" dirty="0"/>
          </a:p>
        </p:txBody>
      </p:sp>
      <p:sp>
        <p:nvSpPr>
          <p:cNvPr id="3" name="Content Placeholder 2"/>
          <p:cNvSpPr>
            <a:spLocks noGrp="1"/>
          </p:cNvSpPr>
          <p:nvPr>
            <p:ph idx="1"/>
          </p:nvPr>
        </p:nvSpPr>
        <p:spPr/>
        <p:txBody>
          <a:bodyPr/>
          <a:lstStyle/>
          <a:p>
            <a:pPr marL="0" indent="0">
              <a:buNone/>
            </a:pPr>
            <a:r>
              <a:rPr lang="en-GB" b="1" i="1" dirty="0" smtClean="0">
                <a:solidFill>
                  <a:srgbClr val="002060"/>
                </a:solidFill>
              </a:rPr>
              <a:t>In pairs, on MWBs, write a definition of the following terms.  Some of you will be asked to feed back on your definitions</a:t>
            </a:r>
            <a:endParaRPr lang="en-GB" b="1" i="1" dirty="0">
              <a:solidFill>
                <a:srgbClr val="002060"/>
              </a:solidFill>
            </a:endParaRPr>
          </a:p>
        </p:txBody>
      </p:sp>
      <p:sp>
        <p:nvSpPr>
          <p:cNvPr id="4" name="Rounded Rectangle 3"/>
          <p:cNvSpPr/>
          <p:nvPr/>
        </p:nvSpPr>
        <p:spPr>
          <a:xfrm>
            <a:off x="3196046" y="3492137"/>
            <a:ext cx="5190308" cy="133241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000" dirty="0" smtClean="0"/>
              <a:t>Confounding variables</a:t>
            </a:r>
            <a:endParaRPr lang="en-GB" sz="4000" dirty="0"/>
          </a:p>
        </p:txBody>
      </p:sp>
    </p:spTree>
    <p:extLst>
      <p:ext uri="{BB962C8B-B14F-4D97-AF65-F5344CB8AC3E}">
        <p14:creationId xmlns:p14="http://schemas.microsoft.com/office/powerpoint/2010/main" val="283281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GB" dirty="0" smtClean="0"/>
              <a:t>Starter exercise 2</a:t>
            </a:r>
            <a:endParaRPr lang="en-GB" dirty="0"/>
          </a:p>
        </p:txBody>
      </p:sp>
      <p:sp>
        <p:nvSpPr>
          <p:cNvPr id="3" name="Content Placeholder 2"/>
          <p:cNvSpPr>
            <a:spLocks noGrp="1"/>
          </p:cNvSpPr>
          <p:nvPr>
            <p:ph idx="1"/>
          </p:nvPr>
        </p:nvSpPr>
        <p:spPr/>
        <p:txBody>
          <a:bodyPr/>
          <a:lstStyle/>
          <a:p>
            <a:pPr marL="0" indent="0">
              <a:buNone/>
            </a:pPr>
            <a:r>
              <a:rPr lang="en-GB" b="1" i="1" dirty="0" smtClean="0">
                <a:solidFill>
                  <a:srgbClr val="002060"/>
                </a:solidFill>
              </a:rPr>
              <a:t>In pairs, on MWBs, write a definition of the following terms.  Some of you will be asked to feed back on your definitions</a:t>
            </a:r>
            <a:endParaRPr lang="en-GB" b="1" i="1" dirty="0">
              <a:solidFill>
                <a:srgbClr val="002060"/>
              </a:solidFill>
            </a:endParaRPr>
          </a:p>
        </p:txBody>
      </p:sp>
      <p:sp>
        <p:nvSpPr>
          <p:cNvPr id="4" name="Rounded Rectangle 3"/>
          <p:cNvSpPr/>
          <p:nvPr/>
        </p:nvSpPr>
        <p:spPr>
          <a:xfrm>
            <a:off x="3196046" y="3492137"/>
            <a:ext cx="5190308" cy="133241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000" dirty="0" smtClean="0"/>
              <a:t>Ecological Validity</a:t>
            </a:r>
            <a:endParaRPr lang="en-GB" sz="4000" dirty="0"/>
          </a:p>
        </p:txBody>
      </p:sp>
    </p:spTree>
    <p:extLst>
      <p:ext uri="{BB962C8B-B14F-4D97-AF65-F5344CB8AC3E}">
        <p14:creationId xmlns:p14="http://schemas.microsoft.com/office/powerpoint/2010/main" val="22776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GB" dirty="0" smtClean="0"/>
              <a:t>Starter exercise 2</a:t>
            </a:r>
            <a:endParaRPr lang="en-GB" dirty="0"/>
          </a:p>
        </p:txBody>
      </p:sp>
      <p:sp>
        <p:nvSpPr>
          <p:cNvPr id="3" name="Content Placeholder 2"/>
          <p:cNvSpPr>
            <a:spLocks noGrp="1"/>
          </p:cNvSpPr>
          <p:nvPr>
            <p:ph idx="1"/>
          </p:nvPr>
        </p:nvSpPr>
        <p:spPr/>
        <p:txBody>
          <a:bodyPr/>
          <a:lstStyle/>
          <a:p>
            <a:pPr marL="0" indent="0">
              <a:buNone/>
            </a:pPr>
            <a:r>
              <a:rPr lang="en-GB" b="1" i="1" dirty="0" smtClean="0">
                <a:solidFill>
                  <a:srgbClr val="002060"/>
                </a:solidFill>
              </a:rPr>
              <a:t>In pairs, on MWBs, write a definition of the following terms.  Some of you will be asked to feed back on your definitions</a:t>
            </a:r>
            <a:endParaRPr lang="en-GB" b="1" i="1" dirty="0">
              <a:solidFill>
                <a:srgbClr val="002060"/>
              </a:solidFill>
            </a:endParaRPr>
          </a:p>
        </p:txBody>
      </p:sp>
      <p:sp>
        <p:nvSpPr>
          <p:cNvPr id="4" name="Rounded Rectangle 3"/>
          <p:cNvSpPr/>
          <p:nvPr/>
        </p:nvSpPr>
        <p:spPr>
          <a:xfrm>
            <a:off x="3196046" y="3492137"/>
            <a:ext cx="5190308" cy="133241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000" dirty="0" smtClean="0"/>
              <a:t>Cause &amp; effect</a:t>
            </a:r>
            <a:endParaRPr lang="en-GB" sz="4000" dirty="0"/>
          </a:p>
        </p:txBody>
      </p:sp>
    </p:spTree>
    <p:extLst>
      <p:ext uri="{BB962C8B-B14F-4D97-AF65-F5344CB8AC3E}">
        <p14:creationId xmlns:p14="http://schemas.microsoft.com/office/powerpoint/2010/main" val="247771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GB" dirty="0" smtClean="0"/>
              <a:t>Starter exercise 2</a:t>
            </a:r>
            <a:endParaRPr lang="en-GB" dirty="0"/>
          </a:p>
        </p:txBody>
      </p:sp>
      <p:sp>
        <p:nvSpPr>
          <p:cNvPr id="3" name="Content Placeholder 2"/>
          <p:cNvSpPr>
            <a:spLocks noGrp="1"/>
          </p:cNvSpPr>
          <p:nvPr>
            <p:ph idx="1"/>
          </p:nvPr>
        </p:nvSpPr>
        <p:spPr/>
        <p:txBody>
          <a:bodyPr/>
          <a:lstStyle/>
          <a:p>
            <a:pPr marL="0" indent="0">
              <a:buNone/>
            </a:pPr>
            <a:r>
              <a:rPr lang="en-GB" b="1" i="1" dirty="0" smtClean="0">
                <a:solidFill>
                  <a:srgbClr val="002060"/>
                </a:solidFill>
              </a:rPr>
              <a:t>In pairs, on MWBs, write a definition of the following terms.  Some of you will be asked to feed back on your definitions</a:t>
            </a:r>
            <a:endParaRPr lang="en-GB" b="1" i="1" dirty="0">
              <a:solidFill>
                <a:srgbClr val="002060"/>
              </a:solidFill>
            </a:endParaRPr>
          </a:p>
        </p:txBody>
      </p:sp>
      <p:sp>
        <p:nvSpPr>
          <p:cNvPr id="4" name="Rounded Rectangle 3"/>
          <p:cNvSpPr/>
          <p:nvPr/>
        </p:nvSpPr>
        <p:spPr>
          <a:xfrm>
            <a:off x="3196046" y="3492137"/>
            <a:ext cx="5190308" cy="133241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000" dirty="0" smtClean="0"/>
              <a:t>Demand characteristics</a:t>
            </a:r>
            <a:endParaRPr lang="en-GB" sz="4000" dirty="0"/>
          </a:p>
        </p:txBody>
      </p:sp>
    </p:spTree>
    <p:extLst>
      <p:ext uri="{BB962C8B-B14F-4D97-AF65-F5344CB8AC3E}">
        <p14:creationId xmlns:p14="http://schemas.microsoft.com/office/powerpoint/2010/main" val="213848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313" y="1794320"/>
            <a:ext cx="10515600" cy="4351338"/>
          </a:xfrm>
        </p:spPr>
        <p:txBody>
          <a:bodyPr/>
          <a:lstStyle/>
          <a:p>
            <a:pPr marL="0" indent="0">
              <a:buNone/>
            </a:pPr>
            <a:r>
              <a:rPr lang="en-GB" b="1" i="1" dirty="0" smtClean="0">
                <a:solidFill>
                  <a:schemeClr val="accent2">
                    <a:lumMod val="50000"/>
                  </a:schemeClr>
                </a:solidFill>
              </a:rPr>
              <a:t>What type of method is being described?</a:t>
            </a:r>
            <a:endParaRPr lang="en-GB" b="1" i="1" dirty="0">
              <a:solidFill>
                <a:schemeClr val="accent2">
                  <a:lumMod val="50000"/>
                </a:schemeClr>
              </a:solidFill>
            </a:endParaRPr>
          </a:p>
        </p:txBody>
      </p:sp>
      <p:sp>
        <p:nvSpPr>
          <p:cNvPr id="4"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Methods of Research </a:t>
            </a:r>
            <a:r>
              <a:rPr lang="en-GB" dirty="0" smtClean="0"/>
              <a:t>Recap Activity</a:t>
            </a:r>
            <a:endParaRPr lang="en-GB" dirty="0"/>
          </a:p>
        </p:txBody>
      </p:sp>
      <p:sp>
        <p:nvSpPr>
          <p:cNvPr id="5" name="Rounded Rectangle 4"/>
          <p:cNvSpPr/>
          <p:nvPr/>
        </p:nvSpPr>
        <p:spPr>
          <a:xfrm>
            <a:off x="1105989" y="2508069"/>
            <a:ext cx="2725782" cy="9840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1</a:t>
            </a:r>
            <a:r>
              <a:rPr lang="en-GB" sz="1600" dirty="0" smtClean="0"/>
              <a:t>. </a:t>
            </a:r>
            <a:r>
              <a:rPr lang="en-GB" sz="1600" dirty="0"/>
              <a:t>T</a:t>
            </a:r>
            <a:r>
              <a:rPr lang="en-GB" sz="1600" dirty="0" smtClean="0"/>
              <a:t>he </a:t>
            </a:r>
            <a:r>
              <a:rPr lang="en-GB" sz="1600" dirty="0"/>
              <a:t>IV is naturally occurring and the researcher just records the effect on the </a:t>
            </a:r>
            <a:r>
              <a:rPr lang="en-GB" sz="1600" dirty="0" smtClean="0"/>
              <a:t>DV </a:t>
            </a:r>
            <a:endParaRPr lang="en-GB" sz="1600" dirty="0"/>
          </a:p>
        </p:txBody>
      </p:sp>
      <p:sp>
        <p:nvSpPr>
          <p:cNvPr id="6" name="Rounded Rectangle 5"/>
          <p:cNvSpPr/>
          <p:nvPr/>
        </p:nvSpPr>
        <p:spPr>
          <a:xfrm>
            <a:off x="4315097" y="2492534"/>
            <a:ext cx="2725782" cy="1072627"/>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a:t>
            </a:r>
            <a:r>
              <a:rPr lang="en-GB" sz="1600" dirty="0" smtClean="0"/>
              <a:t>. The researcher sets up an environment for the participants and then records what they see  </a:t>
            </a:r>
            <a:endParaRPr lang="en-GB" sz="1600" dirty="0"/>
          </a:p>
        </p:txBody>
      </p:sp>
      <p:sp>
        <p:nvSpPr>
          <p:cNvPr id="7" name="Rounded Rectangle 6"/>
          <p:cNvSpPr/>
          <p:nvPr/>
        </p:nvSpPr>
        <p:spPr>
          <a:xfrm>
            <a:off x="7791994" y="1954779"/>
            <a:ext cx="2725782" cy="108451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3. The researcher manipulates the IV in a carefully controlled environment</a:t>
            </a:r>
            <a:endParaRPr lang="en-GB" sz="1600" dirty="0"/>
          </a:p>
        </p:txBody>
      </p:sp>
      <p:sp>
        <p:nvSpPr>
          <p:cNvPr id="8" name="Rounded Rectangle 7"/>
          <p:cNvSpPr/>
          <p:nvPr/>
        </p:nvSpPr>
        <p:spPr>
          <a:xfrm>
            <a:off x="1105989" y="3693430"/>
            <a:ext cx="2725782" cy="1141119"/>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4. The researcher carries out an in-depth study of one person or a small group of individuals</a:t>
            </a:r>
            <a:endParaRPr lang="en-GB" sz="1600" dirty="0"/>
          </a:p>
        </p:txBody>
      </p:sp>
      <p:sp>
        <p:nvSpPr>
          <p:cNvPr id="9" name="Rounded Rectangle 8"/>
          <p:cNvSpPr/>
          <p:nvPr/>
        </p:nvSpPr>
        <p:spPr>
          <a:xfrm>
            <a:off x="4384766" y="3888229"/>
            <a:ext cx="2725782" cy="836319"/>
          </a:xfrm>
          <a:prstGeom prst="round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5. The researcher attempts to establish a relationship between two variables</a:t>
            </a:r>
            <a:endParaRPr lang="en-GB" sz="1600" dirty="0"/>
          </a:p>
        </p:txBody>
      </p:sp>
      <p:sp>
        <p:nvSpPr>
          <p:cNvPr id="10" name="Rounded Rectangle 9"/>
          <p:cNvSpPr/>
          <p:nvPr/>
        </p:nvSpPr>
        <p:spPr>
          <a:xfrm>
            <a:off x="7834448" y="3343796"/>
            <a:ext cx="2725782" cy="1088867"/>
          </a:xfrm>
          <a:prstGeom prst="roundRect">
            <a:avLst/>
          </a:prstGeom>
          <a:solidFill>
            <a:srgbClr val="99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6. The researcher watches behaviour in its natural environment and records what they see</a:t>
            </a:r>
            <a:endParaRPr lang="en-GB" sz="1600" dirty="0"/>
          </a:p>
        </p:txBody>
      </p:sp>
      <p:sp>
        <p:nvSpPr>
          <p:cNvPr id="11" name="Rounded Rectangle 10"/>
          <p:cNvSpPr/>
          <p:nvPr/>
        </p:nvSpPr>
        <p:spPr>
          <a:xfrm>
            <a:off x="1105989" y="4984884"/>
            <a:ext cx="2725782" cy="139337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7. The researcher carries out a controlled study to see a difference between two groups, where the groups vary naturally</a:t>
            </a:r>
            <a:endParaRPr lang="en-GB" sz="1600" dirty="0"/>
          </a:p>
        </p:txBody>
      </p:sp>
      <p:sp>
        <p:nvSpPr>
          <p:cNvPr id="12" name="Rounded Rectangle 11"/>
          <p:cNvSpPr/>
          <p:nvPr/>
        </p:nvSpPr>
        <p:spPr>
          <a:xfrm>
            <a:off x="7898675" y="4737168"/>
            <a:ext cx="2725782" cy="1393372"/>
          </a:xfrm>
          <a:prstGeom prst="round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9. The researcher manipulates the situation, but in the participants’ own environment</a:t>
            </a:r>
            <a:endParaRPr lang="en-GB" sz="1600" dirty="0"/>
          </a:p>
        </p:txBody>
      </p:sp>
      <p:sp>
        <p:nvSpPr>
          <p:cNvPr id="13" name="Rounded Rectangle 12"/>
          <p:cNvSpPr/>
          <p:nvPr/>
        </p:nvSpPr>
        <p:spPr>
          <a:xfrm>
            <a:off x="4443550" y="4984883"/>
            <a:ext cx="2725782" cy="1515147"/>
          </a:xfrm>
          <a:prstGeom prst="roundRect">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8. The researcher finds out information about the participant by asking them, either face to face, or by asking them to write down their answers</a:t>
            </a:r>
            <a:endParaRPr lang="en-GB" sz="1600" dirty="0"/>
          </a:p>
        </p:txBody>
      </p:sp>
      <p:sp>
        <p:nvSpPr>
          <p:cNvPr id="14" name="16-Point Star 13"/>
          <p:cNvSpPr/>
          <p:nvPr/>
        </p:nvSpPr>
        <p:spPr>
          <a:xfrm>
            <a:off x="4556758" y="2959795"/>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Correlation</a:t>
            </a:r>
            <a:endParaRPr lang="en-GB" dirty="0"/>
          </a:p>
        </p:txBody>
      </p:sp>
      <p:sp>
        <p:nvSpPr>
          <p:cNvPr id="15" name="16-Point Star 14"/>
          <p:cNvSpPr/>
          <p:nvPr/>
        </p:nvSpPr>
        <p:spPr>
          <a:xfrm>
            <a:off x="4495799" y="1624332"/>
            <a:ext cx="2545080"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Controlled observation</a:t>
            </a:r>
            <a:endParaRPr lang="en-GB" dirty="0"/>
          </a:p>
        </p:txBody>
      </p:sp>
      <p:sp>
        <p:nvSpPr>
          <p:cNvPr id="16" name="16-Point Star 15"/>
          <p:cNvSpPr/>
          <p:nvPr/>
        </p:nvSpPr>
        <p:spPr>
          <a:xfrm>
            <a:off x="8904514" y="1119235"/>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Laboratory Experiment</a:t>
            </a:r>
            <a:endParaRPr lang="en-GB" dirty="0"/>
          </a:p>
        </p:txBody>
      </p:sp>
      <p:sp>
        <p:nvSpPr>
          <p:cNvPr id="17" name="16-Point Star 16"/>
          <p:cNvSpPr/>
          <p:nvPr/>
        </p:nvSpPr>
        <p:spPr>
          <a:xfrm>
            <a:off x="1743891" y="2865266"/>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Case Study</a:t>
            </a:r>
            <a:endParaRPr lang="en-GB" dirty="0"/>
          </a:p>
        </p:txBody>
      </p:sp>
      <p:sp>
        <p:nvSpPr>
          <p:cNvPr id="18" name="16-Point Star 17"/>
          <p:cNvSpPr/>
          <p:nvPr/>
        </p:nvSpPr>
        <p:spPr>
          <a:xfrm>
            <a:off x="1995351" y="1832305"/>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Natural Experiment</a:t>
            </a:r>
            <a:endParaRPr lang="en-GB" dirty="0"/>
          </a:p>
        </p:txBody>
      </p:sp>
      <p:sp>
        <p:nvSpPr>
          <p:cNvPr id="19" name="16-Point Star 18"/>
          <p:cNvSpPr/>
          <p:nvPr/>
        </p:nvSpPr>
        <p:spPr>
          <a:xfrm>
            <a:off x="7553052" y="2476653"/>
            <a:ext cx="3203665"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Naturalistic Observation</a:t>
            </a:r>
            <a:endParaRPr lang="en-GB" dirty="0"/>
          </a:p>
        </p:txBody>
      </p:sp>
      <p:sp>
        <p:nvSpPr>
          <p:cNvPr id="20" name="16-Point Star 19"/>
          <p:cNvSpPr/>
          <p:nvPr/>
        </p:nvSpPr>
        <p:spPr>
          <a:xfrm>
            <a:off x="1291046" y="4068480"/>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Quasi Experiment</a:t>
            </a:r>
            <a:endParaRPr lang="en-GB" dirty="0"/>
          </a:p>
        </p:txBody>
      </p:sp>
      <p:sp>
        <p:nvSpPr>
          <p:cNvPr id="21" name="16-Point Star 20"/>
          <p:cNvSpPr/>
          <p:nvPr/>
        </p:nvSpPr>
        <p:spPr>
          <a:xfrm>
            <a:off x="4815842" y="4068480"/>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Self-Report Survey</a:t>
            </a:r>
            <a:endParaRPr lang="en-GB" dirty="0"/>
          </a:p>
        </p:txBody>
      </p:sp>
      <p:sp>
        <p:nvSpPr>
          <p:cNvPr id="22" name="16-Point Star 21"/>
          <p:cNvSpPr/>
          <p:nvPr/>
        </p:nvSpPr>
        <p:spPr>
          <a:xfrm>
            <a:off x="8123462" y="3935125"/>
            <a:ext cx="2364377" cy="1010194"/>
          </a:xfrm>
          <a:prstGeom prst="star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Field Experiment</a:t>
            </a:r>
            <a:endParaRPr lang="en-GB" dirty="0"/>
          </a:p>
        </p:txBody>
      </p:sp>
    </p:spTree>
    <p:extLst>
      <p:ext uri="{BB962C8B-B14F-4D97-AF65-F5344CB8AC3E}">
        <p14:creationId xmlns:p14="http://schemas.microsoft.com/office/powerpoint/2010/main" val="186000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1370</Words>
  <Application>Microsoft Office PowerPoint</Application>
  <PresentationFormat>Widescreen</PresentationFormat>
  <Paragraphs>156</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Lesson 1</vt:lpstr>
      <vt:lpstr>Starter exercise 1</vt:lpstr>
      <vt:lpstr>Starter exercise 2</vt:lpstr>
      <vt:lpstr>Starter exercise 2</vt:lpstr>
      <vt:lpstr>Starter exercise 2</vt:lpstr>
      <vt:lpstr>Starter exercise 2</vt:lpstr>
      <vt:lpstr>Starter exercise 2</vt:lpstr>
      <vt:lpstr>Starter exercise 2</vt:lpstr>
      <vt:lpstr>Methods of Research Recap Activity</vt:lpstr>
      <vt:lpstr>Methods of Research Recap Activity</vt:lpstr>
      <vt:lpstr>Methods of Research Recap Activity</vt:lpstr>
      <vt:lpstr>Topics we will be covering in the following lessons:</vt:lpstr>
      <vt:lpstr>Why is it important to be scientific?</vt:lpstr>
      <vt:lpstr>The features of science</vt:lpstr>
      <vt:lpstr>The features of science</vt:lpstr>
      <vt:lpstr>The features of science</vt:lpstr>
      <vt:lpstr>The features of science</vt:lpstr>
      <vt:lpstr>The features of science</vt:lpstr>
      <vt:lpstr>The features of science</vt:lpstr>
      <vt:lpstr>The features of science: Mnemonic</vt:lpstr>
      <vt:lpstr>The features of science: The consequences</vt:lpstr>
      <vt:lpstr>The Study: What happened next?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dc:title>
  <dc:creator>Stacey Marks</dc:creator>
  <cp:lastModifiedBy>Stacey</cp:lastModifiedBy>
  <cp:revision>81</cp:revision>
  <dcterms:created xsi:type="dcterms:W3CDTF">2019-09-10T13:07:38Z</dcterms:created>
  <dcterms:modified xsi:type="dcterms:W3CDTF">2020-10-09T12:52:09Z</dcterms:modified>
</cp:coreProperties>
</file>