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36E6FE4-68DC-4EFE-8BC0-693AA30B6836}"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86183B-EE76-4719-AD68-A6493F1E39D8}" type="slidenum">
              <a:rPr lang="en-GB" smtClean="0"/>
              <a:t>‹#›</a:t>
            </a:fld>
            <a:endParaRPr lang="en-GB"/>
          </a:p>
        </p:txBody>
      </p:sp>
    </p:spTree>
    <p:extLst>
      <p:ext uri="{BB962C8B-B14F-4D97-AF65-F5344CB8AC3E}">
        <p14:creationId xmlns:p14="http://schemas.microsoft.com/office/powerpoint/2010/main" val="99389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6E6FE4-68DC-4EFE-8BC0-693AA30B6836}"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86183B-EE76-4719-AD68-A6493F1E39D8}" type="slidenum">
              <a:rPr lang="en-GB" smtClean="0"/>
              <a:t>‹#›</a:t>
            </a:fld>
            <a:endParaRPr lang="en-GB"/>
          </a:p>
        </p:txBody>
      </p:sp>
    </p:spTree>
    <p:extLst>
      <p:ext uri="{BB962C8B-B14F-4D97-AF65-F5344CB8AC3E}">
        <p14:creationId xmlns:p14="http://schemas.microsoft.com/office/powerpoint/2010/main" val="370780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6E6FE4-68DC-4EFE-8BC0-693AA30B6836}"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86183B-EE76-4719-AD68-A6493F1E39D8}" type="slidenum">
              <a:rPr lang="en-GB" smtClean="0"/>
              <a:t>‹#›</a:t>
            </a:fld>
            <a:endParaRPr lang="en-GB"/>
          </a:p>
        </p:txBody>
      </p:sp>
    </p:spTree>
    <p:extLst>
      <p:ext uri="{BB962C8B-B14F-4D97-AF65-F5344CB8AC3E}">
        <p14:creationId xmlns:p14="http://schemas.microsoft.com/office/powerpoint/2010/main" val="2469496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6E6FE4-68DC-4EFE-8BC0-693AA30B6836}"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86183B-EE76-4719-AD68-A6493F1E39D8}" type="slidenum">
              <a:rPr lang="en-GB" smtClean="0"/>
              <a:t>‹#›</a:t>
            </a:fld>
            <a:endParaRPr lang="en-GB"/>
          </a:p>
        </p:txBody>
      </p:sp>
    </p:spTree>
    <p:extLst>
      <p:ext uri="{BB962C8B-B14F-4D97-AF65-F5344CB8AC3E}">
        <p14:creationId xmlns:p14="http://schemas.microsoft.com/office/powerpoint/2010/main" val="284555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6E6FE4-68DC-4EFE-8BC0-693AA30B6836}"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86183B-EE76-4719-AD68-A6493F1E39D8}" type="slidenum">
              <a:rPr lang="en-GB" smtClean="0"/>
              <a:t>‹#›</a:t>
            </a:fld>
            <a:endParaRPr lang="en-GB"/>
          </a:p>
        </p:txBody>
      </p:sp>
    </p:spTree>
    <p:extLst>
      <p:ext uri="{BB962C8B-B14F-4D97-AF65-F5344CB8AC3E}">
        <p14:creationId xmlns:p14="http://schemas.microsoft.com/office/powerpoint/2010/main" val="2435721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36E6FE4-68DC-4EFE-8BC0-693AA30B6836}" type="datetimeFigureOut">
              <a:rPr lang="en-GB" smtClean="0"/>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86183B-EE76-4719-AD68-A6493F1E39D8}" type="slidenum">
              <a:rPr lang="en-GB" smtClean="0"/>
              <a:t>‹#›</a:t>
            </a:fld>
            <a:endParaRPr lang="en-GB"/>
          </a:p>
        </p:txBody>
      </p:sp>
    </p:spTree>
    <p:extLst>
      <p:ext uri="{BB962C8B-B14F-4D97-AF65-F5344CB8AC3E}">
        <p14:creationId xmlns:p14="http://schemas.microsoft.com/office/powerpoint/2010/main" val="44255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36E6FE4-68DC-4EFE-8BC0-693AA30B6836}" type="datetimeFigureOut">
              <a:rPr lang="en-GB" smtClean="0"/>
              <a:t>19/11/2020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86183B-EE76-4719-AD68-A6493F1E39D8}" type="slidenum">
              <a:rPr lang="en-GB" smtClean="0"/>
              <a:t>‹#›</a:t>
            </a:fld>
            <a:endParaRPr lang="en-GB"/>
          </a:p>
        </p:txBody>
      </p:sp>
    </p:spTree>
    <p:extLst>
      <p:ext uri="{BB962C8B-B14F-4D97-AF65-F5344CB8AC3E}">
        <p14:creationId xmlns:p14="http://schemas.microsoft.com/office/powerpoint/2010/main" val="355065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36E6FE4-68DC-4EFE-8BC0-693AA30B6836}" type="datetimeFigureOut">
              <a:rPr lang="en-GB" smtClean="0"/>
              <a:t>19/11/2020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86183B-EE76-4719-AD68-A6493F1E39D8}" type="slidenum">
              <a:rPr lang="en-GB" smtClean="0"/>
              <a:t>‹#›</a:t>
            </a:fld>
            <a:endParaRPr lang="en-GB"/>
          </a:p>
        </p:txBody>
      </p:sp>
    </p:spTree>
    <p:extLst>
      <p:ext uri="{BB962C8B-B14F-4D97-AF65-F5344CB8AC3E}">
        <p14:creationId xmlns:p14="http://schemas.microsoft.com/office/powerpoint/2010/main" val="3958860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6E6FE4-68DC-4EFE-8BC0-693AA30B6836}" type="datetimeFigureOut">
              <a:rPr lang="en-GB" smtClean="0"/>
              <a:t>19/11/2020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86183B-EE76-4719-AD68-A6493F1E39D8}" type="slidenum">
              <a:rPr lang="en-GB" smtClean="0"/>
              <a:t>‹#›</a:t>
            </a:fld>
            <a:endParaRPr lang="en-GB"/>
          </a:p>
        </p:txBody>
      </p:sp>
    </p:spTree>
    <p:extLst>
      <p:ext uri="{BB962C8B-B14F-4D97-AF65-F5344CB8AC3E}">
        <p14:creationId xmlns:p14="http://schemas.microsoft.com/office/powerpoint/2010/main" val="247844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6E6FE4-68DC-4EFE-8BC0-693AA30B6836}" type="datetimeFigureOut">
              <a:rPr lang="en-GB" smtClean="0"/>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86183B-EE76-4719-AD68-A6493F1E39D8}" type="slidenum">
              <a:rPr lang="en-GB" smtClean="0"/>
              <a:t>‹#›</a:t>
            </a:fld>
            <a:endParaRPr lang="en-GB"/>
          </a:p>
        </p:txBody>
      </p:sp>
    </p:spTree>
    <p:extLst>
      <p:ext uri="{BB962C8B-B14F-4D97-AF65-F5344CB8AC3E}">
        <p14:creationId xmlns:p14="http://schemas.microsoft.com/office/powerpoint/2010/main" val="3221742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6E6FE4-68DC-4EFE-8BC0-693AA30B6836}" type="datetimeFigureOut">
              <a:rPr lang="en-GB" smtClean="0"/>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86183B-EE76-4719-AD68-A6493F1E39D8}" type="slidenum">
              <a:rPr lang="en-GB" smtClean="0"/>
              <a:t>‹#›</a:t>
            </a:fld>
            <a:endParaRPr lang="en-GB"/>
          </a:p>
        </p:txBody>
      </p:sp>
    </p:spTree>
    <p:extLst>
      <p:ext uri="{BB962C8B-B14F-4D97-AF65-F5344CB8AC3E}">
        <p14:creationId xmlns:p14="http://schemas.microsoft.com/office/powerpoint/2010/main" val="6427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6E6FE4-68DC-4EFE-8BC0-693AA30B6836}" type="datetimeFigureOut">
              <a:rPr lang="en-GB" smtClean="0"/>
              <a:t>19/11/2020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6183B-EE76-4719-AD68-A6493F1E39D8}" type="slidenum">
              <a:rPr lang="en-GB" smtClean="0"/>
              <a:t>‹#›</a:t>
            </a:fld>
            <a:endParaRPr lang="en-GB"/>
          </a:p>
        </p:txBody>
      </p:sp>
    </p:spTree>
    <p:extLst>
      <p:ext uri="{BB962C8B-B14F-4D97-AF65-F5344CB8AC3E}">
        <p14:creationId xmlns:p14="http://schemas.microsoft.com/office/powerpoint/2010/main" val="4285681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C000"/>
          </a:solidFill>
        </p:spPr>
        <p:txBody>
          <a:bodyPr/>
          <a:lstStyle/>
          <a:p>
            <a:r>
              <a:rPr lang="en-GB" b="1" dirty="0" smtClean="0">
                <a:solidFill>
                  <a:schemeClr val="bg1"/>
                </a:solidFill>
              </a:rPr>
              <a:t>The Nature </a:t>
            </a:r>
            <a:r>
              <a:rPr lang="en-GB" b="1" dirty="0">
                <a:solidFill>
                  <a:schemeClr val="bg1"/>
                </a:solidFill>
              </a:rPr>
              <a:t>N</a:t>
            </a:r>
            <a:r>
              <a:rPr lang="en-GB" b="1" dirty="0" smtClean="0">
                <a:solidFill>
                  <a:schemeClr val="bg1"/>
                </a:solidFill>
              </a:rPr>
              <a:t>urture </a:t>
            </a:r>
            <a:r>
              <a:rPr lang="en-GB" b="1" dirty="0">
                <a:solidFill>
                  <a:schemeClr val="bg1"/>
                </a:solidFill>
              </a:rPr>
              <a:t>D</a:t>
            </a:r>
            <a:r>
              <a:rPr lang="en-GB" b="1" dirty="0" smtClean="0">
                <a:solidFill>
                  <a:schemeClr val="bg1"/>
                </a:solidFill>
              </a:rPr>
              <a:t>ebate</a:t>
            </a:r>
            <a:endParaRPr lang="en-GB" b="1" dirty="0">
              <a:solidFill>
                <a:schemeClr val="bg1"/>
              </a:solidFill>
            </a:endParaRPr>
          </a:p>
        </p:txBody>
      </p:sp>
      <p:sp>
        <p:nvSpPr>
          <p:cNvPr id="3" name="Subtitle 2"/>
          <p:cNvSpPr>
            <a:spLocks noGrp="1"/>
          </p:cNvSpPr>
          <p:nvPr>
            <p:ph type="subTitle" idx="1"/>
          </p:nvPr>
        </p:nvSpPr>
        <p:spPr/>
        <p:txBody>
          <a:bodyPr/>
          <a:lstStyle/>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7263" y="3509963"/>
            <a:ext cx="6154302" cy="2844655"/>
          </a:xfrm>
          <a:prstGeom prst="rect">
            <a:avLst/>
          </a:prstGeom>
        </p:spPr>
      </p:pic>
    </p:spTree>
    <p:extLst>
      <p:ext uri="{BB962C8B-B14F-4D97-AF65-F5344CB8AC3E}">
        <p14:creationId xmlns:p14="http://schemas.microsoft.com/office/powerpoint/2010/main" val="1514015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GB" sz="3400" b="1" i="1" dirty="0" smtClean="0">
                <a:solidFill>
                  <a:schemeClr val="accent6">
                    <a:lumMod val="50000"/>
                  </a:schemeClr>
                </a:solidFill>
              </a:rPr>
              <a:t>Why is Ayesha good at playing football?</a:t>
            </a:r>
          </a:p>
          <a:p>
            <a:pPr marL="109728" indent="0">
              <a:buNone/>
            </a:pPr>
            <a:endParaRPr lang="en-GB" b="1" i="1" dirty="0" smtClean="0">
              <a:solidFill>
                <a:schemeClr val="accent6">
                  <a:lumMod val="50000"/>
                </a:schemeClr>
              </a:solidFill>
            </a:endParaRPr>
          </a:p>
          <a:p>
            <a:pPr marL="109728" indent="0">
              <a:buNone/>
            </a:pPr>
            <a:r>
              <a:rPr lang="en-GB" b="1" dirty="0" smtClean="0">
                <a:solidFill>
                  <a:schemeClr val="accent6">
                    <a:lumMod val="50000"/>
                  </a:schemeClr>
                </a:solidFill>
              </a:rPr>
              <a:t>Nature </a:t>
            </a:r>
            <a:r>
              <a:rPr lang="en-GB" b="1" dirty="0">
                <a:solidFill>
                  <a:schemeClr val="accent6">
                    <a:lumMod val="50000"/>
                  </a:schemeClr>
                </a:solidFill>
              </a:rPr>
              <a:t>affecting nurture</a:t>
            </a:r>
          </a:p>
          <a:p>
            <a:r>
              <a:rPr lang="en-GB" b="1" dirty="0" smtClean="0"/>
              <a:t>Reactive: </a:t>
            </a:r>
            <a:r>
              <a:rPr lang="en-GB" dirty="0"/>
              <a:t>parents notice </a:t>
            </a:r>
            <a:r>
              <a:rPr lang="en-GB" dirty="0" smtClean="0"/>
              <a:t>her </a:t>
            </a:r>
            <a:r>
              <a:rPr lang="en-GB" dirty="0"/>
              <a:t>talent for kicking </a:t>
            </a:r>
            <a:r>
              <a:rPr lang="en-GB" dirty="0" smtClean="0"/>
              <a:t>a ball </a:t>
            </a:r>
            <a:r>
              <a:rPr lang="en-GB" dirty="0"/>
              <a:t>so take her to football coaching</a:t>
            </a:r>
          </a:p>
          <a:p>
            <a:r>
              <a:rPr lang="en-GB" b="1" dirty="0" smtClean="0"/>
              <a:t>Passive:</a:t>
            </a:r>
            <a:r>
              <a:rPr lang="en-GB" dirty="0" smtClean="0"/>
              <a:t> </a:t>
            </a:r>
            <a:r>
              <a:rPr lang="en-GB" dirty="0"/>
              <a:t>she inherits </a:t>
            </a:r>
            <a:r>
              <a:rPr lang="en-GB" dirty="0" smtClean="0"/>
              <a:t>the ability </a:t>
            </a:r>
            <a:r>
              <a:rPr lang="en-GB" dirty="0"/>
              <a:t>to play football from </a:t>
            </a:r>
            <a:r>
              <a:rPr lang="en-GB" dirty="0" smtClean="0"/>
              <a:t>her parents</a:t>
            </a:r>
            <a:r>
              <a:rPr lang="en-GB" dirty="0"/>
              <a:t>. As such, her environment involves playing football a lot with </a:t>
            </a:r>
            <a:r>
              <a:rPr lang="en-GB" dirty="0" smtClean="0"/>
              <a:t>her parents </a:t>
            </a:r>
            <a:r>
              <a:rPr lang="en-GB" dirty="0"/>
              <a:t>and watching football </a:t>
            </a:r>
            <a:r>
              <a:rPr lang="en-GB" dirty="0" smtClean="0"/>
              <a:t>matches</a:t>
            </a:r>
          </a:p>
          <a:p>
            <a:pPr marL="0" indent="0">
              <a:buNone/>
            </a:pPr>
            <a:r>
              <a:rPr lang="en-GB" dirty="0" smtClean="0"/>
              <a:t> </a:t>
            </a:r>
          </a:p>
          <a:p>
            <a:pPr marL="0" indent="0">
              <a:buNone/>
            </a:pPr>
            <a:r>
              <a:rPr lang="en-GB" b="1" dirty="0" smtClean="0">
                <a:solidFill>
                  <a:schemeClr val="accent6">
                    <a:lumMod val="50000"/>
                  </a:schemeClr>
                </a:solidFill>
              </a:rPr>
              <a:t>Nurture </a:t>
            </a:r>
            <a:r>
              <a:rPr lang="en-GB" b="1" dirty="0">
                <a:solidFill>
                  <a:schemeClr val="accent6">
                    <a:lumMod val="50000"/>
                  </a:schemeClr>
                </a:solidFill>
              </a:rPr>
              <a:t>affecting nature</a:t>
            </a:r>
          </a:p>
          <a:p>
            <a:r>
              <a:rPr lang="en-GB" b="1" dirty="0" smtClean="0"/>
              <a:t>Active: </a:t>
            </a:r>
            <a:r>
              <a:rPr lang="en-GB" dirty="0"/>
              <a:t>She notices she is good at football so chooses friends at school who </a:t>
            </a:r>
            <a:r>
              <a:rPr lang="en-GB" dirty="0" smtClean="0"/>
              <a:t>she </a:t>
            </a:r>
            <a:r>
              <a:rPr lang="en-GB" dirty="0"/>
              <a:t>can play football with and this improves her technique</a:t>
            </a:r>
          </a:p>
          <a:p>
            <a:r>
              <a:rPr lang="en-GB" b="1" dirty="0" smtClean="0"/>
              <a:t>Passive (Neural plasticity): </a:t>
            </a:r>
            <a:r>
              <a:rPr lang="en-GB" dirty="0"/>
              <a:t>playing football a lot at school and at home strengthens the neural connections and pathways involved in the motor activity required to kick a ball accurately so she becomes skilled at football</a:t>
            </a:r>
          </a:p>
          <a:p>
            <a:pPr marL="0" indent="0">
              <a:buNone/>
            </a:pPr>
            <a:endParaRPr lang="en-GB" b="1" i="1" dirty="0">
              <a:solidFill>
                <a:schemeClr val="accent6">
                  <a:lumMod val="50000"/>
                </a:schemeClr>
              </a:solidFill>
            </a:endParaRPr>
          </a:p>
        </p:txBody>
      </p:sp>
      <p:sp>
        <p:nvSpPr>
          <p:cNvPr id="4" name="Title 1"/>
          <p:cNvSpPr>
            <a:spLocks noGrp="1"/>
          </p:cNvSpPr>
          <p:nvPr>
            <p:ph type="title"/>
          </p:nvPr>
        </p:nvSpPr>
        <p:spPr>
          <a:solidFill>
            <a:schemeClr val="accent6">
              <a:lumMod val="60000"/>
              <a:lumOff val="40000"/>
            </a:schemeClr>
          </a:solidFill>
        </p:spPr>
        <p:txBody>
          <a:bodyPr/>
          <a:lstStyle/>
          <a:p>
            <a:pPr algn="ctr"/>
            <a:r>
              <a:rPr lang="en-GB" b="1" dirty="0" smtClean="0">
                <a:solidFill>
                  <a:schemeClr val="bg1"/>
                </a:solidFill>
              </a:rPr>
              <a:t>The Interactionist Approach</a:t>
            </a:r>
            <a:endParaRPr lang="en-GB" b="1" dirty="0">
              <a:solidFill>
                <a:schemeClr val="bg1"/>
              </a:solidFill>
            </a:endParaRPr>
          </a:p>
        </p:txBody>
      </p:sp>
    </p:spTree>
    <p:extLst>
      <p:ext uri="{BB962C8B-B14F-4D97-AF65-F5344CB8AC3E}">
        <p14:creationId xmlns:p14="http://schemas.microsoft.com/office/powerpoint/2010/main" val="60668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pPr algn="ctr"/>
            <a:r>
              <a:rPr lang="en-GB" b="1" dirty="0" smtClean="0">
                <a:solidFill>
                  <a:schemeClr val="bg1"/>
                </a:solidFill>
              </a:rPr>
              <a:t>Putting it all together</a:t>
            </a:r>
            <a:endParaRPr lang="en-GB" b="1" dirty="0">
              <a:solidFill>
                <a:schemeClr val="bg1"/>
              </a:solidFill>
            </a:endParaRPr>
          </a:p>
        </p:txBody>
      </p:sp>
      <p:sp>
        <p:nvSpPr>
          <p:cNvPr id="3" name="Content Placeholder 2"/>
          <p:cNvSpPr>
            <a:spLocks noGrp="1"/>
          </p:cNvSpPr>
          <p:nvPr>
            <p:ph idx="1"/>
          </p:nvPr>
        </p:nvSpPr>
        <p:spPr>
          <a:xfrm>
            <a:off x="838200" y="1825624"/>
            <a:ext cx="10515600" cy="5032375"/>
          </a:xfrm>
        </p:spPr>
        <p:txBody>
          <a:bodyPr>
            <a:normAutofit fontScale="62500" lnSpcReduction="20000"/>
          </a:bodyPr>
          <a:lstStyle/>
          <a:p>
            <a:pPr marL="0" indent="0">
              <a:buNone/>
            </a:pPr>
            <a:r>
              <a:rPr lang="en-GB" dirty="0" smtClean="0"/>
              <a:t>As part of your preparation homework, you spent sometime analysing a model essay</a:t>
            </a:r>
          </a:p>
          <a:p>
            <a:pPr marL="0" indent="0">
              <a:buNone/>
            </a:pPr>
            <a:endParaRPr lang="en-GB" dirty="0"/>
          </a:p>
          <a:p>
            <a:pPr marL="0" indent="0">
              <a:buNone/>
            </a:pPr>
            <a:r>
              <a:rPr lang="en-GB" dirty="0" smtClean="0"/>
              <a:t>You will have noticed that the discussion part of the essay doesn’t quite follow the same formula as other essays.  The emphasis in this part of the specification is to draw on information from other topics</a:t>
            </a:r>
          </a:p>
          <a:p>
            <a:pPr marL="0" indent="0">
              <a:buNone/>
            </a:pPr>
            <a:endParaRPr lang="en-GB" dirty="0"/>
          </a:p>
          <a:p>
            <a:pPr marL="0" indent="0">
              <a:buNone/>
            </a:pPr>
            <a:r>
              <a:rPr lang="en-GB" dirty="0" smtClean="0"/>
              <a:t>Here are some suggestions for discussion content, taken from a mark scheme:</a:t>
            </a:r>
          </a:p>
          <a:p>
            <a:pPr marL="0" indent="0">
              <a:buNone/>
            </a:pPr>
            <a:endParaRPr lang="en-US" b="1" i="1" dirty="0">
              <a:solidFill>
                <a:srgbClr val="002060"/>
              </a:solidFill>
            </a:endParaRPr>
          </a:p>
          <a:p>
            <a:r>
              <a:rPr lang="en-US" b="1" i="1" dirty="0">
                <a:solidFill>
                  <a:srgbClr val="002060"/>
                </a:solidFill>
              </a:rPr>
              <a:t>Use of evidence to support the influence of nature </a:t>
            </a:r>
            <a:r>
              <a:rPr lang="en-US" b="1" i="1" dirty="0" err="1">
                <a:solidFill>
                  <a:srgbClr val="002060"/>
                </a:solidFill>
              </a:rPr>
              <a:t>eg</a:t>
            </a:r>
            <a:r>
              <a:rPr lang="en-US" b="1" i="1" dirty="0">
                <a:solidFill>
                  <a:srgbClr val="002060"/>
                </a:solidFill>
              </a:rPr>
              <a:t> twin studies showing higher concordance for MZ pairs than DZ pairs </a:t>
            </a:r>
          </a:p>
          <a:p>
            <a:pPr marL="0" indent="0">
              <a:buNone/>
            </a:pPr>
            <a:endParaRPr lang="en-US" b="1" i="1" dirty="0">
              <a:solidFill>
                <a:srgbClr val="002060"/>
              </a:solidFill>
            </a:endParaRPr>
          </a:p>
          <a:p>
            <a:r>
              <a:rPr lang="en-US" b="1" i="1" dirty="0">
                <a:solidFill>
                  <a:srgbClr val="002060"/>
                </a:solidFill>
              </a:rPr>
              <a:t>Use of evidence to support the influence of nurture </a:t>
            </a:r>
            <a:r>
              <a:rPr lang="en-US" b="1" i="1" dirty="0" err="1">
                <a:solidFill>
                  <a:srgbClr val="002060"/>
                </a:solidFill>
              </a:rPr>
              <a:t>eg</a:t>
            </a:r>
            <a:r>
              <a:rPr lang="en-US" b="1" i="1" dirty="0">
                <a:solidFill>
                  <a:srgbClr val="002060"/>
                </a:solidFill>
              </a:rPr>
              <a:t> studies of social learning </a:t>
            </a:r>
          </a:p>
          <a:p>
            <a:pPr marL="0" indent="0">
              <a:buNone/>
            </a:pPr>
            <a:endParaRPr lang="en-US" b="1" i="1" dirty="0">
              <a:solidFill>
                <a:srgbClr val="002060"/>
              </a:solidFill>
            </a:endParaRPr>
          </a:p>
          <a:p>
            <a:r>
              <a:rPr lang="en-US" b="1" i="1" dirty="0" smtClean="0">
                <a:solidFill>
                  <a:srgbClr val="002060"/>
                </a:solidFill>
              </a:rPr>
              <a:t>The need </a:t>
            </a:r>
            <a:r>
              <a:rPr lang="en-US" b="1" i="1" dirty="0">
                <a:solidFill>
                  <a:srgbClr val="002060"/>
                </a:solidFill>
              </a:rPr>
              <a:t>to take an interactionist approach rather than a dichotomous view </a:t>
            </a:r>
            <a:endParaRPr lang="en-US" b="1" i="1" dirty="0" smtClean="0">
              <a:solidFill>
                <a:srgbClr val="002060"/>
              </a:solidFill>
            </a:endParaRPr>
          </a:p>
          <a:p>
            <a:endParaRPr lang="en-US" b="1" i="1" dirty="0">
              <a:solidFill>
                <a:srgbClr val="002060"/>
              </a:solidFill>
            </a:endParaRPr>
          </a:p>
          <a:p>
            <a:pPr marL="0" indent="0">
              <a:buNone/>
            </a:pPr>
            <a:r>
              <a:rPr lang="en-US" sz="3600" b="1" dirty="0" smtClean="0"/>
              <a:t>Remember, the paragraphs must link together as a debate.  If there is no debate, you are unlikely to score very highly</a:t>
            </a:r>
            <a:endParaRPr lang="en-US" sz="3600" b="1"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6733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fade">
                                      <p:cBhvr>
                                        <p:cTn id="17" dur="500"/>
                                        <p:tgtEl>
                                          <p:spTgt spid="3">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fade">
                                      <p:cBhvr>
                                        <p:cTn id="2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5793509" cy="3309793"/>
          </a:xfrm>
        </p:spPr>
        <p:txBody>
          <a:bodyPr>
            <a:normAutofit/>
          </a:bodyPr>
          <a:lstStyle/>
          <a:p>
            <a:pPr marL="0" indent="0">
              <a:buNone/>
            </a:pPr>
            <a:r>
              <a:rPr lang="en-GB" dirty="0" smtClean="0"/>
              <a:t>You will now get some of the information from the essay.  In your groups, on MWBs, you task is to finish the paragraph, from what you remember of the essay, or using your own examples that you have discussed today.  </a:t>
            </a:r>
            <a:r>
              <a:rPr lang="en-GB" b="1" i="1" dirty="0" smtClean="0">
                <a:solidFill>
                  <a:srgbClr val="002060"/>
                </a:solidFill>
              </a:rPr>
              <a:t>No looking at the essay though!</a:t>
            </a:r>
            <a:endParaRPr lang="en-GB" b="1" i="1" dirty="0">
              <a:solidFill>
                <a:srgbClr val="002060"/>
              </a:solidFill>
            </a:endParaRPr>
          </a:p>
        </p:txBody>
      </p:sp>
      <p:sp>
        <p:nvSpPr>
          <p:cNvPr id="4" name="Title 1"/>
          <p:cNvSpPr>
            <a:spLocks noGrp="1"/>
          </p:cNvSpPr>
          <p:nvPr>
            <p:ph type="title"/>
          </p:nvPr>
        </p:nvSpPr>
        <p:spPr>
          <a:solidFill>
            <a:schemeClr val="accent5">
              <a:lumMod val="60000"/>
              <a:lumOff val="40000"/>
            </a:schemeClr>
          </a:solidFill>
        </p:spPr>
        <p:txBody>
          <a:bodyPr/>
          <a:lstStyle/>
          <a:p>
            <a:pPr algn="ctr"/>
            <a:r>
              <a:rPr lang="en-GB" b="1" dirty="0" smtClean="0">
                <a:solidFill>
                  <a:schemeClr val="bg1"/>
                </a:solidFill>
              </a:rPr>
              <a:t>Putting it all together:  The Essay</a:t>
            </a:r>
            <a:endParaRPr lang="en-GB" b="1"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1785" y="1825625"/>
            <a:ext cx="4352015" cy="3162011"/>
          </a:xfrm>
          <a:prstGeom prst="rect">
            <a:avLst/>
          </a:prstGeom>
        </p:spPr>
      </p:pic>
    </p:spTree>
    <p:extLst>
      <p:ext uri="{BB962C8B-B14F-4D97-AF65-F5344CB8AC3E}">
        <p14:creationId xmlns:p14="http://schemas.microsoft.com/office/powerpoint/2010/main" val="622268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The nature-nurture debate centres on the relative contributions of genetic inheritance (nature) and environmental influences (nurture) to human behaviour. The nature side of the debate refers to how human characteristics are innate as a result of heredity (genes being passed on from one generation to the next). For </a:t>
            </a:r>
            <a:r>
              <a:rPr lang="en-GB" dirty="0" smtClean="0"/>
              <a:t>example…</a:t>
            </a:r>
          </a:p>
          <a:p>
            <a:pPr marL="0" indent="0">
              <a:buNone/>
            </a:pPr>
            <a:endParaRPr lang="en-GB" dirty="0"/>
          </a:p>
          <a:p>
            <a:pPr marL="0" indent="0">
              <a:buNone/>
            </a:pPr>
            <a:r>
              <a:rPr lang="en-GB" b="1" i="1" dirty="0" smtClean="0">
                <a:solidFill>
                  <a:srgbClr val="002060"/>
                </a:solidFill>
              </a:rPr>
              <a:t>Your turn:  Complete the paragraph       </a:t>
            </a:r>
            <a:endParaRPr lang="en-GB" b="1" i="1" dirty="0">
              <a:solidFill>
                <a:srgbClr val="002060"/>
              </a:solidFill>
            </a:endParaRPr>
          </a:p>
        </p:txBody>
      </p:sp>
      <p:sp>
        <p:nvSpPr>
          <p:cNvPr id="4" name="Title 1"/>
          <p:cNvSpPr>
            <a:spLocks noGrp="1"/>
          </p:cNvSpPr>
          <p:nvPr>
            <p:ph type="title"/>
          </p:nvPr>
        </p:nvSpPr>
        <p:spPr>
          <a:solidFill>
            <a:schemeClr val="accent5">
              <a:lumMod val="60000"/>
              <a:lumOff val="40000"/>
            </a:schemeClr>
          </a:solidFill>
        </p:spPr>
        <p:txBody>
          <a:bodyPr/>
          <a:lstStyle/>
          <a:p>
            <a:pPr algn="ctr"/>
            <a:r>
              <a:rPr lang="en-GB" b="1" dirty="0" smtClean="0">
                <a:solidFill>
                  <a:schemeClr val="bg1"/>
                </a:solidFill>
              </a:rPr>
              <a:t>Putting it all together:  The Essay </a:t>
            </a:r>
            <a:r>
              <a:rPr lang="en-GB" b="1" dirty="0" smtClean="0">
                <a:solidFill>
                  <a:srgbClr val="FFFF00"/>
                </a:solidFill>
              </a:rPr>
              <a:t>AO1</a:t>
            </a:r>
            <a:endParaRPr lang="en-GB" b="1" dirty="0">
              <a:solidFill>
                <a:srgbClr val="FFFF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3482" y="3968461"/>
            <a:ext cx="3533603" cy="2208502"/>
          </a:xfrm>
          <a:prstGeom prst="rect">
            <a:avLst/>
          </a:prstGeom>
        </p:spPr>
      </p:pic>
    </p:spTree>
    <p:extLst>
      <p:ext uri="{BB962C8B-B14F-4D97-AF65-F5344CB8AC3E}">
        <p14:creationId xmlns:p14="http://schemas.microsoft.com/office/powerpoint/2010/main" val="1990965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In contrast, the nurture side of the debate refers to environmental influences or “experience” acquired through interactions with your </a:t>
            </a:r>
            <a:r>
              <a:rPr lang="en-GB" dirty="0" smtClean="0"/>
              <a:t>physical </a:t>
            </a:r>
            <a:r>
              <a:rPr lang="en-GB" dirty="0"/>
              <a:t>and social </a:t>
            </a:r>
            <a:r>
              <a:rPr lang="en-GB" dirty="0" smtClean="0"/>
              <a:t>world. For example…</a:t>
            </a:r>
          </a:p>
          <a:p>
            <a:pPr marL="0" indent="0">
              <a:buNone/>
            </a:pPr>
            <a:endParaRPr lang="en-GB" dirty="0"/>
          </a:p>
          <a:p>
            <a:pPr marL="0" indent="0">
              <a:buNone/>
            </a:pPr>
            <a:r>
              <a:rPr lang="en-GB" b="1" i="1" dirty="0">
                <a:solidFill>
                  <a:srgbClr val="002060"/>
                </a:solidFill>
              </a:rPr>
              <a:t>Your turn:  Complete the paragraph       </a:t>
            </a:r>
          </a:p>
          <a:p>
            <a:pPr marL="0" indent="0">
              <a:buNone/>
            </a:pPr>
            <a:endParaRPr lang="en-GB" dirty="0"/>
          </a:p>
        </p:txBody>
      </p:sp>
      <p:sp>
        <p:nvSpPr>
          <p:cNvPr id="4" name="Title 1"/>
          <p:cNvSpPr>
            <a:spLocks noGrp="1"/>
          </p:cNvSpPr>
          <p:nvPr>
            <p:ph type="title"/>
          </p:nvPr>
        </p:nvSpPr>
        <p:spPr>
          <a:solidFill>
            <a:schemeClr val="accent5">
              <a:lumMod val="60000"/>
              <a:lumOff val="40000"/>
            </a:schemeClr>
          </a:solidFill>
        </p:spPr>
        <p:txBody>
          <a:bodyPr/>
          <a:lstStyle/>
          <a:p>
            <a:pPr algn="ctr"/>
            <a:r>
              <a:rPr lang="en-GB" b="1" dirty="0" smtClean="0">
                <a:solidFill>
                  <a:schemeClr val="bg1"/>
                </a:solidFill>
              </a:rPr>
              <a:t>Putting it all together:  The Essay </a:t>
            </a:r>
            <a:r>
              <a:rPr lang="en-GB" b="1" dirty="0" smtClean="0">
                <a:solidFill>
                  <a:srgbClr val="FFFF00"/>
                </a:solidFill>
              </a:rPr>
              <a:t>AO1</a:t>
            </a:r>
            <a:endParaRPr lang="en-GB" b="1" dirty="0">
              <a:solidFill>
                <a:srgbClr val="FFFF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3482" y="3968461"/>
            <a:ext cx="3533603" cy="2208502"/>
          </a:xfrm>
          <a:prstGeom prst="rect">
            <a:avLst/>
          </a:prstGeom>
        </p:spPr>
      </p:pic>
    </p:spTree>
    <p:extLst>
      <p:ext uri="{BB962C8B-B14F-4D97-AF65-F5344CB8AC3E}">
        <p14:creationId xmlns:p14="http://schemas.microsoft.com/office/powerpoint/2010/main" val="1554442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One of the complexities of the debate is that nature can affect nurture and </a:t>
            </a:r>
            <a:r>
              <a:rPr lang="en-GB" dirty="0" err="1"/>
              <a:t>vica</a:t>
            </a:r>
            <a:r>
              <a:rPr lang="en-GB" dirty="0"/>
              <a:t> versa. For </a:t>
            </a:r>
            <a:r>
              <a:rPr lang="en-GB" dirty="0" smtClean="0"/>
              <a:t>example…</a:t>
            </a:r>
          </a:p>
          <a:p>
            <a:pPr marL="0" indent="0">
              <a:buNone/>
            </a:pPr>
            <a:endParaRPr lang="en-GB" dirty="0"/>
          </a:p>
          <a:p>
            <a:pPr marL="0" indent="0">
              <a:buNone/>
            </a:pPr>
            <a:r>
              <a:rPr lang="en-GB" b="1" i="1" dirty="0">
                <a:solidFill>
                  <a:srgbClr val="002060"/>
                </a:solidFill>
              </a:rPr>
              <a:t>Your turn:  Complete the paragraph </a:t>
            </a:r>
            <a:r>
              <a:rPr lang="en-GB" b="1" i="1" dirty="0" smtClean="0">
                <a:solidFill>
                  <a:srgbClr val="002060"/>
                </a:solidFill>
              </a:rPr>
              <a:t>using what you remember about McGuire’s taxi driver study     </a:t>
            </a:r>
            <a:endParaRPr lang="en-GB" b="1" i="1" dirty="0">
              <a:solidFill>
                <a:srgbClr val="002060"/>
              </a:solidFill>
            </a:endParaRPr>
          </a:p>
          <a:p>
            <a:pPr marL="0" indent="0">
              <a:buNone/>
            </a:pPr>
            <a:endParaRPr lang="en-GB" dirty="0"/>
          </a:p>
        </p:txBody>
      </p:sp>
      <p:sp>
        <p:nvSpPr>
          <p:cNvPr id="4" name="Title 1"/>
          <p:cNvSpPr>
            <a:spLocks noGrp="1"/>
          </p:cNvSpPr>
          <p:nvPr>
            <p:ph type="title"/>
          </p:nvPr>
        </p:nvSpPr>
        <p:spPr>
          <a:solidFill>
            <a:schemeClr val="accent5">
              <a:lumMod val="60000"/>
              <a:lumOff val="40000"/>
            </a:schemeClr>
          </a:solidFill>
        </p:spPr>
        <p:txBody>
          <a:bodyPr/>
          <a:lstStyle/>
          <a:p>
            <a:pPr algn="ctr"/>
            <a:r>
              <a:rPr lang="en-GB" b="1" dirty="0" smtClean="0">
                <a:solidFill>
                  <a:schemeClr val="bg1"/>
                </a:solidFill>
              </a:rPr>
              <a:t>Putting it all together:  The Essay </a:t>
            </a:r>
            <a:r>
              <a:rPr lang="en-GB" b="1" dirty="0" smtClean="0">
                <a:solidFill>
                  <a:schemeClr val="accent6">
                    <a:lumMod val="40000"/>
                    <a:lumOff val="60000"/>
                  </a:schemeClr>
                </a:solidFill>
              </a:rPr>
              <a:t>AO3</a:t>
            </a:r>
            <a:endParaRPr lang="en-GB" b="1" dirty="0">
              <a:solidFill>
                <a:schemeClr val="accent6">
                  <a:lumMod val="40000"/>
                  <a:lumOff val="6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3482" y="3968461"/>
            <a:ext cx="3533603" cy="2208502"/>
          </a:xfrm>
          <a:prstGeom prst="rect">
            <a:avLst/>
          </a:prstGeom>
        </p:spPr>
      </p:pic>
    </p:spTree>
    <p:extLst>
      <p:ext uri="{BB962C8B-B14F-4D97-AF65-F5344CB8AC3E}">
        <p14:creationId xmlns:p14="http://schemas.microsoft.com/office/powerpoint/2010/main" val="502620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Furthermore, genes may exert an indirect influence in a number of </a:t>
            </a:r>
            <a:r>
              <a:rPr lang="en-GB" dirty="0" smtClean="0"/>
              <a:t>ways.  For example…</a:t>
            </a:r>
          </a:p>
          <a:p>
            <a:pPr marL="0" indent="0">
              <a:buNone/>
            </a:pPr>
            <a:endParaRPr lang="en-GB" dirty="0"/>
          </a:p>
          <a:p>
            <a:pPr marL="0" indent="0">
              <a:buNone/>
            </a:pPr>
            <a:r>
              <a:rPr lang="en-GB" b="1" i="1" dirty="0">
                <a:solidFill>
                  <a:srgbClr val="002060"/>
                </a:solidFill>
              </a:rPr>
              <a:t>Your turn:  Complete the paragraph </a:t>
            </a:r>
            <a:r>
              <a:rPr lang="en-GB" b="1" i="1" dirty="0" smtClean="0">
                <a:solidFill>
                  <a:srgbClr val="002060"/>
                </a:solidFill>
              </a:rPr>
              <a:t>using what you know about how a person’s nature can affect their environment</a:t>
            </a:r>
          </a:p>
          <a:p>
            <a:pPr marL="0" indent="0">
              <a:buNone/>
            </a:pPr>
            <a:endParaRPr lang="en-GB" b="1" i="1" dirty="0">
              <a:solidFill>
                <a:srgbClr val="002060"/>
              </a:solidFill>
            </a:endParaRPr>
          </a:p>
          <a:p>
            <a:pPr marL="0" indent="0">
              <a:buNone/>
            </a:pPr>
            <a:r>
              <a:rPr lang="en-GB" b="1" i="1" dirty="0" smtClean="0">
                <a:solidFill>
                  <a:srgbClr val="002060"/>
                </a:solidFill>
              </a:rPr>
              <a:t>Don’t forget to say how this relates back to</a:t>
            </a:r>
          </a:p>
          <a:p>
            <a:pPr marL="0" indent="0">
              <a:buNone/>
            </a:pPr>
            <a:r>
              <a:rPr lang="en-GB" b="1" i="1" dirty="0" smtClean="0">
                <a:solidFill>
                  <a:srgbClr val="002060"/>
                </a:solidFill>
              </a:rPr>
              <a:t>Their behaviour      </a:t>
            </a:r>
            <a:endParaRPr lang="en-GB" b="1" i="1" dirty="0">
              <a:solidFill>
                <a:srgbClr val="002060"/>
              </a:solidFill>
            </a:endParaRPr>
          </a:p>
          <a:p>
            <a:pPr marL="0" indent="0">
              <a:buNone/>
            </a:pPr>
            <a:endParaRPr lang="en-GB" dirty="0"/>
          </a:p>
        </p:txBody>
      </p:sp>
      <p:sp>
        <p:nvSpPr>
          <p:cNvPr id="4" name="Title 1"/>
          <p:cNvSpPr>
            <a:spLocks noGrp="1"/>
          </p:cNvSpPr>
          <p:nvPr>
            <p:ph type="title"/>
          </p:nvPr>
        </p:nvSpPr>
        <p:spPr>
          <a:solidFill>
            <a:schemeClr val="accent5">
              <a:lumMod val="60000"/>
              <a:lumOff val="40000"/>
            </a:schemeClr>
          </a:solidFill>
        </p:spPr>
        <p:txBody>
          <a:bodyPr/>
          <a:lstStyle/>
          <a:p>
            <a:pPr algn="ctr"/>
            <a:r>
              <a:rPr lang="en-GB" b="1" dirty="0" smtClean="0">
                <a:solidFill>
                  <a:schemeClr val="bg1"/>
                </a:solidFill>
              </a:rPr>
              <a:t>Putting it all together:  The Essay </a:t>
            </a:r>
            <a:r>
              <a:rPr lang="en-GB" b="1" dirty="0" smtClean="0">
                <a:solidFill>
                  <a:schemeClr val="accent6">
                    <a:lumMod val="40000"/>
                    <a:lumOff val="60000"/>
                  </a:schemeClr>
                </a:solidFill>
              </a:rPr>
              <a:t>AO3</a:t>
            </a:r>
            <a:endParaRPr lang="en-GB" b="1" dirty="0">
              <a:solidFill>
                <a:schemeClr val="accent6">
                  <a:lumMod val="40000"/>
                  <a:lumOff val="6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3482" y="3968461"/>
            <a:ext cx="3533603" cy="2208502"/>
          </a:xfrm>
          <a:prstGeom prst="rect">
            <a:avLst/>
          </a:prstGeom>
        </p:spPr>
      </p:pic>
    </p:spTree>
    <p:extLst>
      <p:ext uri="{BB962C8B-B14F-4D97-AF65-F5344CB8AC3E}">
        <p14:creationId xmlns:p14="http://schemas.microsoft.com/office/powerpoint/2010/main" val="4064383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GB" dirty="0"/>
              <a:t>Despite the issues with the complexity of the nature-nurture debate it has led to the formation of the interactionist </a:t>
            </a:r>
            <a:r>
              <a:rPr lang="en-GB" dirty="0" smtClean="0"/>
              <a:t>approach, which has implications for how we understand mental disorders, </a:t>
            </a:r>
            <a:r>
              <a:rPr lang="en-GB" dirty="0"/>
              <a:t>f</a:t>
            </a:r>
            <a:r>
              <a:rPr lang="en-GB" dirty="0" smtClean="0"/>
              <a:t>or instance…</a:t>
            </a:r>
          </a:p>
          <a:p>
            <a:pPr marL="0" indent="0">
              <a:buNone/>
            </a:pPr>
            <a:endParaRPr lang="en-GB" dirty="0"/>
          </a:p>
          <a:p>
            <a:pPr marL="0" indent="0">
              <a:buNone/>
            </a:pPr>
            <a:r>
              <a:rPr lang="en-GB" b="1" i="1" dirty="0">
                <a:solidFill>
                  <a:srgbClr val="002060"/>
                </a:solidFill>
              </a:rPr>
              <a:t>Your turn:  Complete the paragraph </a:t>
            </a:r>
            <a:r>
              <a:rPr lang="en-GB" b="1" i="1" dirty="0" smtClean="0">
                <a:solidFill>
                  <a:srgbClr val="002060"/>
                </a:solidFill>
              </a:rPr>
              <a:t>using what</a:t>
            </a:r>
          </a:p>
          <a:p>
            <a:pPr marL="0" indent="0">
              <a:buNone/>
            </a:pPr>
            <a:r>
              <a:rPr lang="en-GB" b="1" i="1" dirty="0" smtClean="0">
                <a:solidFill>
                  <a:srgbClr val="002060"/>
                </a:solidFill>
              </a:rPr>
              <a:t>You know about the interactionist view of </a:t>
            </a:r>
          </a:p>
          <a:p>
            <a:pPr marL="0" indent="0">
              <a:buNone/>
            </a:pPr>
            <a:r>
              <a:rPr lang="en-GB" b="1" i="1" dirty="0" smtClean="0">
                <a:solidFill>
                  <a:srgbClr val="002060"/>
                </a:solidFill>
              </a:rPr>
              <a:t>Mental disorders</a:t>
            </a:r>
          </a:p>
          <a:p>
            <a:pPr marL="0" indent="0">
              <a:buNone/>
            </a:pPr>
            <a:endParaRPr lang="en-GB" b="1" i="1" dirty="0">
              <a:solidFill>
                <a:srgbClr val="002060"/>
              </a:solidFill>
            </a:endParaRPr>
          </a:p>
          <a:p>
            <a:pPr marL="0" indent="0">
              <a:buNone/>
            </a:pPr>
            <a:r>
              <a:rPr lang="en-GB" b="1" i="1" dirty="0" smtClean="0">
                <a:solidFill>
                  <a:srgbClr val="002060"/>
                </a:solidFill>
              </a:rPr>
              <a:t>Don’t forget to say why this information may</a:t>
            </a:r>
          </a:p>
          <a:p>
            <a:pPr marL="0" indent="0">
              <a:buNone/>
            </a:pPr>
            <a:r>
              <a:rPr lang="en-GB" b="1" i="1" dirty="0" smtClean="0">
                <a:solidFill>
                  <a:srgbClr val="002060"/>
                </a:solidFill>
              </a:rPr>
              <a:t>Be useful</a:t>
            </a:r>
          </a:p>
          <a:p>
            <a:pPr marL="0" indent="0">
              <a:buNone/>
            </a:pPr>
            <a:endParaRPr lang="en-GB" b="1" i="1" dirty="0">
              <a:solidFill>
                <a:srgbClr val="002060"/>
              </a:solidFill>
            </a:endParaRPr>
          </a:p>
          <a:p>
            <a:pPr marL="0" indent="0">
              <a:buNone/>
            </a:pPr>
            <a:r>
              <a:rPr lang="en-GB" b="1" i="1" dirty="0" smtClean="0">
                <a:solidFill>
                  <a:srgbClr val="FF0000"/>
                </a:solidFill>
              </a:rPr>
              <a:t>What do all of these points mean about the nature</a:t>
            </a:r>
          </a:p>
          <a:p>
            <a:pPr marL="0" indent="0">
              <a:buNone/>
            </a:pPr>
            <a:r>
              <a:rPr lang="en-GB" b="1" i="1" dirty="0" smtClean="0">
                <a:solidFill>
                  <a:srgbClr val="FF0000"/>
                </a:solidFill>
              </a:rPr>
              <a:t>Nurture debate?      </a:t>
            </a:r>
            <a:endParaRPr lang="en-GB" b="1" i="1" dirty="0">
              <a:solidFill>
                <a:srgbClr val="FF0000"/>
              </a:solidFill>
            </a:endParaRPr>
          </a:p>
          <a:p>
            <a:pPr marL="0" indent="0">
              <a:buNone/>
            </a:pPr>
            <a:endParaRPr lang="en-GB" dirty="0"/>
          </a:p>
        </p:txBody>
      </p:sp>
      <p:sp>
        <p:nvSpPr>
          <p:cNvPr id="4" name="Title 1"/>
          <p:cNvSpPr>
            <a:spLocks noGrp="1"/>
          </p:cNvSpPr>
          <p:nvPr>
            <p:ph type="title"/>
          </p:nvPr>
        </p:nvSpPr>
        <p:spPr>
          <a:solidFill>
            <a:schemeClr val="accent5">
              <a:lumMod val="60000"/>
              <a:lumOff val="40000"/>
            </a:schemeClr>
          </a:solidFill>
        </p:spPr>
        <p:txBody>
          <a:bodyPr/>
          <a:lstStyle/>
          <a:p>
            <a:pPr algn="ctr"/>
            <a:r>
              <a:rPr lang="en-GB" b="1" dirty="0" smtClean="0">
                <a:solidFill>
                  <a:schemeClr val="bg1"/>
                </a:solidFill>
              </a:rPr>
              <a:t>Putting it all together:  The Essay </a:t>
            </a:r>
            <a:r>
              <a:rPr lang="en-GB" b="1" dirty="0" smtClean="0">
                <a:solidFill>
                  <a:schemeClr val="accent6">
                    <a:lumMod val="40000"/>
                    <a:lumOff val="60000"/>
                  </a:schemeClr>
                </a:solidFill>
              </a:rPr>
              <a:t>AO3</a:t>
            </a:r>
            <a:endParaRPr lang="en-GB" b="1" dirty="0">
              <a:solidFill>
                <a:schemeClr val="accent6">
                  <a:lumMod val="40000"/>
                  <a:lumOff val="6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3482" y="3968461"/>
            <a:ext cx="3533603" cy="2208502"/>
          </a:xfrm>
          <a:prstGeom prst="rect">
            <a:avLst/>
          </a:prstGeom>
        </p:spPr>
      </p:pic>
    </p:spTree>
    <p:extLst>
      <p:ext uri="{BB962C8B-B14F-4D97-AF65-F5344CB8AC3E}">
        <p14:creationId xmlns:p14="http://schemas.microsoft.com/office/powerpoint/2010/main" val="134150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Effect transition="in" filter="fade">
                                      <p:cBhvr>
                                        <p:cTn id="1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13869" cy="1325563"/>
          </a:xfrm>
          <a:solidFill>
            <a:schemeClr val="accent3">
              <a:lumMod val="60000"/>
              <a:lumOff val="40000"/>
            </a:schemeClr>
          </a:solidFill>
        </p:spPr>
        <p:txBody>
          <a:bodyPr/>
          <a:lstStyle/>
          <a:p>
            <a:pPr algn="ctr"/>
            <a:r>
              <a:rPr lang="en-GB" b="1" dirty="0" smtClean="0">
                <a:solidFill>
                  <a:schemeClr val="bg1"/>
                </a:solidFill>
              </a:rPr>
              <a:t>Introduction to the debates</a:t>
            </a:r>
            <a:endParaRPr lang="en-GB" b="1" dirty="0">
              <a:solidFill>
                <a:schemeClr val="bg1"/>
              </a:solidFill>
            </a:endParaRPr>
          </a:p>
        </p:txBody>
      </p:sp>
      <p:sp>
        <p:nvSpPr>
          <p:cNvPr id="3" name="Content Placeholder 2"/>
          <p:cNvSpPr>
            <a:spLocks noGrp="1"/>
          </p:cNvSpPr>
          <p:nvPr>
            <p:ph idx="1"/>
          </p:nvPr>
        </p:nvSpPr>
        <p:spPr>
          <a:xfrm>
            <a:off x="838200" y="1825625"/>
            <a:ext cx="3446417" cy="4744992"/>
          </a:xfrm>
        </p:spPr>
        <p:txBody>
          <a:bodyPr>
            <a:normAutofit fontScale="92500"/>
          </a:bodyPr>
          <a:lstStyle/>
          <a:p>
            <a:pPr marL="0" indent="0">
              <a:buNone/>
            </a:pPr>
            <a:r>
              <a:rPr lang="en-GB" b="1" i="1" dirty="0" smtClean="0"/>
              <a:t>We will be looking at 4 debates in Psychology:</a:t>
            </a:r>
          </a:p>
          <a:p>
            <a:pPr marL="0" indent="0">
              <a:buNone/>
            </a:pPr>
            <a:endParaRPr lang="en-GB" dirty="0"/>
          </a:p>
          <a:p>
            <a:r>
              <a:rPr lang="en-GB" dirty="0" smtClean="0"/>
              <a:t>The nature nurture debate</a:t>
            </a:r>
          </a:p>
          <a:p>
            <a:r>
              <a:rPr lang="en-GB" dirty="0" smtClean="0"/>
              <a:t>Determinism vs free will </a:t>
            </a:r>
          </a:p>
          <a:p>
            <a:r>
              <a:rPr lang="en-GB" dirty="0" smtClean="0"/>
              <a:t>Reductionism vs holism</a:t>
            </a:r>
          </a:p>
          <a:p>
            <a:r>
              <a:rPr lang="en-GB" dirty="0" smtClean="0"/>
              <a:t>Nomothetic vs idiographic</a:t>
            </a:r>
            <a:endParaRPr lang="en-GB" dirty="0"/>
          </a:p>
        </p:txBody>
      </p:sp>
      <p:sp>
        <p:nvSpPr>
          <p:cNvPr id="4" name="TextBox 3"/>
          <p:cNvSpPr txBox="1"/>
          <p:nvPr/>
        </p:nvSpPr>
        <p:spPr>
          <a:xfrm>
            <a:off x="4284617" y="1825625"/>
            <a:ext cx="7367452" cy="5078313"/>
          </a:xfrm>
          <a:prstGeom prst="rect">
            <a:avLst/>
          </a:prstGeom>
          <a:solidFill>
            <a:schemeClr val="accent3">
              <a:lumMod val="20000"/>
              <a:lumOff val="80000"/>
            </a:schemeClr>
          </a:solidFill>
        </p:spPr>
        <p:txBody>
          <a:bodyPr wrap="square" rtlCol="0">
            <a:spAutoFit/>
          </a:bodyPr>
          <a:lstStyle/>
          <a:p>
            <a:r>
              <a:rPr lang="en-GB" b="1" i="1" dirty="0" smtClean="0">
                <a:solidFill>
                  <a:schemeClr val="accent4">
                    <a:lumMod val="50000"/>
                  </a:schemeClr>
                </a:solidFill>
              </a:rPr>
              <a:t>Can you guess which of the debates each of these statements relate to, and which side of the argument it supports? In your groups, write your choices down on a MWB</a:t>
            </a:r>
          </a:p>
          <a:p>
            <a:endParaRPr lang="en-GB" dirty="0"/>
          </a:p>
          <a:p>
            <a:pPr marL="342900" indent="-342900">
              <a:buFont typeface="+mj-lt"/>
              <a:buAutoNum type="arabicPeriod"/>
            </a:pPr>
            <a:r>
              <a:rPr lang="en-GB" dirty="0" smtClean="0"/>
              <a:t>“The only way to effectively treat mental disorders is to deal with the chemical imbalance that they result from”</a:t>
            </a:r>
            <a:endParaRPr lang="en-GB" dirty="0"/>
          </a:p>
          <a:p>
            <a:pPr marL="342900" indent="-342900">
              <a:buFont typeface="+mj-lt"/>
              <a:buAutoNum type="arabicPeriod"/>
            </a:pPr>
            <a:endParaRPr lang="en-GB" dirty="0" smtClean="0"/>
          </a:p>
          <a:p>
            <a:pPr marL="342900" indent="-342900">
              <a:buFont typeface="+mj-lt"/>
              <a:buAutoNum type="arabicPeriod"/>
            </a:pPr>
            <a:r>
              <a:rPr lang="en-GB" dirty="0" smtClean="0"/>
              <a:t>“I’ve always been very lazy, it runs in my family. My mother was a very lazy woman who spent a lot of her time in bed completing crossword puzzles.  I’ve got that from her, but my brother didn’t get it, he’s much more motivated”</a:t>
            </a:r>
            <a:endParaRPr lang="en-GB" dirty="0"/>
          </a:p>
          <a:p>
            <a:pPr marL="342900" indent="-342900">
              <a:buFont typeface="+mj-lt"/>
              <a:buAutoNum type="arabicPeriod"/>
            </a:pPr>
            <a:endParaRPr lang="en-GB" dirty="0" smtClean="0"/>
          </a:p>
          <a:p>
            <a:pPr marL="342900" indent="-342900">
              <a:buFont typeface="+mj-lt"/>
              <a:buAutoNum type="arabicPeriod"/>
            </a:pPr>
            <a:r>
              <a:rPr lang="en-GB" dirty="0" smtClean="0"/>
              <a:t>“There’s no point trying to categorise people because every case will be different.  People’s individual motivations will be different”</a:t>
            </a:r>
          </a:p>
          <a:p>
            <a:pPr marL="342900" indent="-342900">
              <a:buFont typeface="+mj-lt"/>
              <a:buAutoNum type="arabicPeriod"/>
            </a:pPr>
            <a:endParaRPr lang="en-GB" dirty="0"/>
          </a:p>
          <a:p>
            <a:pPr marL="342900" indent="-342900">
              <a:buFont typeface="+mj-lt"/>
              <a:buAutoNum type="arabicPeriod"/>
            </a:pPr>
            <a:r>
              <a:rPr lang="en-GB" dirty="0" smtClean="0"/>
              <a:t>“I was destined to end up in jail.  My mother was a heroin addict, my father left before I was born and I was taken into care and passed around different foster families before left to fend for myself at the age of 16”</a:t>
            </a:r>
            <a:endParaRPr lang="en-GB" dirty="0"/>
          </a:p>
        </p:txBody>
      </p:sp>
    </p:spTree>
    <p:extLst>
      <p:ext uri="{BB962C8B-B14F-4D97-AF65-F5344CB8AC3E}">
        <p14:creationId xmlns:p14="http://schemas.microsoft.com/office/powerpoint/2010/main" val="158114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7784287" cy="4849495"/>
          </a:xfrm>
        </p:spPr>
        <p:txBody>
          <a:bodyPr>
            <a:normAutofit fontScale="62500" lnSpcReduction="20000"/>
          </a:bodyPr>
          <a:lstStyle/>
          <a:p>
            <a:pPr marL="0" indent="0">
              <a:buNone/>
            </a:pPr>
            <a:r>
              <a:rPr lang="en-GB" sz="3400" b="1" i="1" dirty="0" smtClean="0"/>
              <a:t>Answers:</a:t>
            </a:r>
          </a:p>
          <a:p>
            <a:pPr marL="342900" indent="-342900">
              <a:buFont typeface="+mj-lt"/>
              <a:buAutoNum type="arabicPeriod"/>
            </a:pPr>
            <a:endParaRPr lang="en-GB" dirty="0"/>
          </a:p>
          <a:p>
            <a:pPr marL="342900" indent="-342900">
              <a:buFont typeface="+mj-lt"/>
              <a:buAutoNum type="arabicPeriod"/>
            </a:pPr>
            <a:r>
              <a:rPr lang="en-GB" dirty="0" smtClean="0"/>
              <a:t>“</a:t>
            </a:r>
            <a:r>
              <a:rPr lang="en-GB" dirty="0"/>
              <a:t>The only way to effectively treat mental disorders is to deal with the chemical imbalance that they result from</a:t>
            </a:r>
            <a:r>
              <a:rPr lang="en-GB" dirty="0" smtClean="0"/>
              <a:t>”   </a:t>
            </a:r>
            <a:r>
              <a:rPr lang="en-GB" b="1" i="1" dirty="0" smtClean="0">
                <a:solidFill>
                  <a:srgbClr val="FF0000"/>
                </a:solidFill>
              </a:rPr>
              <a:t>Reductionism</a:t>
            </a:r>
            <a:r>
              <a:rPr lang="en-GB" b="1" i="1" dirty="0" smtClean="0"/>
              <a:t> vs holism</a:t>
            </a:r>
            <a:endParaRPr lang="en-GB" b="1" i="1" dirty="0"/>
          </a:p>
          <a:p>
            <a:pPr marL="342900" indent="-342900">
              <a:buFont typeface="+mj-lt"/>
              <a:buAutoNum type="arabicPeriod"/>
            </a:pPr>
            <a:endParaRPr lang="en-GB" dirty="0" smtClean="0"/>
          </a:p>
          <a:p>
            <a:pPr marL="342900" indent="-342900">
              <a:buFont typeface="+mj-lt"/>
              <a:buAutoNum type="arabicPeriod"/>
            </a:pPr>
            <a:r>
              <a:rPr lang="en-GB" dirty="0" smtClean="0"/>
              <a:t>“</a:t>
            </a:r>
            <a:r>
              <a:rPr lang="en-GB" dirty="0"/>
              <a:t>I’ve always been very lazy, it runs in my family. My mother was a very lazy woman who spent a lot of her time in bed completing crossword puzzles.  I’ve got that from her, but my brother didn’t get it, he’s much more motivated</a:t>
            </a:r>
            <a:r>
              <a:rPr lang="en-GB" dirty="0" smtClean="0"/>
              <a:t>”  </a:t>
            </a:r>
            <a:r>
              <a:rPr lang="en-GB" b="1" i="1" dirty="0" smtClean="0">
                <a:solidFill>
                  <a:srgbClr val="FF0000"/>
                </a:solidFill>
              </a:rPr>
              <a:t>nature</a:t>
            </a:r>
            <a:r>
              <a:rPr lang="en-GB" b="1" i="1" dirty="0" smtClean="0"/>
              <a:t> vs nurture</a:t>
            </a:r>
            <a:endParaRPr lang="en-GB" dirty="0"/>
          </a:p>
          <a:p>
            <a:pPr marL="342900" indent="-342900">
              <a:buFont typeface="+mj-lt"/>
              <a:buAutoNum type="arabicPeriod"/>
            </a:pPr>
            <a:endParaRPr lang="en-GB" smtClean="0"/>
          </a:p>
          <a:p>
            <a:pPr marL="342900" indent="-342900">
              <a:buFont typeface="+mj-lt"/>
              <a:buAutoNum type="arabicPeriod"/>
            </a:pPr>
            <a:r>
              <a:rPr lang="en-GB" smtClean="0"/>
              <a:t>“</a:t>
            </a:r>
            <a:r>
              <a:rPr lang="en-GB" dirty="0"/>
              <a:t>There’s no point trying to categorise people because every case will be different.  People’s individual motivations will be different</a:t>
            </a:r>
            <a:r>
              <a:rPr lang="en-GB" dirty="0" smtClean="0"/>
              <a:t>”   </a:t>
            </a:r>
            <a:r>
              <a:rPr lang="en-GB" b="1" i="1" dirty="0" smtClean="0">
                <a:solidFill>
                  <a:srgbClr val="FF0000"/>
                </a:solidFill>
              </a:rPr>
              <a:t>idiographic</a:t>
            </a:r>
            <a:r>
              <a:rPr lang="en-GB" b="1" i="1" dirty="0" smtClean="0"/>
              <a:t> vs nomothetic</a:t>
            </a:r>
            <a:endParaRPr lang="en-GB" b="1" i="1" dirty="0"/>
          </a:p>
          <a:p>
            <a:pPr marL="342900" indent="-342900">
              <a:buFont typeface="+mj-lt"/>
              <a:buAutoNum type="arabicPeriod"/>
            </a:pPr>
            <a:endParaRPr lang="en-GB" dirty="0"/>
          </a:p>
          <a:p>
            <a:pPr marL="342900" indent="-342900">
              <a:buFont typeface="+mj-lt"/>
              <a:buAutoNum type="arabicPeriod"/>
            </a:pPr>
            <a:r>
              <a:rPr lang="en-GB" dirty="0"/>
              <a:t>“I was destined to end up in jail.  My mother was a heroin addict, my father left before I was born and I was taken into care and passed around different foster families before left to fend for myself at the age of 16</a:t>
            </a:r>
            <a:r>
              <a:rPr lang="en-GB" dirty="0" smtClean="0"/>
              <a:t>”  </a:t>
            </a:r>
            <a:r>
              <a:rPr lang="en-GB" b="1" i="1" dirty="0" smtClean="0"/>
              <a:t>free will vs </a:t>
            </a:r>
            <a:r>
              <a:rPr lang="en-GB" b="1" i="1" dirty="0" smtClean="0">
                <a:solidFill>
                  <a:srgbClr val="FF0000"/>
                </a:solidFill>
              </a:rPr>
              <a:t>determinism</a:t>
            </a:r>
            <a:endParaRPr lang="en-GB" b="1" i="1" dirty="0">
              <a:solidFill>
                <a:srgbClr val="FF0000"/>
              </a:solidFill>
            </a:endParaRPr>
          </a:p>
          <a:p>
            <a:pPr marL="0" indent="0">
              <a:buNone/>
            </a:pPr>
            <a:endParaRPr lang="en-GB" dirty="0"/>
          </a:p>
        </p:txBody>
      </p:sp>
      <p:sp>
        <p:nvSpPr>
          <p:cNvPr id="4" name="Title 1"/>
          <p:cNvSpPr>
            <a:spLocks noGrp="1"/>
          </p:cNvSpPr>
          <p:nvPr>
            <p:ph type="title"/>
          </p:nvPr>
        </p:nvSpPr>
        <p:spPr>
          <a:solidFill>
            <a:schemeClr val="accent3">
              <a:lumMod val="60000"/>
              <a:lumOff val="40000"/>
            </a:schemeClr>
          </a:solidFill>
        </p:spPr>
        <p:txBody>
          <a:bodyPr/>
          <a:lstStyle/>
          <a:p>
            <a:pPr algn="ctr"/>
            <a:r>
              <a:rPr lang="en-GB" b="1" dirty="0" smtClean="0">
                <a:solidFill>
                  <a:schemeClr val="bg1"/>
                </a:solidFill>
              </a:rPr>
              <a:t>Introduction to the debates</a:t>
            </a:r>
            <a:endParaRPr lang="en-GB" b="1" dirty="0">
              <a:solidFill>
                <a:schemeClr val="bg1"/>
              </a:soli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486"/>
          <a:stretch/>
        </p:blipFill>
        <p:spPr>
          <a:xfrm>
            <a:off x="8622487" y="2274275"/>
            <a:ext cx="2999066" cy="1625962"/>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22487" y="4250371"/>
            <a:ext cx="2886729" cy="1626326"/>
          </a:xfrm>
          <a:prstGeom prst="rect">
            <a:avLst/>
          </a:prstGeom>
        </p:spPr>
      </p:pic>
    </p:spTree>
    <p:extLst>
      <p:ext uri="{BB962C8B-B14F-4D97-AF65-F5344CB8AC3E}">
        <p14:creationId xmlns:p14="http://schemas.microsoft.com/office/powerpoint/2010/main" val="320876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pPr algn="ctr"/>
            <a:r>
              <a:rPr lang="en-GB" b="1" dirty="0" smtClean="0">
                <a:solidFill>
                  <a:schemeClr val="bg1"/>
                </a:solidFill>
              </a:rPr>
              <a:t>The Nature Nurture Debate</a:t>
            </a:r>
            <a:endParaRPr lang="en-GB" b="1"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b="1" i="1" dirty="0" smtClean="0"/>
              <a:t>On MWBs, in pairs, define what is meant by the nature nurture debate</a:t>
            </a:r>
          </a:p>
          <a:p>
            <a:pPr marL="0" indent="0">
              <a:buNone/>
            </a:pPr>
            <a:endParaRPr lang="en-GB" b="1" i="1" dirty="0"/>
          </a:p>
          <a:p>
            <a:r>
              <a:rPr lang="en-GB" dirty="0" smtClean="0"/>
              <a:t>Your answers should have included some reference to the </a:t>
            </a:r>
            <a:r>
              <a:rPr lang="en-GB" b="1" i="1" dirty="0" smtClean="0"/>
              <a:t>debate </a:t>
            </a:r>
            <a:r>
              <a:rPr lang="en-GB" dirty="0" smtClean="0"/>
              <a:t>otherwise they will receive no credit in the exam</a:t>
            </a:r>
          </a:p>
          <a:p>
            <a:r>
              <a:rPr lang="en-GB" dirty="0" smtClean="0"/>
              <a:t>E.g., if you wrote ‘Nature refers to the belief that behaviour is inherited, and nurture refers the belief that behaviour is learnt’ </a:t>
            </a:r>
            <a:r>
              <a:rPr lang="en-GB" b="1" i="1" dirty="0" smtClean="0"/>
              <a:t>this will receive no credit because it does not make reference to </a:t>
            </a:r>
            <a:r>
              <a:rPr lang="en-GB" b="1" i="1" dirty="0" smtClean="0">
                <a:solidFill>
                  <a:schemeClr val="accent2">
                    <a:lumMod val="75000"/>
                  </a:schemeClr>
                </a:solidFill>
              </a:rPr>
              <a:t>the debate!</a:t>
            </a:r>
          </a:p>
          <a:p>
            <a:r>
              <a:rPr lang="en-GB" dirty="0" smtClean="0"/>
              <a:t>Therefore, you must say </a:t>
            </a:r>
            <a:r>
              <a:rPr lang="en-GB" b="1" i="1" dirty="0" smtClean="0">
                <a:solidFill>
                  <a:schemeClr val="accent2">
                    <a:lumMod val="75000"/>
                  </a:schemeClr>
                </a:solidFill>
              </a:rPr>
              <a:t>‘the extent to which </a:t>
            </a:r>
            <a:r>
              <a:rPr lang="en-GB" dirty="0" smtClean="0"/>
              <a:t>behaviour is a product of </a:t>
            </a:r>
            <a:r>
              <a:rPr lang="en-GB" dirty="0" err="1" smtClean="0"/>
              <a:t>gentic</a:t>
            </a:r>
            <a:r>
              <a:rPr lang="en-GB" dirty="0" smtClean="0"/>
              <a:t> and/or environmental influences’</a:t>
            </a:r>
          </a:p>
          <a:p>
            <a:r>
              <a:rPr lang="en-GB" dirty="0" smtClean="0"/>
              <a:t>Another common error is to mistake </a:t>
            </a:r>
            <a:r>
              <a:rPr lang="en-GB" b="1" i="1" dirty="0" smtClean="0"/>
              <a:t>biology</a:t>
            </a:r>
            <a:r>
              <a:rPr lang="en-GB" dirty="0" smtClean="0"/>
              <a:t> for </a:t>
            </a:r>
            <a:r>
              <a:rPr lang="en-GB" b="1" i="1" dirty="0" smtClean="0"/>
              <a:t>heredity. </a:t>
            </a:r>
            <a:r>
              <a:rPr lang="en-GB" dirty="0" smtClean="0"/>
              <a:t>They are not the same thing!  The nature nurture debate is focused on </a:t>
            </a:r>
            <a:r>
              <a:rPr lang="en-GB" b="1" i="1" dirty="0" smtClean="0"/>
              <a:t>heredity</a:t>
            </a:r>
            <a:r>
              <a:rPr lang="en-GB" dirty="0" smtClean="0"/>
              <a:t>, not biology in general</a:t>
            </a:r>
            <a:endParaRPr lang="en-GB" b="1" i="1" dirty="0"/>
          </a:p>
        </p:txBody>
      </p:sp>
    </p:spTree>
    <p:extLst>
      <p:ext uri="{BB962C8B-B14F-4D97-AF65-F5344CB8AC3E}">
        <p14:creationId xmlns:p14="http://schemas.microsoft.com/office/powerpoint/2010/main" val="37298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GB" b="1" i="1" dirty="0" smtClean="0"/>
              <a:t>Draw the diagram below on your BWBs and add where you think each approach sits on the spectrum</a:t>
            </a:r>
          </a:p>
          <a:p>
            <a:pPr marL="0" indent="0">
              <a:buNone/>
            </a:pPr>
            <a:endParaRPr lang="en-GB" dirty="0"/>
          </a:p>
          <a:p>
            <a:pPr marL="0" indent="0">
              <a:buNone/>
            </a:pPr>
            <a:endParaRPr lang="en-GB" dirty="0" smtClean="0"/>
          </a:p>
          <a:p>
            <a:pPr marL="0" indent="0">
              <a:buNone/>
            </a:pPr>
            <a:endParaRPr lang="en-GB" dirty="0"/>
          </a:p>
          <a:p>
            <a:r>
              <a:rPr lang="en-GB" dirty="0"/>
              <a:t>The Biological </a:t>
            </a:r>
            <a:r>
              <a:rPr lang="en-GB" dirty="0" smtClean="0"/>
              <a:t>Approach</a:t>
            </a:r>
          </a:p>
          <a:p>
            <a:r>
              <a:rPr lang="en-GB" dirty="0" smtClean="0"/>
              <a:t>SLT</a:t>
            </a:r>
            <a:endParaRPr lang="en-GB" dirty="0"/>
          </a:p>
          <a:p>
            <a:r>
              <a:rPr lang="en-GB" dirty="0"/>
              <a:t>The Behaviourist </a:t>
            </a:r>
            <a:r>
              <a:rPr lang="en-GB" dirty="0" smtClean="0"/>
              <a:t>Approach</a:t>
            </a:r>
          </a:p>
          <a:p>
            <a:r>
              <a:rPr lang="en-GB" dirty="0" smtClean="0"/>
              <a:t>Humanism</a:t>
            </a:r>
            <a:endParaRPr lang="en-GB" dirty="0"/>
          </a:p>
          <a:p>
            <a:r>
              <a:rPr lang="en-GB" dirty="0"/>
              <a:t>The Cognitive Approach</a:t>
            </a:r>
          </a:p>
          <a:p>
            <a:r>
              <a:rPr lang="en-GB" dirty="0"/>
              <a:t>The Psychodynamic approach</a:t>
            </a:r>
          </a:p>
          <a:p>
            <a:pPr marL="0" indent="0">
              <a:buNone/>
            </a:pPr>
            <a:endParaRPr lang="en-GB" dirty="0"/>
          </a:p>
        </p:txBody>
      </p:sp>
      <p:sp>
        <p:nvSpPr>
          <p:cNvPr id="4" name="Title 1"/>
          <p:cNvSpPr>
            <a:spLocks noGrp="1"/>
          </p:cNvSpPr>
          <p:nvPr>
            <p:ph type="title"/>
          </p:nvPr>
        </p:nvSpPr>
        <p:spPr>
          <a:solidFill>
            <a:srgbClr val="FFC000"/>
          </a:solidFill>
        </p:spPr>
        <p:txBody>
          <a:bodyPr>
            <a:normAutofit fontScale="90000"/>
          </a:bodyPr>
          <a:lstStyle/>
          <a:p>
            <a:pPr algn="ctr"/>
            <a:r>
              <a:rPr lang="en-GB" b="1" dirty="0" smtClean="0">
                <a:solidFill>
                  <a:schemeClr val="bg1"/>
                </a:solidFill>
              </a:rPr>
              <a:t>The Nature Nurture Debate: </a:t>
            </a:r>
            <a:br>
              <a:rPr lang="en-GB" b="1" dirty="0" smtClean="0">
                <a:solidFill>
                  <a:schemeClr val="bg1"/>
                </a:solidFill>
              </a:rPr>
            </a:br>
            <a:r>
              <a:rPr lang="en-GB" b="1" dirty="0" smtClean="0">
                <a:solidFill>
                  <a:schemeClr val="bg1"/>
                </a:solidFill>
              </a:rPr>
              <a:t>Where do the approaches stand on the debate?</a:t>
            </a:r>
            <a:endParaRPr lang="en-GB" b="1" dirty="0">
              <a:solidFill>
                <a:schemeClr val="bg1"/>
              </a:solidFill>
            </a:endParaRPr>
          </a:p>
        </p:txBody>
      </p:sp>
      <p:cxnSp>
        <p:nvCxnSpPr>
          <p:cNvPr id="5" name="Straight Arrow Connector 4"/>
          <p:cNvCxnSpPr/>
          <p:nvPr/>
        </p:nvCxnSpPr>
        <p:spPr>
          <a:xfrm>
            <a:off x="2706254" y="3098654"/>
            <a:ext cx="6584166" cy="2013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764145" y="2909309"/>
            <a:ext cx="942109" cy="378690"/>
          </a:xfrm>
          <a:prstGeom prst="rect">
            <a:avLst/>
          </a:prstGeom>
          <a:noFill/>
        </p:spPr>
        <p:txBody>
          <a:bodyPr wrap="square" rtlCol="0">
            <a:spAutoFit/>
          </a:bodyPr>
          <a:lstStyle/>
          <a:p>
            <a:r>
              <a:rPr lang="en-GB" b="1" dirty="0" smtClean="0"/>
              <a:t>Nature</a:t>
            </a:r>
            <a:endParaRPr lang="en-GB" b="1" dirty="0"/>
          </a:p>
        </p:txBody>
      </p:sp>
      <p:sp>
        <p:nvSpPr>
          <p:cNvPr id="7" name="TextBox 6"/>
          <p:cNvSpPr txBox="1"/>
          <p:nvPr/>
        </p:nvSpPr>
        <p:spPr>
          <a:xfrm>
            <a:off x="9380000" y="2929447"/>
            <a:ext cx="942109" cy="378690"/>
          </a:xfrm>
          <a:prstGeom prst="rect">
            <a:avLst/>
          </a:prstGeom>
          <a:noFill/>
        </p:spPr>
        <p:txBody>
          <a:bodyPr wrap="square" rtlCol="0">
            <a:spAutoFit/>
          </a:bodyPr>
          <a:lstStyle/>
          <a:p>
            <a:r>
              <a:rPr lang="en-GB" b="1" dirty="0" smtClean="0"/>
              <a:t>Nurture</a:t>
            </a:r>
            <a:endParaRPr lang="en-GB" b="1" dirty="0"/>
          </a:p>
        </p:txBody>
      </p:sp>
    </p:spTree>
    <p:extLst>
      <p:ext uri="{BB962C8B-B14F-4D97-AF65-F5344CB8AC3E}">
        <p14:creationId xmlns:p14="http://schemas.microsoft.com/office/powerpoint/2010/main" val="599593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GB" b="1" i="1" dirty="0" smtClean="0"/>
              <a:t>Answers:</a:t>
            </a:r>
            <a:endParaRPr lang="en-GB" b="1" i="1"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1  The </a:t>
            </a:r>
            <a:r>
              <a:rPr lang="en-GB" dirty="0"/>
              <a:t>Biological </a:t>
            </a:r>
            <a:r>
              <a:rPr lang="en-GB" dirty="0" smtClean="0"/>
              <a:t>Approach</a:t>
            </a:r>
          </a:p>
          <a:p>
            <a:pPr marL="0" indent="0">
              <a:buNone/>
            </a:pPr>
            <a:r>
              <a:rPr lang="en-GB" dirty="0" smtClean="0"/>
              <a:t>2  SLT</a:t>
            </a:r>
            <a:endParaRPr lang="en-GB" dirty="0"/>
          </a:p>
          <a:p>
            <a:pPr marL="0" indent="0">
              <a:buNone/>
            </a:pPr>
            <a:r>
              <a:rPr lang="en-GB" dirty="0" smtClean="0"/>
              <a:t>3  The </a:t>
            </a:r>
            <a:r>
              <a:rPr lang="en-GB" dirty="0"/>
              <a:t>Behaviourist </a:t>
            </a:r>
            <a:r>
              <a:rPr lang="en-GB" dirty="0" smtClean="0"/>
              <a:t>Approach</a:t>
            </a:r>
          </a:p>
          <a:p>
            <a:pPr marL="0" indent="0">
              <a:buNone/>
            </a:pPr>
            <a:r>
              <a:rPr lang="en-GB" dirty="0" smtClean="0"/>
              <a:t>4  Humanism</a:t>
            </a:r>
            <a:endParaRPr lang="en-GB" dirty="0"/>
          </a:p>
          <a:p>
            <a:pPr marL="0" indent="0">
              <a:buNone/>
            </a:pPr>
            <a:r>
              <a:rPr lang="en-GB" dirty="0" smtClean="0"/>
              <a:t>5  The </a:t>
            </a:r>
            <a:r>
              <a:rPr lang="en-GB" dirty="0"/>
              <a:t>Cognitive Approach</a:t>
            </a:r>
          </a:p>
          <a:p>
            <a:pPr marL="0" indent="0">
              <a:buNone/>
            </a:pPr>
            <a:r>
              <a:rPr lang="en-GB" dirty="0" smtClean="0"/>
              <a:t>6  The </a:t>
            </a:r>
            <a:r>
              <a:rPr lang="en-GB" dirty="0"/>
              <a:t>Psychodynamic approach</a:t>
            </a:r>
          </a:p>
          <a:p>
            <a:pPr marL="0" indent="0">
              <a:buNone/>
            </a:pPr>
            <a:endParaRPr lang="en-GB" dirty="0"/>
          </a:p>
        </p:txBody>
      </p:sp>
      <p:sp>
        <p:nvSpPr>
          <p:cNvPr id="4" name="Title 1"/>
          <p:cNvSpPr>
            <a:spLocks noGrp="1"/>
          </p:cNvSpPr>
          <p:nvPr>
            <p:ph type="title"/>
          </p:nvPr>
        </p:nvSpPr>
        <p:spPr>
          <a:solidFill>
            <a:srgbClr val="FFC000"/>
          </a:solidFill>
        </p:spPr>
        <p:txBody>
          <a:bodyPr>
            <a:normAutofit fontScale="90000"/>
          </a:bodyPr>
          <a:lstStyle/>
          <a:p>
            <a:pPr algn="ctr"/>
            <a:r>
              <a:rPr lang="en-GB" b="1" dirty="0" smtClean="0">
                <a:solidFill>
                  <a:schemeClr val="bg1"/>
                </a:solidFill>
              </a:rPr>
              <a:t>The Nature Nurture Debate: </a:t>
            </a:r>
            <a:br>
              <a:rPr lang="en-GB" b="1" dirty="0" smtClean="0">
                <a:solidFill>
                  <a:schemeClr val="bg1"/>
                </a:solidFill>
              </a:rPr>
            </a:br>
            <a:r>
              <a:rPr lang="en-GB" b="1" dirty="0" smtClean="0">
                <a:solidFill>
                  <a:schemeClr val="bg1"/>
                </a:solidFill>
              </a:rPr>
              <a:t>Where do the approaches stand on the debate?</a:t>
            </a:r>
            <a:endParaRPr lang="en-GB" b="1" dirty="0">
              <a:solidFill>
                <a:schemeClr val="bg1"/>
              </a:solidFill>
            </a:endParaRPr>
          </a:p>
        </p:txBody>
      </p:sp>
      <p:cxnSp>
        <p:nvCxnSpPr>
          <p:cNvPr id="5" name="Straight Arrow Connector 4"/>
          <p:cNvCxnSpPr/>
          <p:nvPr/>
        </p:nvCxnSpPr>
        <p:spPr>
          <a:xfrm>
            <a:off x="2706254" y="3098654"/>
            <a:ext cx="6584166" cy="2013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301173" y="2909309"/>
            <a:ext cx="942109" cy="378690"/>
          </a:xfrm>
          <a:prstGeom prst="rect">
            <a:avLst/>
          </a:prstGeom>
          <a:noFill/>
        </p:spPr>
        <p:txBody>
          <a:bodyPr wrap="square" rtlCol="0">
            <a:spAutoFit/>
          </a:bodyPr>
          <a:lstStyle/>
          <a:p>
            <a:r>
              <a:rPr lang="en-GB" b="1" dirty="0" smtClean="0"/>
              <a:t>Nature</a:t>
            </a:r>
            <a:endParaRPr lang="en-GB" b="1" dirty="0"/>
          </a:p>
        </p:txBody>
      </p:sp>
      <p:sp>
        <p:nvSpPr>
          <p:cNvPr id="7" name="TextBox 6"/>
          <p:cNvSpPr txBox="1"/>
          <p:nvPr/>
        </p:nvSpPr>
        <p:spPr>
          <a:xfrm>
            <a:off x="9971127" y="2929447"/>
            <a:ext cx="942109" cy="378690"/>
          </a:xfrm>
          <a:prstGeom prst="rect">
            <a:avLst/>
          </a:prstGeom>
          <a:noFill/>
        </p:spPr>
        <p:txBody>
          <a:bodyPr wrap="square" rtlCol="0">
            <a:spAutoFit/>
          </a:bodyPr>
          <a:lstStyle/>
          <a:p>
            <a:r>
              <a:rPr lang="en-GB" b="1" dirty="0" smtClean="0"/>
              <a:t>Nurture</a:t>
            </a:r>
            <a:endParaRPr lang="en-GB" b="1" dirty="0"/>
          </a:p>
        </p:txBody>
      </p:sp>
      <p:sp>
        <p:nvSpPr>
          <p:cNvPr id="8" name="TextBox 7"/>
          <p:cNvSpPr txBox="1"/>
          <p:nvPr/>
        </p:nvSpPr>
        <p:spPr>
          <a:xfrm>
            <a:off x="2243282" y="2909309"/>
            <a:ext cx="301336" cy="378690"/>
          </a:xfrm>
          <a:prstGeom prst="rect">
            <a:avLst/>
          </a:prstGeom>
          <a:noFill/>
        </p:spPr>
        <p:txBody>
          <a:bodyPr wrap="square" rtlCol="0">
            <a:spAutoFit/>
          </a:bodyPr>
          <a:lstStyle/>
          <a:p>
            <a:r>
              <a:rPr lang="en-GB" b="1" dirty="0">
                <a:solidFill>
                  <a:srgbClr val="FF0000"/>
                </a:solidFill>
              </a:rPr>
              <a:t>1</a:t>
            </a:r>
          </a:p>
        </p:txBody>
      </p:sp>
      <p:sp>
        <p:nvSpPr>
          <p:cNvPr id="9" name="TextBox 8"/>
          <p:cNvSpPr txBox="1"/>
          <p:nvPr/>
        </p:nvSpPr>
        <p:spPr>
          <a:xfrm>
            <a:off x="8399318" y="3308137"/>
            <a:ext cx="301336" cy="378690"/>
          </a:xfrm>
          <a:prstGeom prst="rect">
            <a:avLst/>
          </a:prstGeom>
          <a:noFill/>
        </p:spPr>
        <p:txBody>
          <a:bodyPr wrap="square" rtlCol="0">
            <a:spAutoFit/>
          </a:bodyPr>
          <a:lstStyle/>
          <a:p>
            <a:r>
              <a:rPr lang="en-GB" b="1" dirty="0">
                <a:solidFill>
                  <a:srgbClr val="FF0000"/>
                </a:solidFill>
              </a:rPr>
              <a:t>2</a:t>
            </a:r>
          </a:p>
        </p:txBody>
      </p:sp>
      <p:sp>
        <p:nvSpPr>
          <p:cNvPr id="10" name="TextBox 9"/>
          <p:cNvSpPr txBox="1"/>
          <p:nvPr/>
        </p:nvSpPr>
        <p:spPr>
          <a:xfrm>
            <a:off x="9452056" y="2929447"/>
            <a:ext cx="301336" cy="378690"/>
          </a:xfrm>
          <a:prstGeom prst="rect">
            <a:avLst/>
          </a:prstGeom>
          <a:noFill/>
        </p:spPr>
        <p:txBody>
          <a:bodyPr wrap="square" rtlCol="0">
            <a:spAutoFit/>
          </a:bodyPr>
          <a:lstStyle/>
          <a:p>
            <a:r>
              <a:rPr lang="en-GB" b="1" dirty="0" smtClean="0">
                <a:solidFill>
                  <a:srgbClr val="FF0000"/>
                </a:solidFill>
              </a:rPr>
              <a:t>3</a:t>
            </a:r>
            <a:endParaRPr lang="en-GB" b="1" dirty="0">
              <a:solidFill>
                <a:srgbClr val="FF0000"/>
              </a:solidFill>
            </a:endParaRPr>
          </a:p>
        </p:txBody>
      </p:sp>
      <p:sp>
        <p:nvSpPr>
          <p:cNvPr id="11" name="TextBox 10"/>
          <p:cNvSpPr txBox="1"/>
          <p:nvPr/>
        </p:nvSpPr>
        <p:spPr>
          <a:xfrm>
            <a:off x="6926118" y="2645430"/>
            <a:ext cx="301336" cy="378690"/>
          </a:xfrm>
          <a:prstGeom prst="rect">
            <a:avLst/>
          </a:prstGeom>
          <a:noFill/>
        </p:spPr>
        <p:txBody>
          <a:bodyPr wrap="square" rtlCol="0">
            <a:spAutoFit/>
          </a:bodyPr>
          <a:lstStyle/>
          <a:p>
            <a:r>
              <a:rPr lang="en-GB" b="1" dirty="0" smtClean="0">
                <a:solidFill>
                  <a:srgbClr val="FF0000"/>
                </a:solidFill>
              </a:rPr>
              <a:t>4</a:t>
            </a:r>
            <a:endParaRPr lang="en-GB" b="1" dirty="0">
              <a:solidFill>
                <a:srgbClr val="FF0000"/>
              </a:solidFill>
            </a:endParaRPr>
          </a:p>
        </p:txBody>
      </p:sp>
      <p:sp>
        <p:nvSpPr>
          <p:cNvPr id="12" name="TextBox 11"/>
          <p:cNvSpPr txBox="1"/>
          <p:nvPr/>
        </p:nvSpPr>
        <p:spPr>
          <a:xfrm>
            <a:off x="5395665" y="3193326"/>
            <a:ext cx="301336" cy="378690"/>
          </a:xfrm>
          <a:prstGeom prst="rect">
            <a:avLst/>
          </a:prstGeom>
          <a:noFill/>
        </p:spPr>
        <p:txBody>
          <a:bodyPr wrap="square" rtlCol="0">
            <a:spAutoFit/>
          </a:bodyPr>
          <a:lstStyle/>
          <a:p>
            <a:r>
              <a:rPr lang="en-GB" b="1" dirty="0">
                <a:solidFill>
                  <a:srgbClr val="FF0000"/>
                </a:solidFill>
              </a:rPr>
              <a:t>5</a:t>
            </a:r>
          </a:p>
        </p:txBody>
      </p:sp>
      <p:sp>
        <p:nvSpPr>
          <p:cNvPr id="13" name="TextBox 12"/>
          <p:cNvSpPr txBox="1"/>
          <p:nvPr/>
        </p:nvSpPr>
        <p:spPr>
          <a:xfrm>
            <a:off x="3854451" y="2678445"/>
            <a:ext cx="301336" cy="378690"/>
          </a:xfrm>
          <a:prstGeom prst="rect">
            <a:avLst/>
          </a:prstGeom>
          <a:noFill/>
        </p:spPr>
        <p:txBody>
          <a:bodyPr wrap="square" rtlCol="0">
            <a:spAutoFit/>
          </a:bodyPr>
          <a:lstStyle/>
          <a:p>
            <a:r>
              <a:rPr lang="en-GB" b="1" dirty="0" smtClean="0">
                <a:solidFill>
                  <a:srgbClr val="FF0000"/>
                </a:solidFill>
              </a:rPr>
              <a:t>6</a:t>
            </a:r>
            <a:endParaRPr lang="en-GB" b="1" dirty="0">
              <a:solidFill>
                <a:srgbClr val="FF0000"/>
              </a:solidFill>
            </a:endParaRPr>
          </a:p>
        </p:txBody>
      </p:sp>
    </p:spTree>
    <p:extLst>
      <p:ext uri="{BB962C8B-B14F-4D97-AF65-F5344CB8AC3E}">
        <p14:creationId xmlns:p14="http://schemas.microsoft.com/office/powerpoint/2010/main" val="1282254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solidFill>
            <a:srgbClr val="FFC000"/>
          </a:solidFill>
        </p:spPr>
        <p:txBody>
          <a:bodyPr/>
          <a:lstStyle/>
          <a:p>
            <a:pPr algn="ctr"/>
            <a:r>
              <a:rPr lang="en-GB" b="1" dirty="0" smtClean="0">
                <a:solidFill>
                  <a:schemeClr val="bg1"/>
                </a:solidFill>
              </a:rPr>
              <a:t>The Nature Nurture Debate</a:t>
            </a:r>
            <a:endParaRPr lang="en-GB" b="1" dirty="0">
              <a:solidFill>
                <a:schemeClr val="bg1"/>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355280888"/>
              </p:ext>
            </p:extLst>
          </p:nvPr>
        </p:nvGraphicFramePr>
        <p:xfrm>
          <a:off x="838200" y="2631808"/>
          <a:ext cx="10515600" cy="3937000"/>
        </p:xfrm>
        <a:graphic>
          <a:graphicData uri="http://schemas.openxmlformats.org/drawingml/2006/table">
            <a:tbl>
              <a:tblPr firstRow="1" bandRow="1">
                <a:tableStyleId>{00A15C55-8517-42AA-B614-E9B94910E393}</a:tableStyleId>
              </a:tblPr>
              <a:tblGrid>
                <a:gridCol w="5257800">
                  <a:extLst>
                    <a:ext uri="{9D8B030D-6E8A-4147-A177-3AD203B41FA5}">
                      <a16:colId xmlns:a16="http://schemas.microsoft.com/office/drawing/2014/main" xmlns="" val="20000"/>
                    </a:ext>
                  </a:extLst>
                </a:gridCol>
                <a:gridCol w="5257800">
                  <a:extLst>
                    <a:ext uri="{9D8B030D-6E8A-4147-A177-3AD203B41FA5}">
                      <a16:colId xmlns:a16="http://schemas.microsoft.com/office/drawing/2014/main" xmlns="" val="20001"/>
                    </a:ext>
                  </a:extLst>
                </a:gridCol>
              </a:tblGrid>
              <a:tr h="370840">
                <a:tc>
                  <a:txBody>
                    <a:bodyPr/>
                    <a:lstStyle/>
                    <a:p>
                      <a:pPr algn="ctr"/>
                      <a:r>
                        <a:rPr lang="en-GB" dirty="0" smtClean="0"/>
                        <a:t>Nature</a:t>
                      </a:r>
                      <a:endParaRPr lang="en-GB" dirty="0"/>
                    </a:p>
                  </a:txBody>
                  <a:tcPr/>
                </a:tc>
                <a:tc>
                  <a:txBody>
                    <a:bodyPr/>
                    <a:lstStyle/>
                    <a:p>
                      <a:pPr algn="ctr"/>
                      <a:r>
                        <a:rPr lang="en-GB" dirty="0" smtClean="0"/>
                        <a:t>Nurture</a:t>
                      </a:r>
                      <a:endParaRPr lang="en-GB" dirty="0"/>
                    </a:p>
                  </a:txBody>
                  <a:tcPr/>
                </a:tc>
                <a:extLst>
                  <a:ext uri="{0D108BD9-81ED-4DB2-BD59-A6C34878D82A}">
                    <a16:rowId xmlns:a16="http://schemas.microsoft.com/office/drawing/2014/main" xmlns="" val="10000"/>
                  </a:ext>
                </a:extLst>
              </a:tr>
              <a:tr h="370840">
                <a:tc>
                  <a:txBody>
                    <a:bodyPr/>
                    <a:lstStyle/>
                    <a:p>
                      <a:r>
                        <a:rPr lang="en-GB" dirty="0" smtClean="0"/>
                        <a:t>Name</a:t>
                      </a:r>
                      <a:r>
                        <a:rPr lang="en-GB" baseline="0" dirty="0" smtClean="0"/>
                        <a:t> of t</a:t>
                      </a:r>
                      <a:r>
                        <a:rPr lang="en-GB" dirty="0" smtClean="0"/>
                        <a:t>heory :</a:t>
                      </a:r>
                    </a:p>
                    <a:p>
                      <a:endParaRPr lang="en-GB" dirty="0" smtClean="0"/>
                    </a:p>
                    <a:p>
                      <a:endParaRPr lang="en-GB" dirty="0" smtClean="0"/>
                    </a:p>
                    <a:p>
                      <a:endParaRPr lang="en-GB" dirty="0"/>
                    </a:p>
                  </a:txBody>
                  <a:tcPr/>
                </a:tc>
                <a:tc>
                  <a:txBody>
                    <a:bodyPr/>
                    <a:lstStyle/>
                    <a:p>
                      <a:r>
                        <a:rPr lang="en-GB" dirty="0" smtClean="0"/>
                        <a:t>Name of theory:</a:t>
                      </a:r>
                      <a:endParaRPr lang="en-GB" dirty="0"/>
                    </a:p>
                  </a:txBody>
                  <a:tcPr/>
                </a:tc>
                <a:extLst>
                  <a:ext uri="{0D108BD9-81ED-4DB2-BD59-A6C34878D82A}">
                    <a16:rowId xmlns:a16="http://schemas.microsoft.com/office/drawing/2014/main" xmlns="" val="10001"/>
                  </a:ext>
                </a:extLst>
              </a:tr>
              <a:tr h="370840">
                <a:tc>
                  <a:txBody>
                    <a:bodyPr/>
                    <a:lstStyle/>
                    <a:p>
                      <a:r>
                        <a:rPr lang="en-GB" dirty="0" smtClean="0"/>
                        <a:t>Explanation (must</a:t>
                      </a:r>
                      <a:r>
                        <a:rPr lang="en-GB" baseline="0" dirty="0" smtClean="0"/>
                        <a:t> relate to a specific behaviour)</a:t>
                      </a:r>
                      <a:r>
                        <a:rPr lang="en-GB" dirty="0" smtClean="0"/>
                        <a:t>:</a:t>
                      </a:r>
                    </a:p>
                    <a:p>
                      <a:endParaRPr lang="en-GB" dirty="0" smtClean="0"/>
                    </a:p>
                    <a:p>
                      <a:endParaRPr lang="en-GB" dirty="0" smtClean="0"/>
                    </a:p>
                    <a:p>
                      <a:endParaRPr lang="en-GB" dirty="0"/>
                    </a:p>
                  </a:txBody>
                  <a:tcPr/>
                </a:tc>
                <a:tc>
                  <a:txBody>
                    <a:bodyPr/>
                    <a:lstStyle/>
                    <a:p>
                      <a:r>
                        <a:rPr lang="en-GB" dirty="0" smtClean="0"/>
                        <a:t>Explanation (must relate to a specific behaviour):</a:t>
                      </a:r>
                      <a:endParaRPr lang="en-GB" dirty="0"/>
                    </a:p>
                  </a:txBody>
                  <a:tcPr/>
                </a:tc>
                <a:extLst>
                  <a:ext uri="{0D108BD9-81ED-4DB2-BD59-A6C34878D82A}">
                    <a16:rowId xmlns:a16="http://schemas.microsoft.com/office/drawing/2014/main" xmlns="" val="10002"/>
                  </a:ext>
                </a:extLst>
              </a:tr>
              <a:tr h="370840">
                <a:tc>
                  <a:txBody>
                    <a:bodyPr/>
                    <a:lstStyle/>
                    <a:p>
                      <a:r>
                        <a:rPr lang="en-GB" dirty="0" smtClean="0"/>
                        <a:t>Supporting evidence:</a:t>
                      </a:r>
                    </a:p>
                    <a:p>
                      <a:endParaRPr lang="en-GB" dirty="0" smtClean="0"/>
                    </a:p>
                    <a:p>
                      <a:endParaRPr lang="en-GB" dirty="0" smtClean="0"/>
                    </a:p>
                    <a:p>
                      <a:endParaRPr lang="en-GB" dirty="0" smtClean="0"/>
                    </a:p>
                  </a:txBody>
                  <a:tcPr/>
                </a:tc>
                <a:tc>
                  <a:txBody>
                    <a:bodyPr/>
                    <a:lstStyle/>
                    <a:p>
                      <a:r>
                        <a:rPr lang="en-GB" dirty="0" smtClean="0"/>
                        <a:t>Supporting evidence:</a:t>
                      </a:r>
                      <a:endParaRPr lang="en-GB" dirty="0"/>
                    </a:p>
                  </a:txBody>
                  <a:tcPr/>
                </a:tc>
                <a:extLst>
                  <a:ext uri="{0D108BD9-81ED-4DB2-BD59-A6C34878D82A}">
                    <a16:rowId xmlns:a16="http://schemas.microsoft.com/office/drawing/2014/main" xmlns="" val="10003"/>
                  </a:ext>
                </a:extLst>
              </a:tr>
            </a:tbl>
          </a:graphicData>
        </a:graphic>
      </p:graphicFrame>
      <p:sp>
        <p:nvSpPr>
          <p:cNvPr id="10" name="TextBox 9"/>
          <p:cNvSpPr txBox="1"/>
          <p:nvPr/>
        </p:nvSpPr>
        <p:spPr>
          <a:xfrm>
            <a:off x="838200" y="1976582"/>
            <a:ext cx="10347036" cy="369332"/>
          </a:xfrm>
          <a:prstGeom prst="rect">
            <a:avLst/>
          </a:prstGeom>
          <a:noFill/>
        </p:spPr>
        <p:txBody>
          <a:bodyPr wrap="square" rtlCol="0">
            <a:spAutoFit/>
          </a:bodyPr>
          <a:lstStyle/>
          <a:p>
            <a:r>
              <a:rPr lang="en-GB" dirty="0" smtClean="0"/>
              <a:t>In pairs, draw out and complete the table below using what you have learned from other topics in Psychology</a:t>
            </a:r>
            <a:endParaRPr lang="en-GB" dirty="0"/>
          </a:p>
        </p:txBody>
      </p:sp>
    </p:spTree>
    <p:extLst>
      <p:ext uri="{BB962C8B-B14F-4D97-AF65-F5344CB8AC3E}">
        <p14:creationId xmlns:p14="http://schemas.microsoft.com/office/powerpoint/2010/main" val="802510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pPr algn="ctr"/>
            <a:r>
              <a:rPr lang="en-GB" b="1" dirty="0" smtClean="0">
                <a:solidFill>
                  <a:schemeClr val="bg1"/>
                </a:solidFill>
              </a:rPr>
              <a:t>The Interactionist Approach</a:t>
            </a:r>
            <a:endParaRPr lang="en-GB" b="1" dirty="0">
              <a:solidFill>
                <a:schemeClr val="bg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68898" y="1798998"/>
            <a:ext cx="3810000" cy="2501900"/>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6109" y="4516582"/>
            <a:ext cx="3732789" cy="2099694"/>
          </a:xfrm>
          <a:prstGeom prst="rect">
            <a:avLst/>
          </a:prstGeom>
        </p:spPr>
      </p:pic>
      <p:sp>
        <p:nvSpPr>
          <p:cNvPr id="7" name="TextBox 6"/>
          <p:cNvSpPr txBox="1"/>
          <p:nvPr/>
        </p:nvSpPr>
        <p:spPr>
          <a:xfrm>
            <a:off x="838200" y="2013527"/>
            <a:ext cx="6541655" cy="4524315"/>
          </a:xfrm>
          <a:prstGeom prst="rect">
            <a:avLst/>
          </a:prstGeom>
          <a:noFill/>
        </p:spPr>
        <p:txBody>
          <a:bodyPr wrap="square" rtlCol="0">
            <a:spAutoFit/>
          </a:bodyPr>
          <a:lstStyle/>
          <a:p>
            <a:r>
              <a:rPr lang="en-GB" b="1" i="1" dirty="0" smtClean="0"/>
              <a:t>What do you remember about the interactionist approach?  </a:t>
            </a:r>
          </a:p>
          <a:p>
            <a:r>
              <a:rPr lang="en-GB" b="1" i="1" dirty="0" smtClean="0"/>
              <a:t>Answer the following questions on mini-whiteboards</a:t>
            </a:r>
          </a:p>
          <a:p>
            <a:endParaRPr lang="en-GB" b="1" i="1" dirty="0"/>
          </a:p>
          <a:p>
            <a:pPr marL="285750" indent="-285750">
              <a:buFont typeface="Arial" panose="020B0604020202020204" pitchFamily="34" charset="0"/>
              <a:buChar char="•"/>
            </a:pPr>
            <a:r>
              <a:rPr lang="en-GB" dirty="0" smtClean="0"/>
              <a:t>What does the interactionist approach believe about the causes of behaviour?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The diathesis-stress model is part of the interactionist approach.  What does the ‘diathesis’ part refer to, and what does the ‘stress’ part refer to?</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You have covered the stress-diathesis model in the Psychopathology topic.  Give details of that particular theory</a:t>
            </a:r>
          </a:p>
          <a:p>
            <a:endParaRPr lang="en-GB" b="1" i="1" dirty="0"/>
          </a:p>
          <a:p>
            <a:endParaRPr lang="en-GB" b="1" i="1" dirty="0"/>
          </a:p>
        </p:txBody>
      </p:sp>
    </p:spTree>
    <p:extLst>
      <p:ext uri="{BB962C8B-B14F-4D97-AF65-F5344CB8AC3E}">
        <p14:creationId xmlns:p14="http://schemas.microsoft.com/office/powerpoint/2010/main" val="93223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6" end="6"/>
                                            </p:txEl>
                                          </p:spTgt>
                                        </p:tgtEl>
                                        <p:attrNameLst>
                                          <p:attrName>style.visibility</p:attrName>
                                        </p:attrNameLst>
                                      </p:cBhvr>
                                      <p:to>
                                        <p:strVal val="visible"/>
                                      </p:to>
                                    </p:set>
                                    <p:animEffect transition="in" filter="fade">
                                      <p:cBhvr>
                                        <p:cTn id="12" dur="500"/>
                                        <p:tgtEl>
                                          <p:spTgt spid="7">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9" end="9"/>
                                            </p:txEl>
                                          </p:spTgt>
                                        </p:tgtEl>
                                        <p:attrNameLst>
                                          <p:attrName>style.visibility</p:attrName>
                                        </p:attrNameLst>
                                      </p:cBhvr>
                                      <p:to>
                                        <p:strVal val="visible"/>
                                      </p:to>
                                    </p:set>
                                    <p:animEffect transition="in" filter="fade">
                                      <p:cBhvr>
                                        <p:cTn id="1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4"/>
            <a:ext cx="6763328" cy="4926158"/>
          </a:xfrm>
        </p:spPr>
        <p:txBody>
          <a:bodyPr>
            <a:normAutofit fontScale="47500" lnSpcReduction="20000"/>
          </a:bodyPr>
          <a:lstStyle/>
          <a:p>
            <a:pPr marL="0" indent="0">
              <a:buNone/>
            </a:pPr>
            <a:r>
              <a:rPr lang="en-GB" sz="3400" b="1" i="1" dirty="0" smtClean="0"/>
              <a:t>Nature may interact with nurture in several ways. For example:</a:t>
            </a:r>
          </a:p>
          <a:p>
            <a:pPr marL="0" indent="0">
              <a:buNone/>
            </a:pPr>
            <a:endParaRPr lang="en-GB" dirty="0" smtClean="0"/>
          </a:p>
          <a:p>
            <a:pPr marL="0" indent="0">
              <a:buNone/>
            </a:pPr>
            <a:r>
              <a:rPr lang="en-GB" b="1" dirty="0" smtClean="0">
                <a:solidFill>
                  <a:schemeClr val="accent6">
                    <a:lumMod val="50000"/>
                  </a:schemeClr>
                </a:solidFill>
              </a:rPr>
              <a:t>Nature affecting nurture:</a:t>
            </a:r>
          </a:p>
          <a:p>
            <a:r>
              <a:rPr lang="en-GB" b="1" dirty="0" smtClean="0"/>
              <a:t>Reactive:  </a:t>
            </a:r>
            <a:r>
              <a:rPr lang="en-GB" dirty="0" smtClean="0"/>
              <a:t>This is where inherited characteristics lead to different treatment from others, for example, a naturally aggressive person may evoke an aggressive reaction from others, thus increasing aggressive behaviour</a:t>
            </a:r>
          </a:p>
          <a:p>
            <a:r>
              <a:rPr lang="en-GB" b="1" dirty="0" smtClean="0"/>
              <a:t>Passive:  </a:t>
            </a:r>
            <a:r>
              <a:rPr lang="en-GB" dirty="0" smtClean="0"/>
              <a:t>The environment that the person shares with the people they inherited their genes from. For example, someone who inherits a gene that predisposes them to be good at playing a musical instrument is likely to be in an environment with other musicians and musical equipment</a:t>
            </a:r>
          </a:p>
          <a:p>
            <a:endParaRPr lang="en-GB" b="1" dirty="0"/>
          </a:p>
          <a:p>
            <a:pPr marL="0" indent="0">
              <a:buNone/>
            </a:pPr>
            <a:r>
              <a:rPr lang="en-GB" b="1" dirty="0" smtClean="0">
                <a:solidFill>
                  <a:schemeClr val="accent6">
                    <a:lumMod val="50000"/>
                  </a:schemeClr>
                </a:solidFill>
              </a:rPr>
              <a:t>Nurture affecting nature:</a:t>
            </a:r>
            <a:endParaRPr lang="en-GB" b="1" dirty="0">
              <a:solidFill>
                <a:schemeClr val="accent6">
                  <a:lumMod val="50000"/>
                </a:schemeClr>
              </a:solidFill>
            </a:endParaRPr>
          </a:p>
          <a:p>
            <a:r>
              <a:rPr lang="en-GB" b="1" dirty="0" smtClean="0"/>
              <a:t>Active:  </a:t>
            </a:r>
            <a:r>
              <a:rPr lang="en-GB" dirty="0" smtClean="0"/>
              <a:t>A person who has an interest or talent in a particular thing, will seek to be in an environment that enhances that skill/behaviour, for example,  someone who has a talent for painting is likely to join an art class, which leads to them becoming better at painting</a:t>
            </a:r>
            <a:endParaRPr lang="en-GB" dirty="0"/>
          </a:p>
          <a:p>
            <a:r>
              <a:rPr lang="en-GB" b="1" dirty="0" smtClean="0"/>
              <a:t>Passive (neural plasticity):</a:t>
            </a:r>
            <a:r>
              <a:rPr lang="en-GB" dirty="0" smtClean="0"/>
              <a:t> Constant practice in a particular behaviour or skill leads to changes in the brain, for example, someone who has to learn a lot of information may find that their posterior hippocampus has become enlarged </a:t>
            </a:r>
          </a:p>
          <a:p>
            <a:pPr marL="0" indent="0">
              <a:buNone/>
            </a:pPr>
            <a:endParaRPr lang="en-GB" dirty="0"/>
          </a:p>
          <a:p>
            <a:pPr marL="0" indent="0">
              <a:buNone/>
            </a:pPr>
            <a:r>
              <a:rPr lang="en-GB" sz="3400" b="1" i="1" dirty="0" smtClean="0">
                <a:solidFill>
                  <a:schemeClr val="accent6">
                    <a:lumMod val="50000"/>
                  </a:schemeClr>
                </a:solidFill>
              </a:rPr>
              <a:t>In pairs, explain why Ayesha is good at playing football, using the information above</a:t>
            </a:r>
            <a:endParaRPr lang="en-GB" sz="3400" b="1" i="1" dirty="0">
              <a:solidFill>
                <a:schemeClr val="accent6">
                  <a:lumMod val="50000"/>
                </a:schemeClr>
              </a:solidFill>
            </a:endParaRPr>
          </a:p>
          <a:p>
            <a:pPr marL="0" indent="0">
              <a:buNone/>
            </a:pPr>
            <a:endParaRPr lang="en-GB" dirty="0"/>
          </a:p>
        </p:txBody>
      </p:sp>
      <p:sp>
        <p:nvSpPr>
          <p:cNvPr id="4" name="Title 1"/>
          <p:cNvSpPr>
            <a:spLocks noGrp="1"/>
          </p:cNvSpPr>
          <p:nvPr>
            <p:ph type="title"/>
          </p:nvPr>
        </p:nvSpPr>
        <p:spPr>
          <a:solidFill>
            <a:schemeClr val="accent6">
              <a:lumMod val="60000"/>
              <a:lumOff val="40000"/>
            </a:schemeClr>
          </a:solidFill>
        </p:spPr>
        <p:txBody>
          <a:bodyPr/>
          <a:lstStyle/>
          <a:p>
            <a:pPr algn="ctr"/>
            <a:r>
              <a:rPr lang="en-GB" b="1" dirty="0" smtClean="0">
                <a:solidFill>
                  <a:schemeClr val="bg1"/>
                </a:solidFill>
              </a:rPr>
              <a:t>The Interactionist Approach</a:t>
            </a:r>
            <a:endParaRPr lang="en-GB" b="1" dirty="0">
              <a:solidFill>
                <a:schemeClr val="bg1"/>
              </a:solidFill>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24141" r="19293"/>
          <a:stretch/>
        </p:blipFill>
        <p:spPr>
          <a:xfrm>
            <a:off x="7723909" y="1825625"/>
            <a:ext cx="3629891" cy="4278082"/>
          </a:xfrm>
          <a:prstGeom prst="rect">
            <a:avLst/>
          </a:prstGeom>
        </p:spPr>
      </p:pic>
    </p:spTree>
    <p:extLst>
      <p:ext uri="{BB962C8B-B14F-4D97-AF65-F5344CB8AC3E}">
        <p14:creationId xmlns:p14="http://schemas.microsoft.com/office/powerpoint/2010/main" val="118378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1544</Words>
  <Application>Microsoft Office PowerPoint</Application>
  <PresentationFormat>Widescreen</PresentationFormat>
  <Paragraphs>163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The Nature Nurture Debate</vt:lpstr>
      <vt:lpstr>Introduction to the debates</vt:lpstr>
      <vt:lpstr>Introduction to the debates</vt:lpstr>
      <vt:lpstr>The Nature Nurture Debate</vt:lpstr>
      <vt:lpstr>The Nature Nurture Debate:  Where do the approaches stand on the debate?</vt:lpstr>
      <vt:lpstr>The Nature Nurture Debate:  Where do the approaches stand on the debate?</vt:lpstr>
      <vt:lpstr>The Nature Nurture Debate</vt:lpstr>
      <vt:lpstr>The Interactionist Approach</vt:lpstr>
      <vt:lpstr>The Interactionist Approach</vt:lpstr>
      <vt:lpstr>The Interactionist Approach</vt:lpstr>
      <vt:lpstr>Putting it all together</vt:lpstr>
      <vt:lpstr>Putting it all together:  The Essay</vt:lpstr>
      <vt:lpstr>Putting it all together:  The Essay AO1</vt:lpstr>
      <vt:lpstr>Putting it all together:  The Essay AO1</vt:lpstr>
      <vt:lpstr>Putting it all together:  The Essay AO3</vt:lpstr>
      <vt:lpstr>Putting it all together:  The Essay AO3</vt:lpstr>
      <vt:lpstr>Putting it all together:  The Essay AO3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Nurture Debate</dc:title>
  <dc:creator>Stacey Marks</dc:creator>
  <cp:lastModifiedBy>Stacey</cp:lastModifiedBy>
  <cp:revision>48</cp:revision>
  <dcterms:created xsi:type="dcterms:W3CDTF">2018-11-29T11:00:39Z</dcterms:created>
  <dcterms:modified xsi:type="dcterms:W3CDTF">2020-11-19T10:47:54Z</dcterms:modified>
</cp:coreProperties>
</file>