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4"/>
  </p:handoutMasterIdLst>
  <p:sldIdLst>
    <p:sldId id="256" r:id="rId2"/>
    <p:sldId id="259" r:id="rId3"/>
    <p:sldId id="258" r:id="rId4"/>
    <p:sldId id="260" r:id="rId5"/>
    <p:sldId id="263" r:id="rId6"/>
    <p:sldId id="261" r:id="rId7"/>
    <p:sldId id="262" r:id="rId8"/>
    <p:sldId id="270" r:id="rId9"/>
    <p:sldId id="265" r:id="rId10"/>
    <p:sldId id="266" r:id="rId11"/>
    <p:sldId id="267" r:id="rId12"/>
    <p:sldId id="268" r:id="rId13"/>
    <p:sldId id="271" r:id="rId14"/>
    <p:sldId id="272" r:id="rId15"/>
    <p:sldId id="291" r:id="rId16"/>
    <p:sldId id="292" r:id="rId17"/>
    <p:sldId id="269" r:id="rId18"/>
    <p:sldId id="273" r:id="rId19"/>
    <p:sldId id="274" r:id="rId20"/>
    <p:sldId id="275" r:id="rId21"/>
    <p:sldId id="284" r:id="rId22"/>
    <p:sldId id="276" r:id="rId23"/>
    <p:sldId id="277" r:id="rId24"/>
    <p:sldId id="286" r:id="rId25"/>
    <p:sldId id="287" r:id="rId26"/>
    <p:sldId id="288" r:id="rId27"/>
    <p:sldId id="289" r:id="rId28"/>
    <p:sldId id="285" r:id="rId29"/>
    <p:sldId id="290" r:id="rId30"/>
    <p:sldId id="279" r:id="rId31"/>
    <p:sldId id="281" r:id="rId32"/>
    <p:sldId id="280" r:id="rId3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11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4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EE062C0A-A210-4CAE-8E2E-6BAEC99F5113}" type="datetimeFigureOut">
              <a:rPr lang="en-GB" smtClean="0"/>
              <a:t>26/11/2019</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0956A70D-7A12-4696-9B6C-729FBD98DF89}" type="slidenum">
              <a:rPr lang="en-GB" smtClean="0"/>
              <a:t>‹#›</a:t>
            </a:fld>
            <a:endParaRPr lang="en-GB"/>
          </a:p>
        </p:txBody>
      </p:sp>
    </p:spTree>
    <p:extLst>
      <p:ext uri="{BB962C8B-B14F-4D97-AF65-F5344CB8AC3E}">
        <p14:creationId xmlns:p14="http://schemas.microsoft.com/office/powerpoint/2010/main" val="24145233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333D3DA-A195-4EC9-B938-B413F23D46B7}" type="datetimeFigureOut">
              <a:rPr lang="en-GB" smtClean="0"/>
              <a:t>26/11/2019</a:t>
            </a:fld>
            <a:endParaRPr lang="en-GB"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99264EC-BFDD-49DE-8147-D3B27C3604BD}" type="slidenum">
              <a:rPr lang="en-GB" smtClean="0"/>
              <a:t>‹#›</a:t>
            </a:fld>
            <a:endParaRPr lang="en-GB"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9264EC-BFDD-49DE-8147-D3B27C3604BD}"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9264EC-BFDD-49DE-8147-D3B27C3604BD}"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9264EC-BFDD-49DE-8147-D3B27C3604BD}"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9264EC-BFDD-49DE-8147-D3B27C3604BD}"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9264EC-BFDD-49DE-8147-D3B27C3604BD}" type="slidenum">
              <a:rPr lang="en-GB" smtClean="0"/>
              <a:t>‹#›</a:t>
            </a:fld>
            <a:endParaRPr lang="en-GB"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99264EC-BFDD-49DE-8147-D3B27C3604BD}"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99264EC-BFDD-49DE-8147-D3B27C3604BD}"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99264EC-BFDD-49DE-8147-D3B27C3604BD}"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7" name="Slide Number Placeholder 6"/>
          <p:cNvSpPr>
            <a:spLocks noGrp="1"/>
          </p:cNvSpPr>
          <p:nvPr>
            <p:ph type="sldNum" sz="quarter" idx="12"/>
          </p:nvPr>
        </p:nvSpPr>
        <p:spPr/>
        <p:txBody>
          <a:bodyPr/>
          <a:lstStyle/>
          <a:p>
            <a:fld id="{899264EC-BFDD-49DE-8147-D3B27C3604BD}" type="slidenum">
              <a:rPr lang="en-GB" smtClean="0"/>
              <a:t>‹#›</a:t>
            </a:fld>
            <a:endParaRPr lang="en-GB"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3D3DA-A195-4EC9-B938-B413F23D46B7}" type="datetimeFigureOut">
              <a:rPr lang="en-GB" smtClean="0"/>
              <a:t>26/11/2019</a:t>
            </a:fld>
            <a:endParaRPr lang="en-GB"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7" name="Slide Number Placeholder 6"/>
          <p:cNvSpPr>
            <a:spLocks noGrp="1"/>
          </p:cNvSpPr>
          <p:nvPr>
            <p:ph type="sldNum" sz="quarter" idx="12"/>
          </p:nvPr>
        </p:nvSpPr>
        <p:spPr/>
        <p:txBody>
          <a:bodyPr/>
          <a:lstStyle/>
          <a:p>
            <a:fld id="{899264EC-BFDD-49DE-8147-D3B27C3604BD}"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333D3DA-A195-4EC9-B938-B413F23D46B7}" type="datetimeFigureOut">
              <a:rPr lang="en-GB" smtClean="0"/>
              <a:t>26/11/2019</a:t>
            </a:fld>
            <a:endParaRPr lang="en-GB"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99264EC-BFDD-49DE-8147-D3B27C3604BD}"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Memory</a:t>
            </a:r>
            <a:endParaRPr lang="en-GB" dirty="0"/>
          </a:p>
        </p:txBody>
      </p:sp>
      <p:sp>
        <p:nvSpPr>
          <p:cNvPr id="3" name="Subtitle 2"/>
          <p:cNvSpPr>
            <a:spLocks noGrp="1"/>
          </p:cNvSpPr>
          <p:nvPr>
            <p:ph type="subTitle" idx="1"/>
          </p:nvPr>
        </p:nvSpPr>
        <p:spPr>
          <a:xfrm>
            <a:off x="4716016" y="4653136"/>
            <a:ext cx="3309803" cy="1260629"/>
          </a:xfrm>
        </p:spPr>
        <p:txBody>
          <a:bodyPr/>
          <a:lstStyle/>
          <a:p>
            <a:r>
              <a:rPr lang="en-GB" dirty="0" smtClean="0"/>
              <a:t>Cognitive psychology</a:t>
            </a:r>
          </a:p>
          <a:p>
            <a:r>
              <a:rPr lang="en-GB" dirty="0" smtClean="0"/>
              <a:t>Unit 1</a:t>
            </a:r>
            <a:endParaRPr lang="en-GB" dirty="0"/>
          </a:p>
        </p:txBody>
      </p:sp>
    </p:spTree>
    <p:extLst>
      <p:ext uri="{BB962C8B-B14F-4D97-AF65-F5344CB8AC3E}">
        <p14:creationId xmlns:p14="http://schemas.microsoft.com/office/powerpoint/2010/main" val="1282469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1143000"/>
          </a:xfrm>
        </p:spPr>
        <p:txBody>
          <a:bodyPr>
            <a:noAutofit/>
          </a:bodyPr>
          <a:lstStyle/>
          <a:p>
            <a:r>
              <a:rPr lang="en-GB" sz="3200" b="1" dirty="0" smtClean="0"/>
              <a:t>The Nature of </a:t>
            </a:r>
            <a:r>
              <a:rPr lang="en-GB" sz="3200" b="1" dirty="0"/>
              <a:t>M</a:t>
            </a:r>
            <a:r>
              <a:rPr lang="en-GB" sz="3200" b="1" dirty="0" smtClean="0"/>
              <a:t>emory</a:t>
            </a:r>
            <a:r>
              <a:rPr lang="en-GB" sz="3200" dirty="0" smtClean="0"/>
              <a:t>:  Answers</a:t>
            </a:r>
            <a:br>
              <a:rPr lang="en-GB" sz="3200" dirty="0" smtClean="0"/>
            </a:br>
            <a:endParaRPr lang="en-GB" sz="3200" dirty="0"/>
          </a:p>
        </p:txBody>
      </p:sp>
      <p:sp>
        <p:nvSpPr>
          <p:cNvPr id="4" name="Rectangle 3"/>
          <p:cNvSpPr/>
          <p:nvPr/>
        </p:nvSpPr>
        <p:spPr>
          <a:xfrm>
            <a:off x="1043608" y="5229200"/>
            <a:ext cx="7128792" cy="11521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GB" dirty="0" smtClean="0">
                <a:solidFill>
                  <a:schemeClr val="tx1"/>
                </a:solidFill>
              </a:rPr>
              <a:t>We will consider the evidence for these assertions in subsequent lessons, but if you finish any activities quickly, turn to pages 6-8 in your memory packs and start learning the research studies.</a:t>
            </a:r>
            <a:endParaRPr lang="en-GB" dirty="0">
              <a:solidFill>
                <a:schemeClr val="tx1"/>
              </a:solidFill>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204864"/>
            <a:ext cx="7128792" cy="2952328"/>
          </a:xfrm>
          <a:prstGeom prst="rect">
            <a:avLst/>
          </a:prstGeom>
          <a:ln/>
        </p:spPr>
        <p:style>
          <a:lnRef idx="1">
            <a:schemeClr val="accent6"/>
          </a:lnRef>
          <a:fillRef idx="2">
            <a:schemeClr val="accent6"/>
          </a:fillRef>
          <a:effectRef idx="1">
            <a:schemeClr val="accent6"/>
          </a:effectRef>
          <a:fontRef idx="minor">
            <a:schemeClr val="dk1"/>
          </a:fontRef>
        </p:style>
      </p:pic>
    </p:spTree>
    <p:extLst>
      <p:ext uri="{BB962C8B-B14F-4D97-AF65-F5344CB8AC3E}">
        <p14:creationId xmlns:p14="http://schemas.microsoft.com/office/powerpoint/2010/main" val="1447896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7024744" cy="1143000"/>
          </a:xfrm>
        </p:spPr>
        <p:txBody>
          <a:bodyPr>
            <a:normAutofit fontScale="90000"/>
          </a:bodyPr>
          <a:lstStyle/>
          <a:p>
            <a:r>
              <a:rPr lang="en-GB" dirty="0" smtClean="0"/>
              <a:t>Atkinson &amp; </a:t>
            </a:r>
            <a:r>
              <a:rPr lang="en-GB" dirty="0" err="1" smtClean="0"/>
              <a:t>Shiffrin’s</a:t>
            </a:r>
            <a:r>
              <a:rPr lang="en-GB" dirty="0" smtClean="0"/>
              <a:t> multi-store model of memory</a:t>
            </a:r>
            <a:endParaRPr lang="en-GB" dirty="0"/>
          </a:p>
        </p:txBody>
      </p:sp>
      <p:sp>
        <p:nvSpPr>
          <p:cNvPr id="3" name="Content Placeholder 2"/>
          <p:cNvSpPr>
            <a:spLocks noGrp="1"/>
          </p:cNvSpPr>
          <p:nvPr>
            <p:ph idx="1"/>
          </p:nvPr>
        </p:nvSpPr>
        <p:spPr>
          <a:xfrm>
            <a:off x="1043492" y="1916832"/>
            <a:ext cx="7128908" cy="4176464"/>
          </a:xfrm>
        </p:spPr>
        <p:style>
          <a:lnRef idx="1">
            <a:schemeClr val="accent5"/>
          </a:lnRef>
          <a:fillRef idx="2">
            <a:schemeClr val="accent5"/>
          </a:fillRef>
          <a:effectRef idx="1">
            <a:schemeClr val="accent5"/>
          </a:effectRef>
          <a:fontRef idx="minor">
            <a:schemeClr val="dk1"/>
          </a:fontRef>
        </p:style>
        <p:txBody>
          <a:bodyPr>
            <a:normAutofit/>
          </a:bodyPr>
          <a:lstStyle/>
          <a:p>
            <a:pPr marL="68580" indent="0">
              <a:buNone/>
            </a:pPr>
            <a:r>
              <a:rPr lang="en-GB" dirty="0" smtClean="0"/>
              <a:t>Atkinson and </a:t>
            </a:r>
            <a:r>
              <a:rPr lang="en-GB" dirty="0" err="1" smtClean="0"/>
              <a:t>Shiffrin</a:t>
            </a:r>
            <a:r>
              <a:rPr lang="en-GB" dirty="0" smtClean="0"/>
              <a:t> (1968) proposed the first formal model of memory</a:t>
            </a:r>
          </a:p>
          <a:p>
            <a:endParaRPr lang="en-GB" dirty="0"/>
          </a:p>
          <a:p>
            <a:r>
              <a:rPr lang="en-GB" dirty="0" smtClean="0"/>
              <a:t>You task is to get a mini whiteboard and draw the multi-store model of memory in as much detail as you can</a:t>
            </a:r>
          </a:p>
          <a:p>
            <a:endParaRPr lang="en-GB" dirty="0"/>
          </a:p>
          <a:p>
            <a:pPr marL="68580" indent="0">
              <a:buNone/>
            </a:pPr>
            <a:r>
              <a:rPr lang="en-GB" b="1" i="1" dirty="0" smtClean="0"/>
              <a:t>How much did you get right?</a:t>
            </a:r>
            <a:endParaRPr lang="en-GB" b="1" i="1" dirty="0"/>
          </a:p>
        </p:txBody>
      </p:sp>
    </p:spTree>
    <p:extLst>
      <p:ext uri="{BB962C8B-B14F-4D97-AF65-F5344CB8AC3E}">
        <p14:creationId xmlns:p14="http://schemas.microsoft.com/office/powerpoint/2010/main" val="224413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11960" y="1916832"/>
            <a:ext cx="4320480" cy="504056"/>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600" dirty="0" smtClean="0">
                <a:solidFill>
                  <a:schemeClr val="tx1">
                    <a:lumMod val="75000"/>
                    <a:lumOff val="25000"/>
                  </a:schemeClr>
                </a:solidFill>
                <a:latin typeface="Lucida Handwriting" panose="03010101010101010101" pitchFamily="66" charset="0"/>
              </a:rPr>
              <a:t>Maintenance</a:t>
            </a:r>
            <a:endParaRPr lang="en-GB" sz="1600" dirty="0">
              <a:solidFill>
                <a:schemeClr val="tx1">
                  <a:lumMod val="75000"/>
                  <a:lumOff val="25000"/>
                </a:schemeClr>
              </a:solidFill>
              <a:latin typeface="Lucida Handwriting" panose="03010101010101010101" pitchFamily="66" charset="0"/>
            </a:endParaRPr>
          </a:p>
        </p:txBody>
      </p:sp>
      <p:sp>
        <p:nvSpPr>
          <p:cNvPr id="2" name="Title 1"/>
          <p:cNvSpPr>
            <a:spLocks noGrp="1"/>
          </p:cNvSpPr>
          <p:nvPr>
            <p:ph type="title"/>
          </p:nvPr>
        </p:nvSpPr>
        <p:spPr>
          <a:xfrm>
            <a:off x="1043608" y="1277888"/>
            <a:ext cx="7024744" cy="1143000"/>
          </a:xfrm>
        </p:spPr>
        <p:txBody>
          <a:bodyPr>
            <a:normAutofit fontScale="90000"/>
          </a:bodyPr>
          <a:lstStyle/>
          <a:p>
            <a:r>
              <a:rPr lang="en-GB" b="1" dirty="0" smtClean="0">
                <a:solidFill>
                  <a:srgbClr val="7030A0"/>
                </a:solidFill>
              </a:rPr>
              <a:t>The Multi-store Model of memory: Atkinson and Shiffrin (1968)</a:t>
            </a:r>
            <a:endParaRPr lang="en-GB" b="1" dirty="0">
              <a:solidFill>
                <a:srgbClr val="7030A0"/>
              </a:solidFill>
            </a:endParaRPr>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3584" y="2324100"/>
            <a:ext cx="7312832" cy="3769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1791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92696"/>
            <a:ext cx="7024744" cy="1143000"/>
          </a:xfrm>
        </p:spPr>
        <p:txBody>
          <a:bodyPr>
            <a:normAutofit fontScale="90000"/>
          </a:bodyPr>
          <a:lstStyle/>
          <a:p>
            <a:r>
              <a:rPr lang="en-GB" dirty="0" smtClean="0">
                <a:solidFill>
                  <a:srgbClr val="7030A0"/>
                </a:solidFill>
              </a:rPr>
              <a:t>Demonstrating aspects of the multi-store model of memory</a:t>
            </a:r>
            <a:endParaRPr lang="en-GB"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pPr marL="68580" indent="0">
              <a:buNone/>
            </a:pPr>
            <a:r>
              <a:rPr lang="en-GB" b="1" dirty="0" smtClean="0"/>
              <a:t>Get yourselves into pairs and follow the instructions below:</a:t>
            </a:r>
          </a:p>
          <a:p>
            <a:pPr marL="68580" indent="0">
              <a:buNone/>
            </a:pPr>
            <a:endParaRPr lang="en-GB" dirty="0"/>
          </a:p>
          <a:p>
            <a:pPr marL="68580" indent="0">
              <a:buNone/>
            </a:pPr>
            <a:r>
              <a:rPr lang="en-GB" dirty="0" smtClean="0"/>
              <a:t>First in the pair, Using the whole of the  MSM, explain how you can answer this question</a:t>
            </a:r>
          </a:p>
          <a:p>
            <a:pPr marL="68580" indent="0">
              <a:buNone/>
            </a:pPr>
            <a:endParaRPr lang="en-GB" dirty="0"/>
          </a:p>
          <a:p>
            <a:pPr marL="365760" lvl="1" indent="0">
              <a:buNone/>
            </a:pPr>
            <a:r>
              <a:rPr lang="en-GB" b="1" i="1" dirty="0" smtClean="0">
                <a:solidFill>
                  <a:srgbClr val="FF0000"/>
                </a:solidFill>
              </a:rPr>
              <a:t>What is the name of the current Queen of the United Kingdom?</a:t>
            </a:r>
          </a:p>
          <a:p>
            <a:pPr marL="68580" indent="0">
              <a:buNone/>
            </a:pPr>
            <a:endParaRPr lang="en-GB" dirty="0"/>
          </a:p>
          <a:p>
            <a:pPr marL="68580" indent="0">
              <a:buNone/>
            </a:pPr>
            <a:r>
              <a:rPr lang="en-GB" dirty="0" smtClean="0"/>
              <a:t>Second in the pair, explain this using the whole of the MSM</a:t>
            </a:r>
          </a:p>
          <a:p>
            <a:pPr marL="68580" indent="0">
              <a:buNone/>
            </a:pPr>
            <a:endParaRPr lang="en-GB" dirty="0"/>
          </a:p>
          <a:p>
            <a:pPr marL="365760" lvl="1" indent="0">
              <a:buNone/>
            </a:pPr>
            <a:r>
              <a:rPr lang="en-GB" b="1" i="1" dirty="0" smtClean="0">
                <a:solidFill>
                  <a:srgbClr val="FF0000"/>
                </a:solidFill>
              </a:rPr>
              <a:t>Why have you forgotten information that you previously had to remember for your GCSE exams?</a:t>
            </a:r>
            <a:endParaRPr lang="en-GB" b="1" i="1" dirty="0">
              <a:solidFill>
                <a:srgbClr val="FF0000"/>
              </a:solidFill>
            </a:endParaRPr>
          </a:p>
        </p:txBody>
      </p:sp>
    </p:spTree>
    <p:extLst>
      <p:ext uri="{BB962C8B-B14F-4D97-AF65-F5344CB8AC3E}">
        <p14:creationId xmlns:p14="http://schemas.microsoft.com/office/powerpoint/2010/main" val="1485382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92" y="116632"/>
            <a:ext cx="2396840" cy="502599"/>
          </a:xfrm>
        </p:spPr>
        <p:style>
          <a:lnRef idx="3">
            <a:schemeClr val="lt1"/>
          </a:lnRef>
          <a:fillRef idx="1">
            <a:schemeClr val="dk1"/>
          </a:fillRef>
          <a:effectRef idx="1">
            <a:schemeClr val="dk1"/>
          </a:effectRef>
          <a:fontRef idx="minor">
            <a:schemeClr val="lt1"/>
          </a:fontRef>
        </p:style>
        <p:txBody>
          <a:bodyPr>
            <a:normAutofit fontScale="90000"/>
          </a:bodyPr>
          <a:lstStyle/>
          <a:p>
            <a:r>
              <a:rPr lang="en-GB" dirty="0" smtClean="0"/>
              <a:t>Examples:</a:t>
            </a:r>
            <a:endParaRPr lang="en-GB" dirty="0"/>
          </a:p>
        </p:txBody>
      </p:sp>
      <p:sp>
        <p:nvSpPr>
          <p:cNvPr id="3" name="Content Placeholder 2"/>
          <p:cNvSpPr>
            <a:spLocks noGrp="1"/>
          </p:cNvSpPr>
          <p:nvPr>
            <p:ph idx="1"/>
          </p:nvPr>
        </p:nvSpPr>
        <p:spPr>
          <a:xfrm>
            <a:off x="683568" y="692697"/>
            <a:ext cx="5544615" cy="3024336"/>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marL="68580" indent="0">
              <a:buNone/>
            </a:pPr>
            <a:r>
              <a:rPr lang="en-GB" dirty="0" smtClean="0"/>
              <a:t>“When I was younger, I heard that the Queen was called Elizabeth, so that went into my echoic sensory memory, where I paid attention to it.  Because I paid attention to it, It went into the STM and I repeated the information through maintenance rehearsal </a:t>
            </a:r>
            <a:r>
              <a:rPr lang="en-GB" smtClean="0"/>
              <a:t>as it’s </a:t>
            </a:r>
            <a:r>
              <a:rPr lang="en-GB" dirty="0" smtClean="0"/>
              <a:t>always in the media.  This then passed into long-term memory for permanent storage.  When I was asked the question, I retrieved the information from the LTM  back into the STM and could answer ‘Elizabeth’.”</a:t>
            </a:r>
            <a:endParaRPr lang="en-GB" dirty="0"/>
          </a:p>
        </p:txBody>
      </p:sp>
      <p:sp>
        <p:nvSpPr>
          <p:cNvPr id="4" name="Rectangle 3"/>
          <p:cNvSpPr/>
          <p:nvPr/>
        </p:nvSpPr>
        <p:spPr>
          <a:xfrm>
            <a:off x="683568" y="3789040"/>
            <a:ext cx="5544616" cy="25922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dirty="0" smtClean="0"/>
              <a:t>“I had to read the information first for the exam, so the image of the words went into my iconic sensory memory for a few seconds, then I paid attention to it and as it went into my STM, During my revision, I kept repeating it until it was passed into my LTM.  However, I can no longer recall it because I haven’t thought of the information since </a:t>
            </a:r>
            <a:r>
              <a:rPr lang="en-GB" dirty="0"/>
              <a:t>J</a:t>
            </a:r>
            <a:r>
              <a:rPr lang="en-GB" dirty="0" smtClean="0"/>
              <a:t>une, and it has decayed from my LTM.”</a:t>
            </a:r>
            <a:endParaRPr lang="en-GB" dirty="0"/>
          </a:p>
        </p:txBody>
      </p:sp>
      <p:sp>
        <p:nvSpPr>
          <p:cNvPr id="5" name="Rectangle 4"/>
          <p:cNvSpPr/>
          <p:nvPr/>
        </p:nvSpPr>
        <p:spPr>
          <a:xfrm>
            <a:off x="6300192" y="692697"/>
            <a:ext cx="2232248" cy="56886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dirty="0" smtClean="0"/>
              <a:t>These examples show that information flows through it in a </a:t>
            </a:r>
            <a:r>
              <a:rPr lang="en-GB" b="1" dirty="0" smtClean="0"/>
              <a:t>linear</a:t>
            </a:r>
            <a:r>
              <a:rPr lang="en-GB" dirty="0" smtClean="0"/>
              <a:t> way (it has to pass through one stage, then the other).</a:t>
            </a:r>
          </a:p>
          <a:p>
            <a:endParaRPr lang="en-GB" dirty="0"/>
          </a:p>
          <a:p>
            <a:r>
              <a:rPr lang="en-GB" dirty="0" smtClean="0"/>
              <a:t>Additionally, remember that STM and LTM are considered single, </a:t>
            </a:r>
            <a:r>
              <a:rPr lang="en-GB" b="1" dirty="0" smtClean="0"/>
              <a:t>unitary</a:t>
            </a:r>
            <a:r>
              <a:rPr lang="en-GB" dirty="0" smtClean="0"/>
              <a:t> stores. In other words they do not have any other components to them</a:t>
            </a:r>
            <a:endParaRPr lang="en-GB" dirty="0"/>
          </a:p>
        </p:txBody>
      </p:sp>
    </p:spTree>
    <p:extLst>
      <p:ext uri="{BB962C8B-B14F-4D97-AF65-F5344CB8AC3E}">
        <p14:creationId xmlns:p14="http://schemas.microsoft.com/office/powerpoint/2010/main" val="329075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endParaRPr lang="en-GB" dirty="0"/>
          </a:p>
        </p:txBody>
      </p:sp>
      <p:sp>
        <p:nvSpPr>
          <p:cNvPr id="3" name="Content Placeholder 2"/>
          <p:cNvSpPr>
            <a:spLocks noGrp="1"/>
          </p:cNvSpPr>
          <p:nvPr>
            <p:ph idx="1"/>
          </p:nvPr>
        </p:nvSpPr>
        <p:spPr/>
        <p:txBody>
          <a:bodyPr/>
          <a:lstStyle/>
          <a:p>
            <a:pPr marL="68580" indent="0">
              <a:buNone/>
            </a:pPr>
            <a:r>
              <a:rPr lang="en-GB" b="1" i="1" dirty="0" smtClean="0"/>
              <a:t>Individually on MWBs, answer this question.  You have 6 minutes</a:t>
            </a:r>
          </a:p>
          <a:p>
            <a:pPr marL="68580" indent="0">
              <a:buNone/>
            </a:pPr>
            <a:endParaRPr lang="en-GB" b="1" i="1" dirty="0"/>
          </a:p>
          <a:p>
            <a:pPr marL="68580" indent="0">
              <a:buNone/>
            </a:pPr>
            <a:r>
              <a:rPr lang="en-GB" dirty="0" smtClean="0"/>
              <a:t>Outline the multi-store model of memory (6 marks)</a:t>
            </a:r>
          </a:p>
          <a:p>
            <a:pPr marL="68580" indent="0">
              <a:buNone/>
            </a:pPr>
            <a:endParaRPr lang="en-GB" dirty="0"/>
          </a:p>
          <a:p>
            <a:pPr marL="68580" indent="0">
              <a:buNone/>
            </a:pPr>
            <a:r>
              <a:rPr lang="en-GB" b="1" dirty="0" smtClean="0"/>
              <a:t>Now mark your own, using the guidance on the next slide</a:t>
            </a:r>
            <a:endParaRPr lang="en-GB" b="1" dirty="0"/>
          </a:p>
        </p:txBody>
      </p:sp>
    </p:spTree>
    <p:extLst>
      <p:ext uri="{BB962C8B-B14F-4D97-AF65-F5344CB8AC3E}">
        <p14:creationId xmlns:p14="http://schemas.microsoft.com/office/powerpoint/2010/main" val="170329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 scheme</a:t>
            </a:r>
            <a:endParaRPr lang="en-GB" dirty="0"/>
          </a:p>
        </p:txBody>
      </p:sp>
      <p:sp>
        <p:nvSpPr>
          <p:cNvPr id="3" name="Content Placeholder 2"/>
          <p:cNvSpPr>
            <a:spLocks noGrp="1"/>
          </p:cNvSpPr>
          <p:nvPr>
            <p:ph idx="1"/>
          </p:nvPr>
        </p:nvSpPr>
        <p:spPr/>
        <p:txBody>
          <a:bodyPr>
            <a:normAutofit fontScale="62500" lnSpcReduction="20000"/>
          </a:bodyPr>
          <a:lstStyle/>
          <a:p>
            <a:r>
              <a:rPr lang="en-GB" i="1" dirty="0"/>
              <a:t>The multi store model consists of three unitary stores; the sensory register, short term memory (STM), and long term memory (LTM). Information flows through these stores in a linear way (1mark). </a:t>
            </a:r>
            <a:endParaRPr lang="en-GB" dirty="0"/>
          </a:p>
          <a:p>
            <a:r>
              <a:rPr lang="en-GB" i="1" dirty="0"/>
              <a:t>Information from the environment, will pass into the sensory register. Material in the sensory register only lasts very briefly, less than 3 seconds, but if we pay attention to it, it will pass to the STM.  (1 mark)</a:t>
            </a:r>
          </a:p>
          <a:p>
            <a:r>
              <a:rPr lang="en-GB" i="1" dirty="0"/>
              <a:t>STM has a limited capacity, 7 +/- 2 item, and information in STM has a duration of up to 30 seconds and is coded acoustically. (1 mark) </a:t>
            </a:r>
          </a:p>
          <a:p>
            <a:r>
              <a:rPr lang="en-GB" i="1" dirty="0"/>
              <a:t>If information is rehearsed it will be kept in STM, if not it will be lost. If we rehearse the information for long enough it will pass to LTM. (1 mark). </a:t>
            </a:r>
          </a:p>
          <a:p>
            <a:r>
              <a:rPr lang="en-GB" i="1" dirty="0"/>
              <a:t>Encoding in the LTM is mainly semantic, and the capacity is unlimited with information lasting for up to a life time. ( 1 mark)</a:t>
            </a:r>
          </a:p>
          <a:p>
            <a:r>
              <a:rPr lang="en-GB" i="1" dirty="0"/>
              <a:t>Although the information is stored in LTM when we want to recall it, it has to be transferred back to STM by a process called retrieval. (1 mark)</a:t>
            </a:r>
            <a:endParaRPr lang="en-GB" dirty="0"/>
          </a:p>
          <a:p>
            <a:endParaRPr lang="en-GB" dirty="0"/>
          </a:p>
          <a:p>
            <a:pPr marL="68580" indent="0">
              <a:buNone/>
            </a:pPr>
            <a:endParaRPr lang="en-GB" dirty="0"/>
          </a:p>
        </p:txBody>
      </p:sp>
    </p:spTree>
    <p:extLst>
      <p:ext uri="{BB962C8B-B14F-4D97-AF65-F5344CB8AC3E}">
        <p14:creationId xmlns:p14="http://schemas.microsoft.com/office/powerpoint/2010/main" val="20663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920880" cy="1143000"/>
          </a:xfrm>
        </p:spPr>
        <p:txBody>
          <a:bodyPr>
            <a:normAutofit/>
          </a:bodyPr>
          <a:lstStyle/>
          <a:p>
            <a:r>
              <a:rPr lang="en-GB" dirty="0" smtClean="0"/>
              <a:t>The working memory model</a:t>
            </a:r>
            <a:endParaRPr lang="en-GB" dirty="0"/>
          </a:p>
        </p:txBody>
      </p:sp>
      <p:sp>
        <p:nvSpPr>
          <p:cNvPr id="3" name="Content Placeholder 2"/>
          <p:cNvSpPr>
            <a:spLocks noGrp="1"/>
          </p:cNvSpPr>
          <p:nvPr>
            <p:ph idx="1"/>
          </p:nvPr>
        </p:nvSpPr>
        <p:spPr>
          <a:xfrm>
            <a:off x="683568" y="1916832"/>
            <a:ext cx="4896544" cy="4536504"/>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68580" indent="0">
              <a:buNone/>
            </a:pPr>
            <a:r>
              <a:rPr lang="en-GB" b="1" dirty="0" smtClean="0">
                <a:solidFill>
                  <a:schemeClr val="tx1">
                    <a:lumMod val="75000"/>
                    <a:lumOff val="25000"/>
                  </a:schemeClr>
                </a:solidFill>
              </a:rPr>
              <a:t>Alan Baddeley </a:t>
            </a:r>
            <a:r>
              <a:rPr lang="en-GB" dirty="0" smtClean="0">
                <a:solidFill>
                  <a:schemeClr val="tx1">
                    <a:lumMod val="75000"/>
                    <a:lumOff val="25000"/>
                  </a:schemeClr>
                </a:solidFill>
              </a:rPr>
              <a:t>in the 1970s re-worked the idea of STM.  He felt that the view of STM put forward in the multi-store model was too simplistic.  He believed that STM was an </a:t>
            </a:r>
            <a:r>
              <a:rPr lang="en-GB" b="1" dirty="0" smtClean="0">
                <a:solidFill>
                  <a:schemeClr val="tx1">
                    <a:lumMod val="75000"/>
                    <a:lumOff val="25000"/>
                  </a:schemeClr>
                </a:solidFill>
              </a:rPr>
              <a:t>active processer </a:t>
            </a:r>
            <a:r>
              <a:rPr lang="en-GB" dirty="0" smtClean="0">
                <a:solidFill>
                  <a:schemeClr val="tx1">
                    <a:lumMod val="75000"/>
                    <a:lumOff val="25000"/>
                  </a:schemeClr>
                </a:solidFill>
              </a:rPr>
              <a:t>of information, rather than the </a:t>
            </a:r>
            <a:r>
              <a:rPr lang="en-GB" b="1" dirty="0" smtClean="0">
                <a:solidFill>
                  <a:schemeClr val="tx1">
                    <a:lumMod val="75000"/>
                    <a:lumOff val="25000"/>
                  </a:schemeClr>
                </a:solidFill>
              </a:rPr>
              <a:t>passive store </a:t>
            </a:r>
            <a:r>
              <a:rPr lang="en-GB" dirty="0" smtClean="0">
                <a:solidFill>
                  <a:schemeClr val="tx1">
                    <a:lumMod val="75000"/>
                    <a:lumOff val="25000"/>
                  </a:schemeClr>
                </a:solidFill>
              </a:rPr>
              <a:t>outlined in the MSM. </a:t>
            </a:r>
          </a:p>
          <a:p>
            <a:pPr marL="68580" indent="0">
              <a:buNone/>
            </a:pPr>
            <a:endParaRPr lang="en-GB" dirty="0">
              <a:solidFill>
                <a:schemeClr val="tx1">
                  <a:lumMod val="75000"/>
                  <a:lumOff val="25000"/>
                </a:schemeClr>
              </a:solidFill>
            </a:endParaRPr>
          </a:p>
          <a:p>
            <a:pPr marL="68580" indent="0">
              <a:buNone/>
            </a:pPr>
            <a:r>
              <a:rPr lang="en-GB" dirty="0" smtClean="0">
                <a:solidFill>
                  <a:schemeClr val="tx1">
                    <a:lumMod val="75000"/>
                    <a:lumOff val="25000"/>
                  </a:schemeClr>
                </a:solidFill>
              </a:rPr>
              <a:t>Therefore, he proposed the </a:t>
            </a:r>
            <a:r>
              <a:rPr lang="en-GB" b="1" dirty="0" smtClean="0">
                <a:solidFill>
                  <a:schemeClr val="tx1">
                    <a:lumMod val="75000"/>
                    <a:lumOff val="25000"/>
                  </a:schemeClr>
                </a:solidFill>
              </a:rPr>
              <a:t>working model of memory </a:t>
            </a:r>
            <a:r>
              <a:rPr lang="en-GB" dirty="0" smtClean="0">
                <a:solidFill>
                  <a:schemeClr val="tx1">
                    <a:lumMod val="75000"/>
                    <a:lumOff val="25000"/>
                  </a:schemeClr>
                </a:solidFill>
              </a:rPr>
              <a:t>to explain how short-term memory works </a:t>
            </a:r>
          </a:p>
          <a:p>
            <a:pPr marL="68580" indent="0">
              <a:buNone/>
            </a:pPr>
            <a:endParaRPr lang="en-GB" dirty="0">
              <a:solidFill>
                <a:schemeClr val="tx1">
                  <a:lumMod val="75000"/>
                  <a:lumOff val="25000"/>
                </a:schemeClr>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4958" y="1988840"/>
            <a:ext cx="2845474"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958" y="4221088"/>
            <a:ext cx="2845474"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057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146"/>
                                        </p:tgtEl>
                                        <p:attrNameLst>
                                          <p:attrName>style.visibility</p:attrName>
                                        </p:attrNameLst>
                                      </p:cBhvr>
                                      <p:to>
                                        <p:strVal val="visible"/>
                                      </p:to>
                                    </p:set>
                                    <p:animEffect transition="in" filter="fade">
                                      <p:cBhvr>
                                        <p:cTn id="15" dur="500"/>
                                        <p:tgtEl>
                                          <p:spTgt spid="6146"/>
                                        </p:tgtEl>
                                      </p:cBhvr>
                                    </p:animEffect>
                                  </p:childTnLst>
                                </p:cTn>
                              </p:par>
                              <p:par>
                                <p:cTn id="16" presetID="10" presetClass="entr" presetSubtype="0" fill="hold" nodeType="withEffect">
                                  <p:stCondLst>
                                    <p:cond delay="0"/>
                                  </p:stCondLst>
                                  <p:childTnLst>
                                    <p:set>
                                      <p:cBhvr>
                                        <p:cTn id="17" dur="1" fill="hold">
                                          <p:stCondLst>
                                            <p:cond delay="0"/>
                                          </p:stCondLst>
                                        </p:cTn>
                                        <p:tgtEl>
                                          <p:spTgt spid="6147"/>
                                        </p:tgtEl>
                                        <p:attrNameLst>
                                          <p:attrName>style.visibility</p:attrName>
                                        </p:attrNameLst>
                                      </p:cBhvr>
                                      <p:to>
                                        <p:strVal val="visible"/>
                                      </p:to>
                                    </p:set>
                                    <p:animEffect transition="in" filter="fade">
                                      <p:cBhvr>
                                        <p:cTn id="18"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716" y="754476"/>
            <a:ext cx="7994732" cy="1143000"/>
          </a:xfrm>
        </p:spPr>
        <p:txBody>
          <a:bodyPr>
            <a:normAutofit fontScale="90000"/>
          </a:bodyPr>
          <a:lstStyle/>
          <a:p>
            <a:r>
              <a:rPr lang="en-GB" sz="3100" dirty="0" smtClean="0"/>
              <a:t>We can demonstrate aspects of Baddeley’s model by carrying out the following tasks in pairs:</a:t>
            </a:r>
            <a:endParaRPr lang="en-GB" sz="3100" dirty="0"/>
          </a:p>
        </p:txBody>
      </p:sp>
      <p:sp>
        <p:nvSpPr>
          <p:cNvPr id="3" name="Content Placeholder 2"/>
          <p:cNvSpPr>
            <a:spLocks noGrp="1"/>
          </p:cNvSpPr>
          <p:nvPr>
            <p:ph idx="1"/>
          </p:nvPr>
        </p:nvSpPr>
        <p:spPr>
          <a:xfrm>
            <a:off x="609716" y="1916832"/>
            <a:ext cx="7776864" cy="4464496"/>
          </a:xfrm>
        </p:spPr>
        <p:style>
          <a:lnRef idx="1">
            <a:schemeClr val="accent3"/>
          </a:lnRef>
          <a:fillRef idx="2">
            <a:schemeClr val="accent3"/>
          </a:fillRef>
          <a:effectRef idx="1">
            <a:schemeClr val="accent3"/>
          </a:effectRef>
          <a:fontRef idx="minor">
            <a:schemeClr val="dk1"/>
          </a:fontRef>
        </p:style>
        <p:txBody>
          <a:bodyPr>
            <a:normAutofit fontScale="92500"/>
          </a:bodyPr>
          <a:lstStyle/>
          <a:p>
            <a:r>
              <a:rPr lang="en-GB" dirty="0" smtClean="0"/>
              <a:t>on scrap paper or mini white board, one of you draw a picture of a house whilst telling your partner what you did last night….</a:t>
            </a:r>
          </a:p>
          <a:p>
            <a:r>
              <a:rPr lang="en-GB" dirty="0" smtClean="0"/>
              <a:t>Relatively easy, yes? you can do both tasks quite well</a:t>
            </a:r>
          </a:p>
          <a:p>
            <a:r>
              <a:rPr lang="en-GB" dirty="0" smtClean="0"/>
              <a:t>Now the other person, get your phone out, start texting a friend about something you’ve done this week (delete it before you send it of course) whilst telling your partner everything you have learned in this lesson (in detail)</a:t>
            </a:r>
          </a:p>
          <a:p>
            <a:r>
              <a:rPr lang="en-GB" dirty="0" smtClean="0"/>
              <a:t>Not so easy is it? So how does this support the</a:t>
            </a:r>
            <a:r>
              <a:rPr lang="en-GB" dirty="0"/>
              <a:t> </a:t>
            </a:r>
            <a:r>
              <a:rPr lang="en-GB" dirty="0" smtClean="0"/>
              <a:t>working memory model and challenge multi-store model? </a:t>
            </a:r>
            <a:endParaRPr lang="en-GB" dirty="0"/>
          </a:p>
        </p:txBody>
      </p:sp>
    </p:spTree>
    <p:extLst>
      <p:ext uri="{BB962C8B-B14F-4D97-AF65-F5344CB8AC3E}">
        <p14:creationId xmlns:p14="http://schemas.microsoft.com/office/powerpoint/2010/main" val="69140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76672"/>
            <a:ext cx="7024744" cy="1143000"/>
          </a:xfrm>
        </p:spPr>
        <p:txBody>
          <a:bodyPr>
            <a:normAutofit fontScale="90000"/>
          </a:bodyPr>
          <a:lstStyle/>
          <a:p>
            <a:r>
              <a:rPr lang="en-GB" dirty="0" smtClean="0"/>
              <a:t>The Working </a:t>
            </a:r>
            <a:r>
              <a:rPr lang="en-GB" dirty="0"/>
              <a:t>M</a:t>
            </a:r>
            <a:r>
              <a:rPr lang="en-GB" dirty="0" smtClean="0"/>
              <a:t>emory Model</a:t>
            </a:r>
            <a:endParaRPr lang="en-GB" dirty="0"/>
          </a:p>
        </p:txBody>
      </p:sp>
      <p:sp>
        <p:nvSpPr>
          <p:cNvPr id="3" name="Content Placeholder 2"/>
          <p:cNvSpPr>
            <a:spLocks noGrp="1"/>
          </p:cNvSpPr>
          <p:nvPr>
            <p:ph idx="1"/>
          </p:nvPr>
        </p:nvSpPr>
        <p:spPr>
          <a:xfrm>
            <a:off x="1043492" y="1700808"/>
            <a:ext cx="7056899" cy="2448272"/>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GB" dirty="0" smtClean="0"/>
              <a:t>The fact that some tasks we can do simultaneously, whilst others we struggle to do together suggests that STM  is made up of separate components</a:t>
            </a:r>
            <a:endParaRPr lang="en-GB" dirty="0"/>
          </a:p>
          <a:p>
            <a:r>
              <a:rPr lang="en-GB" dirty="0" smtClean="0"/>
              <a:t>This is in line with what Baddeley suggested about STM in the working memory model</a:t>
            </a:r>
          </a:p>
          <a:p>
            <a:r>
              <a:rPr lang="en-GB" dirty="0" smtClean="0"/>
              <a:t>It contradicts the multi-store model because the MSM sees STM as one </a:t>
            </a:r>
            <a:r>
              <a:rPr lang="en-GB" b="1" i="1" dirty="0" smtClean="0"/>
              <a:t>unitary</a:t>
            </a:r>
            <a:r>
              <a:rPr lang="en-GB" dirty="0" smtClean="0"/>
              <a:t> store</a:t>
            </a:r>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 r="-555" b="23216"/>
          <a:stretch/>
        </p:blipFill>
        <p:spPr bwMode="auto">
          <a:xfrm>
            <a:off x="1043608" y="4230216"/>
            <a:ext cx="7056784" cy="2079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580112" y="5949280"/>
            <a:ext cx="288032"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067944" y="6129816"/>
            <a:ext cx="288032"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407192" y="6129816"/>
            <a:ext cx="288032"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6855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fade">
                                      <p:cBhvr>
                                        <p:cTn id="2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15" y="620688"/>
            <a:ext cx="7632848" cy="1143000"/>
          </a:xfrm>
        </p:spPr>
        <p:txBody>
          <a:bodyPr>
            <a:normAutofit/>
          </a:bodyPr>
          <a:lstStyle/>
          <a:p>
            <a:r>
              <a:rPr lang="en-GB" sz="3200" dirty="0" smtClean="0">
                <a:solidFill>
                  <a:srgbClr val="7030A0"/>
                </a:solidFill>
              </a:rPr>
              <a:t>Your memory? A quick demonstration of the complexities of memory</a:t>
            </a:r>
            <a:endParaRPr lang="en-GB" sz="3200" dirty="0">
              <a:solidFill>
                <a:srgbClr val="7030A0"/>
              </a:solidFill>
            </a:endParaRPr>
          </a:p>
        </p:txBody>
      </p:sp>
      <p:sp>
        <p:nvSpPr>
          <p:cNvPr id="4" name="Rectangle 3"/>
          <p:cNvSpPr/>
          <p:nvPr/>
        </p:nvSpPr>
        <p:spPr>
          <a:xfrm>
            <a:off x="683568" y="2060848"/>
            <a:ext cx="7560840" cy="151216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dirty="0" smtClean="0"/>
              <a:t>How good is your memory?   Can you remember a list of 8 words? </a:t>
            </a:r>
            <a:r>
              <a:rPr lang="en-GB" dirty="0"/>
              <a:t>R</a:t>
            </a:r>
            <a:r>
              <a:rPr lang="en-GB" dirty="0" smtClean="0"/>
              <a:t>eally try to recall all eight of these words.  You’ll have </a:t>
            </a:r>
            <a:r>
              <a:rPr lang="en-GB" dirty="0"/>
              <a:t>2</a:t>
            </a:r>
            <a:r>
              <a:rPr lang="en-GB" dirty="0" smtClean="0"/>
              <a:t>0 seconds to read them, then 20 seconds to write as many down as you can.</a:t>
            </a:r>
            <a:endParaRPr lang="en-GB" dirty="0"/>
          </a:p>
        </p:txBody>
      </p:sp>
      <p:sp>
        <p:nvSpPr>
          <p:cNvPr id="5" name="Rectangle 4"/>
          <p:cNvSpPr/>
          <p:nvPr/>
        </p:nvSpPr>
        <p:spPr>
          <a:xfrm>
            <a:off x="683568" y="3861048"/>
            <a:ext cx="936104" cy="24211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dirty="0" smtClean="0"/>
              <a:t>House</a:t>
            </a:r>
          </a:p>
          <a:p>
            <a:r>
              <a:rPr lang="en-GB" dirty="0" smtClean="0"/>
              <a:t>Cat</a:t>
            </a:r>
          </a:p>
          <a:p>
            <a:r>
              <a:rPr lang="en-GB" dirty="0" smtClean="0"/>
              <a:t>Plate</a:t>
            </a:r>
          </a:p>
          <a:p>
            <a:r>
              <a:rPr lang="en-GB" dirty="0" smtClean="0"/>
              <a:t>Box</a:t>
            </a:r>
          </a:p>
          <a:p>
            <a:r>
              <a:rPr lang="en-GB" dirty="0" smtClean="0"/>
              <a:t>Kite</a:t>
            </a:r>
          </a:p>
          <a:p>
            <a:r>
              <a:rPr lang="en-GB" dirty="0" smtClean="0"/>
              <a:t>Bell</a:t>
            </a:r>
          </a:p>
          <a:p>
            <a:r>
              <a:rPr lang="en-GB" dirty="0" smtClean="0"/>
              <a:t>Shoe</a:t>
            </a:r>
          </a:p>
          <a:p>
            <a:r>
              <a:rPr lang="en-GB" dirty="0" smtClean="0"/>
              <a:t>Coat</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32040" y="3878217"/>
            <a:ext cx="993734" cy="2436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876256" y="3861048"/>
            <a:ext cx="1368152" cy="23762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2000" dirty="0" smtClean="0">
                <a:solidFill>
                  <a:srgbClr val="7030A0"/>
                </a:solidFill>
              </a:rPr>
              <a:t>Lets try again, with different words… ready?</a:t>
            </a:r>
            <a:endParaRPr lang="en-GB" sz="2000" dirty="0">
              <a:solidFill>
                <a:srgbClr val="7030A0"/>
              </a:solidFill>
            </a:endParaRPr>
          </a:p>
        </p:txBody>
      </p:sp>
      <p:sp>
        <p:nvSpPr>
          <p:cNvPr id="7" name="Rectangle 6"/>
          <p:cNvSpPr/>
          <p:nvPr/>
        </p:nvSpPr>
        <p:spPr>
          <a:xfrm>
            <a:off x="2843808" y="3878217"/>
            <a:ext cx="936104" cy="24001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Now let’s check them</a:t>
            </a:r>
            <a:endParaRPr lang="en-GB" dirty="0"/>
          </a:p>
        </p:txBody>
      </p:sp>
    </p:spTree>
    <p:extLst>
      <p:ext uri="{BB962C8B-B14F-4D97-AF65-F5344CB8AC3E}">
        <p14:creationId xmlns:p14="http://schemas.microsoft.com/office/powerpoint/2010/main" val="403574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xit" presetSubtype="0" fill="hold" grpId="1" nodeType="withEffect">
                                  <p:stCondLst>
                                    <p:cond delay="20000"/>
                                  </p:stCondLst>
                                  <p:childTnLst>
                                    <p:animEffect transition="out" filter="fade">
                                      <p:cBhvr>
                                        <p:cTn id="14" dur="10"/>
                                        <p:tgtEl>
                                          <p:spTgt spid="5"/>
                                        </p:tgtEl>
                                      </p:cBhvr>
                                    </p:animEffect>
                                    <p:set>
                                      <p:cBhvr>
                                        <p:cTn id="15" dur="1" fill="hold">
                                          <p:stCondLst>
                                            <p:cond delay="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fade">
                                      <p:cBhvr>
                                        <p:cTn id="25" dur="500"/>
                                        <p:tgtEl>
                                          <p:spTgt spid="2050"/>
                                        </p:tgtEl>
                                      </p:cBhvr>
                                    </p:animEffect>
                                  </p:childTnLst>
                                </p:cTn>
                              </p:par>
                              <p:par>
                                <p:cTn id="26" presetID="10" presetClass="exit" presetSubtype="0" fill="hold" grpId="1" nodeType="withEffect">
                                  <p:stCondLst>
                                    <p:cond delay="0"/>
                                  </p:stCondLst>
                                  <p:childTnLst>
                                    <p:animEffect transition="out" filter="fade">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8" grpId="0" animBg="1"/>
      <p:bldP spid="7" grpId="0" animBg="1"/>
      <p:bldP spid="7"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560840" cy="1143000"/>
          </a:xfrm>
        </p:spPr>
        <p:txBody>
          <a:bodyPr>
            <a:normAutofit fontScale="90000"/>
          </a:bodyPr>
          <a:lstStyle/>
          <a:p>
            <a:r>
              <a:rPr lang="en-GB" sz="3200" dirty="0" smtClean="0">
                <a:solidFill>
                  <a:srgbClr val="7030A0"/>
                </a:solidFill>
              </a:rPr>
              <a:t>The Working Memory Model</a:t>
            </a:r>
            <a:r>
              <a:rPr lang="en-GB" sz="3200" dirty="0">
                <a:solidFill>
                  <a:srgbClr val="7030A0"/>
                </a:solidFill>
              </a:rPr>
              <a:t>.</a:t>
            </a:r>
            <a:r>
              <a:rPr lang="en-GB" sz="3200" dirty="0" smtClean="0">
                <a:solidFill>
                  <a:srgbClr val="7030A0"/>
                </a:solidFill>
              </a:rPr>
              <a:t> </a:t>
            </a:r>
            <a:br>
              <a:rPr lang="en-GB" sz="3200" dirty="0" smtClean="0">
                <a:solidFill>
                  <a:srgbClr val="7030A0"/>
                </a:solidFill>
              </a:rPr>
            </a:br>
            <a:r>
              <a:rPr lang="en-GB" sz="3200" dirty="0" smtClean="0">
                <a:solidFill>
                  <a:srgbClr val="7030A0"/>
                </a:solidFill>
              </a:rPr>
              <a:t>Without using your homework notes…</a:t>
            </a:r>
            <a:endParaRPr lang="en-GB" sz="3200" dirty="0">
              <a:solidFill>
                <a:srgbClr val="7030A0"/>
              </a:solidFill>
            </a:endParaRPr>
          </a:p>
        </p:txBody>
      </p:sp>
      <p:sp>
        <p:nvSpPr>
          <p:cNvPr id="3" name="Content Placeholder 2"/>
          <p:cNvSpPr>
            <a:spLocks noGrp="1"/>
          </p:cNvSpPr>
          <p:nvPr>
            <p:ph idx="1"/>
          </p:nvPr>
        </p:nvSpPr>
        <p:spPr>
          <a:xfrm>
            <a:off x="827584" y="1916832"/>
            <a:ext cx="7560840" cy="4536504"/>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marL="525780" indent="-457200">
              <a:buAutoNum type="arabicParenR"/>
            </a:pPr>
            <a:r>
              <a:rPr lang="en-GB" dirty="0" smtClean="0"/>
              <a:t>Each person in the group will get a sheet of A4 paper</a:t>
            </a:r>
          </a:p>
          <a:p>
            <a:pPr marL="525780" indent="-457200">
              <a:buAutoNum type="arabicParenR"/>
            </a:pPr>
            <a:endParaRPr lang="en-GB" dirty="0" smtClean="0"/>
          </a:p>
          <a:p>
            <a:pPr marL="525780" indent="-457200">
              <a:buAutoNum type="arabicParenR"/>
            </a:pPr>
            <a:r>
              <a:rPr lang="en-GB" dirty="0" smtClean="0"/>
              <a:t>Without looking at your notes, allocate one of the components of WMM to each person/pair (if you are a group of 5, one of the components can be split into 2).  They will write this title at the top of their paper</a:t>
            </a:r>
          </a:p>
          <a:p>
            <a:pPr marL="525780" indent="-457200">
              <a:buAutoNum type="arabicParenR"/>
            </a:pPr>
            <a:endParaRPr lang="en-GB" dirty="0" smtClean="0"/>
          </a:p>
          <a:p>
            <a:pPr marL="525780" indent="-457200">
              <a:buAutoNum type="arabicParenR"/>
            </a:pPr>
            <a:r>
              <a:rPr lang="en-GB" dirty="0" smtClean="0"/>
              <a:t>Now, using words and pictures, outline the component you have been given on the paper.  Make sure you give sufficient detail of your component</a:t>
            </a:r>
          </a:p>
          <a:p>
            <a:pPr marL="525780" indent="-457200">
              <a:buAutoNum type="arabicParenR"/>
            </a:pPr>
            <a:endParaRPr lang="en-GB" dirty="0"/>
          </a:p>
          <a:p>
            <a:pPr marL="525780" indent="-457200">
              <a:buAutoNum type="arabicParenR"/>
            </a:pPr>
            <a:r>
              <a:rPr lang="en-GB" dirty="0" smtClean="0"/>
              <a:t>Now correctly order the components on the table so that you have a physical model of the WMM</a:t>
            </a:r>
          </a:p>
          <a:p>
            <a:pPr marL="525780" indent="-457200">
              <a:buAutoNum type="arabicParenR"/>
            </a:pPr>
            <a:endParaRPr lang="en-GB" dirty="0"/>
          </a:p>
          <a:p>
            <a:pPr marL="525780" indent="-457200">
              <a:buAutoNum type="arabicParenR"/>
            </a:pPr>
            <a:r>
              <a:rPr lang="en-GB" dirty="0" smtClean="0"/>
              <a:t>Go round each of the groups with a MWB and, individually, decide which table has the </a:t>
            </a:r>
            <a:r>
              <a:rPr lang="en-GB" smtClean="0"/>
              <a:t>best model</a:t>
            </a:r>
            <a:endParaRPr lang="en-GB" dirty="0"/>
          </a:p>
          <a:p>
            <a:pPr marL="68580" indent="0">
              <a:buNone/>
            </a:pPr>
            <a:r>
              <a:rPr lang="en-GB" b="1" dirty="0"/>
              <a:t>	</a:t>
            </a:r>
            <a:r>
              <a:rPr lang="en-GB" b="1" dirty="0" smtClean="0"/>
              <a:t>Register your votes on the board</a:t>
            </a:r>
            <a:endParaRPr lang="en-GB" b="1" dirty="0"/>
          </a:p>
        </p:txBody>
      </p:sp>
    </p:spTree>
    <p:extLst>
      <p:ext uri="{BB962C8B-B14F-4D97-AF65-F5344CB8AC3E}">
        <p14:creationId xmlns:p14="http://schemas.microsoft.com/office/powerpoint/2010/main" val="38981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well do you know the components of the WMM?</a:t>
            </a:r>
            <a:endParaRPr lang="en-GB" dirty="0"/>
          </a:p>
        </p:txBody>
      </p:sp>
      <p:sp>
        <p:nvSpPr>
          <p:cNvPr id="3" name="Content Placeholder 2"/>
          <p:cNvSpPr>
            <a:spLocks noGrp="1"/>
          </p:cNvSpPr>
          <p:nvPr>
            <p:ph idx="1"/>
          </p:nvPr>
        </p:nvSpPr>
        <p:spPr/>
        <p:txBody>
          <a:bodyPr/>
          <a:lstStyle/>
          <a:p>
            <a:pPr marL="68580" indent="0">
              <a:buNone/>
            </a:pPr>
            <a:endParaRPr lang="en-GB" b="1" dirty="0" smtClean="0"/>
          </a:p>
          <a:p>
            <a:pPr marL="68580" indent="0">
              <a:buNone/>
            </a:pPr>
            <a:r>
              <a:rPr lang="en-GB" b="1" dirty="0" smtClean="0"/>
              <a:t>In pairs on mini whiteboards</a:t>
            </a:r>
          </a:p>
          <a:p>
            <a:pPr marL="68580" indent="0">
              <a:buNone/>
            </a:pPr>
            <a:r>
              <a:rPr lang="en-GB" dirty="0" smtClean="0"/>
              <a:t>Explain why you can/can’t do these things in terms of what you know about the </a:t>
            </a:r>
            <a:r>
              <a:rPr lang="en-GB" smtClean="0"/>
              <a:t>working memory model..</a:t>
            </a:r>
            <a:endParaRPr lang="en-GB" dirty="0"/>
          </a:p>
        </p:txBody>
      </p:sp>
    </p:spTree>
    <p:extLst>
      <p:ext uri="{BB962C8B-B14F-4D97-AF65-F5344CB8AC3E}">
        <p14:creationId xmlns:p14="http://schemas.microsoft.com/office/powerpoint/2010/main" val="3284601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7992888" cy="5688632"/>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lvl="0" indent="0">
              <a:buNone/>
            </a:pPr>
            <a:r>
              <a:rPr lang="en-GB" dirty="0">
                <a:solidFill>
                  <a:srgbClr val="FF0000"/>
                </a:solidFill>
              </a:rPr>
              <a:t>a) Watching a film with moving pictures and sound, and perceiving them as one thing</a:t>
            </a:r>
          </a:p>
          <a:p>
            <a:pPr marL="0" lvl="0" indent="0">
              <a:buNone/>
            </a:pPr>
            <a:endParaRPr lang="en-GB" dirty="0"/>
          </a:p>
          <a:p>
            <a:r>
              <a:rPr lang="en-GB" dirty="0">
                <a:solidFill>
                  <a:srgbClr val="7030A0"/>
                </a:solidFill>
              </a:rPr>
              <a:t>This is the task of the episodic buffer. It binds information together so that it can be experienced as one event and not two separate events</a:t>
            </a:r>
          </a:p>
          <a:p>
            <a:pPr marL="0" indent="0">
              <a:buNone/>
            </a:pPr>
            <a:endParaRPr lang="en-GB" dirty="0"/>
          </a:p>
          <a:p>
            <a:pPr marL="0" lvl="0" indent="0">
              <a:buNone/>
            </a:pPr>
            <a:r>
              <a:rPr lang="en-GB" dirty="0">
                <a:solidFill>
                  <a:srgbClr val="FF0000"/>
                </a:solidFill>
              </a:rPr>
              <a:t>b) Being able to repeat the word ‘the’ over and over again whilst drawing a picture of your house</a:t>
            </a:r>
          </a:p>
          <a:p>
            <a:pPr marL="0" indent="0">
              <a:buNone/>
            </a:pPr>
            <a:endParaRPr lang="en-GB" dirty="0"/>
          </a:p>
          <a:p>
            <a:r>
              <a:rPr lang="en-GB" dirty="0">
                <a:solidFill>
                  <a:srgbClr val="7030A0"/>
                </a:solidFill>
              </a:rPr>
              <a:t> We can do this because the phonological loop and the VSSP are completely separate, allowing this dual-task to be completed because of the different nature of the tasks</a:t>
            </a:r>
          </a:p>
          <a:p>
            <a:pPr marL="0" indent="0">
              <a:buNone/>
            </a:pPr>
            <a:r>
              <a:rPr lang="en-GB" dirty="0"/>
              <a:t> </a:t>
            </a:r>
          </a:p>
          <a:p>
            <a:pPr marL="0" lvl="0" indent="0">
              <a:buNone/>
            </a:pPr>
            <a:r>
              <a:rPr lang="en-GB" dirty="0">
                <a:solidFill>
                  <a:srgbClr val="FF0000"/>
                </a:solidFill>
              </a:rPr>
              <a:t>c) Being able to repeat sentences in your head for a few seconds</a:t>
            </a:r>
          </a:p>
          <a:p>
            <a:pPr marL="0" indent="0">
              <a:buNone/>
            </a:pPr>
            <a:r>
              <a:rPr lang="en-GB" dirty="0"/>
              <a:t> </a:t>
            </a:r>
          </a:p>
          <a:p>
            <a:r>
              <a:rPr lang="en-GB" dirty="0">
                <a:solidFill>
                  <a:srgbClr val="7030A0"/>
                </a:solidFill>
              </a:rPr>
              <a:t> This is the articulatory control system which allows a replication of short sounds</a:t>
            </a:r>
          </a:p>
          <a:p>
            <a:endParaRPr lang="en-GB" dirty="0"/>
          </a:p>
        </p:txBody>
      </p:sp>
    </p:spTree>
    <p:extLst>
      <p:ext uri="{BB962C8B-B14F-4D97-AF65-F5344CB8AC3E}">
        <p14:creationId xmlns:p14="http://schemas.microsoft.com/office/powerpoint/2010/main" val="351186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7992888" cy="5688632"/>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lvl="0" indent="0">
              <a:buNone/>
            </a:pPr>
            <a:r>
              <a:rPr lang="en-GB" dirty="0">
                <a:solidFill>
                  <a:srgbClr val="7030A0"/>
                </a:solidFill>
              </a:rPr>
              <a:t>d) Being able to repeat a short melody that someone sings to you</a:t>
            </a:r>
          </a:p>
          <a:p>
            <a:pPr marL="0" indent="0">
              <a:buNone/>
            </a:pPr>
            <a:endParaRPr lang="en-GB" dirty="0"/>
          </a:p>
          <a:p>
            <a:r>
              <a:rPr lang="en-GB" dirty="0">
                <a:solidFill>
                  <a:srgbClr val="FF0000"/>
                </a:solidFill>
              </a:rPr>
              <a:t>Phonological Loop. The sound recorded and replayed does not have to be spoken word</a:t>
            </a:r>
          </a:p>
          <a:p>
            <a:pPr marL="0" indent="0">
              <a:buNone/>
            </a:pPr>
            <a:endParaRPr lang="en-GB" dirty="0"/>
          </a:p>
          <a:p>
            <a:pPr marL="0" lvl="0" indent="0">
              <a:buNone/>
            </a:pPr>
            <a:r>
              <a:rPr lang="en-GB" dirty="0">
                <a:solidFill>
                  <a:srgbClr val="7030A0"/>
                </a:solidFill>
              </a:rPr>
              <a:t>e) Not being able to recall seven long words (such as photosynthesis, exacerbation, serendipity etc.) but being able to recall seven short words (such as car, house, dog etc.)</a:t>
            </a:r>
          </a:p>
          <a:p>
            <a:pPr marL="0" indent="0">
              <a:buNone/>
            </a:pPr>
            <a:endParaRPr lang="en-GB" dirty="0"/>
          </a:p>
          <a:p>
            <a:r>
              <a:rPr lang="en-GB" dirty="0">
                <a:solidFill>
                  <a:srgbClr val="FF0000"/>
                </a:solidFill>
              </a:rPr>
              <a:t> This is because the articulatory control system has a limited duration and therefore capacity. The ‘loop’ only lasts for a few seconds, so not all the long words can fit on, whereas they can if they are short words</a:t>
            </a:r>
          </a:p>
          <a:p>
            <a:pPr marL="0" indent="0">
              <a:buNone/>
            </a:pPr>
            <a:endParaRPr lang="en-GB" dirty="0"/>
          </a:p>
          <a:p>
            <a:pPr marL="0" lvl="0" indent="0">
              <a:buNone/>
            </a:pPr>
            <a:r>
              <a:rPr lang="en-GB" dirty="0">
                <a:solidFill>
                  <a:srgbClr val="7030A0"/>
                </a:solidFill>
              </a:rPr>
              <a:t>f) Participants not being able to follow a moving point of light on a screen whilst describing the angles of a hollow F</a:t>
            </a:r>
          </a:p>
          <a:p>
            <a:pPr marL="0" lvl="0" indent="0">
              <a:buNone/>
            </a:pPr>
            <a:endParaRPr lang="en-GB" dirty="0"/>
          </a:p>
          <a:p>
            <a:r>
              <a:rPr lang="en-GB" dirty="0">
                <a:solidFill>
                  <a:srgbClr val="FF0000"/>
                </a:solidFill>
              </a:rPr>
              <a:t>This is explained by the limited capacity of the VSSP which cannot cope with two visual tasks at the same time.</a:t>
            </a:r>
          </a:p>
          <a:p>
            <a:endParaRPr lang="en-GB" dirty="0"/>
          </a:p>
        </p:txBody>
      </p:sp>
    </p:spTree>
    <p:extLst>
      <p:ext uri="{BB962C8B-B14F-4D97-AF65-F5344CB8AC3E}">
        <p14:creationId xmlns:p14="http://schemas.microsoft.com/office/powerpoint/2010/main" val="114158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endParaRPr lang="en-GB" dirty="0"/>
          </a:p>
        </p:txBody>
      </p:sp>
      <p:sp>
        <p:nvSpPr>
          <p:cNvPr id="3" name="Content Placeholder 2"/>
          <p:cNvSpPr>
            <a:spLocks noGrp="1"/>
          </p:cNvSpPr>
          <p:nvPr>
            <p:ph idx="1"/>
          </p:nvPr>
        </p:nvSpPr>
        <p:spPr/>
        <p:txBody>
          <a:bodyPr>
            <a:normAutofit fontScale="55000" lnSpcReduction="20000"/>
          </a:bodyPr>
          <a:lstStyle/>
          <a:p>
            <a:pPr marL="68580" indent="0">
              <a:buNone/>
            </a:pPr>
            <a:r>
              <a:rPr lang="en-GB" dirty="0" smtClean="0"/>
              <a:t>Individually attempt the following question:</a:t>
            </a:r>
          </a:p>
          <a:p>
            <a:pPr marL="68580" indent="0">
              <a:buNone/>
            </a:pPr>
            <a:endParaRPr lang="en-GB" dirty="0"/>
          </a:p>
          <a:p>
            <a:pPr marL="68580" indent="0">
              <a:buNone/>
            </a:pPr>
            <a:r>
              <a:rPr lang="en-US" b="1" i="1" dirty="0"/>
              <a:t>Briefly describe the </a:t>
            </a:r>
            <a:r>
              <a:rPr lang="en-US" b="1" i="1" dirty="0" smtClean="0"/>
              <a:t>working </a:t>
            </a:r>
            <a:r>
              <a:rPr lang="en-US" b="1" i="1" dirty="0"/>
              <a:t>memory </a:t>
            </a:r>
            <a:r>
              <a:rPr lang="en-US" b="1" i="1" dirty="0" smtClean="0"/>
              <a:t>model (4 marks)</a:t>
            </a:r>
          </a:p>
          <a:p>
            <a:pPr marL="68580" indent="0">
              <a:buNone/>
            </a:pPr>
            <a:endParaRPr lang="en-US" b="1" i="1" dirty="0"/>
          </a:p>
          <a:p>
            <a:pPr marL="68580" indent="0">
              <a:buNone/>
            </a:pPr>
            <a:r>
              <a:rPr lang="en-US" b="1" dirty="0" smtClean="0">
                <a:solidFill>
                  <a:schemeClr val="accent1">
                    <a:lumMod val="75000"/>
                  </a:schemeClr>
                </a:solidFill>
              </a:rPr>
              <a:t>Before you start, a few things to remember:</a:t>
            </a:r>
          </a:p>
          <a:p>
            <a:r>
              <a:rPr lang="en-GB" dirty="0" smtClean="0"/>
              <a:t>You must use the correct terms to describe the model</a:t>
            </a:r>
          </a:p>
          <a:p>
            <a:r>
              <a:rPr lang="en-GB" dirty="0"/>
              <a:t>You won’t get much credit for just naming the components, you must describe </a:t>
            </a:r>
            <a:r>
              <a:rPr lang="en-GB" dirty="0" smtClean="0"/>
              <a:t>them</a:t>
            </a:r>
          </a:p>
          <a:p>
            <a:r>
              <a:rPr lang="en-GB" dirty="0" smtClean="0"/>
              <a:t>What you write should be able to be understood by someone who has no knowledge of the model</a:t>
            </a:r>
          </a:p>
          <a:p>
            <a:r>
              <a:rPr lang="en-GB" dirty="0" smtClean="0"/>
              <a:t>For four marks, you won’t be able to describe everything about the model, so choose two components to concentrate on, although you can make reference to other parts of the model</a:t>
            </a:r>
          </a:p>
          <a:p>
            <a:endParaRPr lang="en-GB" dirty="0"/>
          </a:p>
          <a:p>
            <a:pPr marL="68580" indent="0">
              <a:buNone/>
            </a:pPr>
            <a:r>
              <a:rPr lang="en-GB" sz="3200" b="1" i="1" dirty="0" smtClean="0"/>
              <a:t>Now have a go.  You have 5 minutes</a:t>
            </a:r>
          </a:p>
          <a:p>
            <a:pPr marL="68580" indent="0">
              <a:buNone/>
            </a:pPr>
            <a:endParaRPr lang="en-GB" sz="3200" b="1" i="1" dirty="0"/>
          </a:p>
          <a:p>
            <a:pPr marL="68580" indent="0">
              <a:buNone/>
            </a:pPr>
            <a:r>
              <a:rPr lang="en-GB" sz="3200" b="1" i="1" dirty="0" smtClean="0"/>
              <a:t>Now swap over with the person sitting next to you</a:t>
            </a:r>
          </a:p>
        </p:txBody>
      </p:sp>
    </p:spTree>
    <p:extLst>
      <p:ext uri="{BB962C8B-B14F-4D97-AF65-F5344CB8AC3E}">
        <p14:creationId xmlns:p14="http://schemas.microsoft.com/office/powerpoint/2010/main" val="56102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endParaRPr lang="en-GB" dirty="0"/>
          </a:p>
        </p:txBody>
      </p:sp>
      <p:sp>
        <p:nvSpPr>
          <p:cNvPr id="3" name="Content Placeholder 2"/>
          <p:cNvSpPr>
            <a:spLocks noGrp="1"/>
          </p:cNvSpPr>
          <p:nvPr>
            <p:ph idx="1"/>
          </p:nvPr>
        </p:nvSpPr>
        <p:spPr/>
        <p:txBody>
          <a:bodyPr>
            <a:normAutofit fontScale="70000" lnSpcReduction="20000"/>
          </a:bodyPr>
          <a:lstStyle/>
          <a:p>
            <a:pPr marL="68580" indent="0">
              <a:buNone/>
            </a:pPr>
            <a:r>
              <a:rPr lang="en-GB" b="1" i="1" dirty="0" smtClean="0"/>
              <a:t>Give the answer in front of you a mark out of four using the following guidance.  Award one mark for each bullet point</a:t>
            </a:r>
          </a:p>
          <a:p>
            <a:pPr marL="68580" indent="0">
              <a:buNone/>
            </a:pPr>
            <a:endParaRPr lang="en-GB" b="1" i="1" dirty="0"/>
          </a:p>
          <a:p>
            <a:r>
              <a:rPr lang="en-GB" dirty="0" smtClean="0"/>
              <a:t>The working model of memory consists of four components, the central executive, the phonological loop, the </a:t>
            </a:r>
            <a:r>
              <a:rPr lang="en-GB" dirty="0" err="1" smtClean="0"/>
              <a:t>visuo</a:t>
            </a:r>
            <a:r>
              <a:rPr lang="en-GB" dirty="0" smtClean="0"/>
              <a:t>-spatial sketchpad and the episodic buffer</a:t>
            </a:r>
          </a:p>
          <a:p>
            <a:r>
              <a:rPr lang="en-GB" dirty="0"/>
              <a:t>The function of the central executive is to direct attention to particular </a:t>
            </a:r>
            <a:r>
              <a:rPr lang="en-GB" dirty="0" smtClean="0"/>
              <a:t>tasks</a:t>
            </a:r>
          </a:p>
          <a:p>
            <a:r>
              <a:rPr lang="en-GB" dirty="0"/>
              <a:t>The CE attends and monitors incoming information from the senses or LTM and this information is then sent to the other slave </a:t>
            </a:r>
            <a:r>
              <a:rPr lang="en-GB" dirty="0" smtClean="0"/>
              <a:t>systems</a:t>
            </a:r>
          </a:p>
          <a:p>
            <a:r>
              <a:rPr lang="en-GB" dirty="0" smtClean="0"/>
              <a:t>The </a:t>
            </a:r>
            <a:r>
              <a:rPr lang="en-GB" dirty="0"/>
              <a:t>CE has very little capacity so it cannot attend to too many things at once, and it has no capacity for storing </a:t>
            </a:r>
            <a:r>
              <a:rPr lang="en-GB" dirty="0" smtClean="0"/>
              <a:t>data  </a:t>
            </a:r>
            <a:endParaRPr lang="en-GB" dirty="0"/>
          </a:p>
          <a:p>
            <a:endParaRPr lang="en-GB" dirty="0" smtClean="0"/>
          </a:p>
          <a:p>
            <a:endParaRPr lang="en-GB" dirty="0" smtClean="0"/>
          </a:p>
          <a:p>
            <a:endParaRPr lang="en-GB" dirty="0" smtClean="0"/>
          </a:p>
          <a:p>
            <a:pPr marL="68580" indent="0">
              <a:buNone/>
            </a:pPr>
            <a:endParaRPr lang="en-GB" b="1" i="1" dirty="0"/>
          </a:p>
          <a:p>
            <a:pPr marL="68580" indent="0">
              <a:buNone/>
            </a:pPr>
            <a:endParaRPr lang="en-GB" b="1" i="1" dirty="0"/>
          </a:p>
        </p:txBody>
      </p:sp>
    </p:spTree>
    <p:extLst>
      <p:ext uri="{BB962C8B-B14F-4D97-AF65-F5344CB8AC3E}">
        <p14:creationId xmlns:p14="http://schemas.microsoft.com/office/powerpoint/2010/main" val="77886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endParaRPr lang="en-GB" dirty="0"/>
          </a:p>
        </p:txBody>
      </p:sp>
      <p:sp>
        <p:nvSpPr>
          <p:cNvPr id="3" name="Content Placeholder 2"/>
          <p:cNvSpPr>
            <a:spLocks noGrp="1"/>
          </p:cNvSpPr>
          <p:nvPr>
            <p:ph idx="1"/>
          </p:nvPr>
        </p:nvSpPr>
        <p:spPr/>
        <p:txBody>
          <a:bodyPr>
            <a:normAutofit fontScale="77500" lnSpcReduction="20000"/>
          </a:bodyPr>
          <a:lstStyle/>
          <a:p>
            <a:pPr marL="68580" indent="0">
              <a:buNone/>
            </a:pPr>
            <a:r>
              <a:rPr lang="en-GB" b="1" i="1" dirty="0" smtClean="0"/>
              <a:t>Give the answer in front of you a mark out of four using the following guidance.  Award one mark for each bullet point</a:t>
            </a:r>
          </a:p>
          <a:p>
            <a:pPr marL="68580" indent="0">
              <a:buNone/>
            </a:pPr>
            <a:endParaRPr lang="en-GB" b="1" i="1" dirty="0"/>
          </a:p>
          <a:p>
            <a:r>
              <a:rPr lang="en-GB" dirty="0"/>
              <a:t>The phonological loop has a limited capacity and its function is to store speech-based sounds for brief </a:t>
            </a:r>
            <a:r>
              <a:rPr lang="en-GB" dirty="0" smtClean="0"/>
              <a:t>periods </a:t>
            </a:r>
          </a:p>
          <a:p>
            <a:r>
              <a:rPr lang="en-GB" dirty="0" smtClean="0"/>
              <a:t>The PL </a:t>
            </a:r>
            <a:r>
              <a:rPr lang="en-GB" dirty="0"/>
              <a:t>has two </a:t>
            </a:r>
            <a:r>
              <a:rPr lang="en-GB" dirty="0" smtClean="0"/>
              <a:t>components: </a:t>
            </a:r>
            <a:r>
              <a:rPr lang="en-GB" dirty="0"/>
              <a:t>t</a:t>
            </a:r>
            <a:r>
              <a:rPr lang="en-GB" dirty="0" smtClean="0"/>
              <a:t>he </a:t>
            </a:r>
            <a:r>
              <a:rPr lang="en-GB" dirty="0"/>
              <a:t>phonological </a:t>
            </a:r>
            <a:r>
              <a:rPr lang="en-GB" dirty="0" smtClean="0"/>
              <a:t>store and the articulatory control process</a:t>
            </a:r>
            <a:endParaRPr lang="en-GB" dirty="0"/>
          </a:p>
          <a:p>
            <a:r>
              <a:rPr lang="en-GB" dirty="0" smtClean="0"/>
              <a:t>The </a:t>
            </a:r>
            <a:r>
              <a:rPr lang="en-GB" smtClean="0"/>
              <a:t>Phonological store</a:t>
            </a:r>
            <a:r>
              <a:rPr lang="en-GB" smtClean="0"/>
              <a:t> </a:t>
            </a:r>
            <a:r>
              <a:rPr lang="en-GB" dirty="0" smtClean="0"/>
              <a:t>allows </a:t>
            </a:r>
            <a:r>
              <a:rPr lang="en-GB" dirty="0"/>
              <a:t>acoustically coded items to be stored for brief </a:t>
            </a:r>
            <a:r>
              <a:rPr lang="en-GB" dirty="0" smtClean="0"/>
              <a:t>periods</a:t>
            </a:r>
            <a:endParaRPr lang="en-GB" dirty="0"/>
          </a:p>
          <a:p>
            <a:pPr lvl="0"/>
            <a:r>
              <a:rPr lang="en-GB" dirty="0"/>
              <a:t>The articulatory control process a</a:t>
            </a:r>
            <a:r>
              <a:rPr lang="en-GB" dirty="0" smtClean="0"/>
              <a:t>llows </a:t>
            </a:r>
            <a:r>
              <a:rPr lang="en-GB" dirty="0"/>
              <a:t>sub vocal </a:t>
            </a:r>
            <a:r>
              <a:rPr lang="en-GB" dirty="0" smtClean="0"/>
              <a:t>repetition </a:t>
            </a:r>
            <a:r>
              <a:rPr lang="en-GB" dirty="0"/>
              <a:t>of items in </a:t>
            </a:r>
            <a:r>
              <a:rPr lang="en-GB" dirty="0" smtClean="0"/>
              <a:t>the phonological store</a:t>
            </a:r>
          </a:p>
          <a:p>
            <a:endParaRPr lang="en-GB" dirty="0" smtClean="0"/>
          </a:p>
          <a:p>
            <a:endParaRPr lang="en-GB" dirty="0" smtClean="0"/>
          </a:p>
          <a:p>
            <a:pPr marL="68580" indent="0">
              <a:buNone/>
            </a:pPr>
            <a:endParaRPr lang="en-GB" b="1" i="1" dirty="0"/>
          </a:p>
          <a:p>
            <a:pPr marL="68580" indent="0">
              <a:buNone/>
            </a:pPr>
            <a:endParaRPr lang="en-GB" b="1" i="1" dirty="0"/>
          </a:p>
        </p:txBody>
      </p:sp>
    </p:spTree>
    <p:extLst>
      <p:ext uri="{BB962C8B-B14F-4D97-AF65-F5344CB8AC3E}">
        <p14:creationId xmlns:p14="http://schemas.microsoft.com/office/powerpoint/2010/main" val="107016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endParaRPr lang="en-GB" dirty="0"/>
          </a:p>
        </p:txBody>
      </p:sp>
      <p:sp>
        <p:nvSpPr>
          <p:cNvPr id="3" name="Content Placeholder 2"/>
          <p:cNvSpPr>
            <a:spLocks noGrp="1"/>
          </p:cNvSpPr>
          <p:nvPr>
            <p:ph idx="1"/>
          </p:nvPr>
        </p:nvSpPr>
        <p:spPr/>
        <p:txBody>
          <a:bodyPr>
            <a:normAutofit fontScale="92500" lnSpcReduction="10000"/>
          </a:bodyPr>
          <a:lstStyle/>
          <a:p>
            <a:pPr marL="68580" indent="0">
              <a:buNone/>
            </a:pPr>
            <a:r>
              <a:rPr lang="en-GB" b="1" i="1" dirty="0" smtClean="0"/>
              <a:t>Give the answer in front of you a mark out of four using the following guidance.  Award one mark for each bullet point</a:t>
            </a:r>
          </a:p>
          <a:p>
            <a:pPr marL="68580" indent="0">
              <a:buNone/>
            </a:pPr>
            <a:endParaRPr lang="en-GB" b="1" i="1" dirty="0"/>
          </a:p>
          <a:p>
            <a:r>
              <a:rPr lang="en-GB" dirty="0"/>
              <a:t>The </a:t>
            </a:r>
            <a:r>
              <a:rPr lang="en-GB" dirty="0" err="1" smtClean="0"/>
              <a:t>Visuo</a:t>
            </a:r>
            <a:r>
              <a:rPr lang="en-GB" dirty="0" smtClean="0"/>
              <a:t> Spatial Sketchpad </a:t>
            </a:r>
            <a:r>
              <a:rPr lang="en-GB" dirty="0"/>
              <a:t>processes and stores mental images in terms of what they look like and their place in the visual </a:t>
            </a:r>
            <a:r>
              <a:rPr lang="en-GB" dirty="0" smtClean="0"/>
              <a:t>field</a:t>
            </a:r>
          </a:p>
          <a:p>
            <a:r>
              <a:rPr lang="en-GB" dirty="0" smtClean="0"/>
              <a:t>The Episodic Buffer a</a:t>
            </a:r>
            <a:r>
              <a:rPr lang="en-GB" dirty="0" smtClean="0"/>
              <a:t>llows </a:t>
            </a:r>
            <a:r>
              <a:rPr lang="en-GB" dirty="0"/>
              <a:t>both sound and visual information to be bound </a:t>
            </a:r>
            <a:r>
              <a:rPr lang="en-GB" dirty="0" smtClean="0"/>
              <a:t>together and experienced as a single episode </a:t>
            </a:r>
            <a:endParaRPr lang="en-GB" dirty="0"/>
          </a:p>
          <a:p>
            <a:endParaRPr lang="en-GB" dirty="0" smtClean="0"/>
          </a:p>
          <a:p>
            <a:pPr marL="68580" indent="0">
              <a:buNone/>
            </a:pPr>
            <a:endParaRPr lang="en-GB" dirty="0" smtClean="0"/>
          </a:p>
          <a:p>
            <a:pPr marL="68580" indent="0">
              <a:buNone/>
            </a:pPr>
            <a:endParaRPr lang="en-GB" b="1" i="1" dirty="0"/>
          </a:p>
          <a:p>
            <a:pPr marL="68580" indent="0">
              <a:buNone/>
            </a:pPr>
            <a:endParaRPr lang="en-GB" b="1" i="1" dirty="0"/>
          </a:p>
        </p:txBody>
      </p:sp>
    </p:spTree>
    <p:extLst>
      <p:ext uri="{BB962C8B-B14F-4D97-AF65-F5344CB8AC3E}">
        <p14:creationId xmlns:p14="http://schemas.microsoft.com/office/powerpoint/2010/main" val="222243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endParaRPr lang="en-GB" dirty="0"/>
          </a:p>
        </p:txBody>
      </p:sp>
      <p:sp>
        <p:nvSpPr>
          <p:cNvPr id="3" name="Content Placeholder 2"/>
          <p:cNvSpPr>
            <a:spLocks noGrp="1"/>
          </p:cNvSpPr>
          <p:nvPr>
            <p:ph idx="1"/>
          </p:nvPr>
        </p:nvSpPr>
        <p:spPr>
          <a:xfrm>
            <a:off x="1043492" y="2323652"/>
            <a:ext cx="6777317" cy="4129684"/>
          </a:xfrm>
        </p:spPr>
        <p:txBody>
          <a:bodyPr>
            <a:normAutofit fontScale="55000" lnSpcReduction="20000"/>
          </a:bodyPr>
          <a:lstStyle/>
          <a:p>
            <a:pPr marL="68580" indent="0">
              <a:buNone/>
            </a:pPr>
            <a:r>
              <a:rPr lang="en-GB" b="1" i="1" dirty="0" smtClean="0"/>
              <a:t>You are now going to have a go at an application question individually</a:t>
            </a:r>
          </a:p>
          <a:p>
            <a:pPr marL="68580" indent="0">
              <a:buNone/>
            </a:pPr>
            <a:endParaRPr lang="en-GB" dirty="0"/>
          </a:p>
          <a:p>
            <a:pPr marL="68580" indent="0">
              <a:buNone/>
            </a:pPr>
            <a:r>
              <a:rPr lang="en-US" i="1" dirty="0" smtClean="0"/>
              <a:t>Bryan </a:t>
            </a:r>
            <a:r>
              <a:rPr lang="en-US" i="1" dirty="0"/>
              <a:t>can hold conversations </a:t>
            </a:r>
            <a:r>
              <a:rPr lang="en-US" i="1" dirty="0" smtClean="0"/>
              <a:t>while he is driving </a:t>
            </a:r>
            <a:r>
              <a:rPr lang="en-US" i="1" dirty="0"/>
              <a:t>with little difficulty.  </a:t>
            </a:r>
            <a:r>
              <a:rPr lang="en-US" i="1" dirty="0" smtClean="0"/>
              <a:t>Bob finds it difficult to hold a conversation while he is trying to read.</a:t>
            </a:r>
            <a:endParaRPr lang="en-US" dirty="0" smtClean="0"/>
          </a:p>
          <a:p>
            <a:pPr marL="68580" indent="0">
              <a:buNone/>
            </a:pPr>
            <a:r>
              <a:rPr lang="en-US" dirty="0" smtClean="0"/>
              <a:t>With </a:t>
            </a:r>
            <a:r>
              <a:rPr lang="en-US" dirty="0"/>
              <a:t>reference to features of the working memory model, explain the different experiences of Bryan and </a:t>
            </a:r>
            <a:r>
              <a:rPr lang="en-US" dirty="0" smtClean="0"/>
              <a:t>Bob  (4 marks)</a:t>
            </a:r>
          </a:p>
          <a:p>
            <a:pPr marL="68580" indent="0">
              <a:buNone/>
            </a:pPr>
            <a:endParaRPr lang="en-US" dirty="0"/>
          </a:p>
          <a:p>
            <a:pPr marL="68580" indent="0">
              <a:buNone/>
            </a:pPr>
            <a:r>
              <a:rPr lang="en-US" b="1" i="1" dirty="0" smtClean="0">
                <a:solidFill>
                  <a:schemeClr val="accent1">
                    <a:lumMod val="75000"/>
                  </a:schemeClr>
                </a:solidFill>
              </a:rPr>
              <a:t>But before you start, a few things to remember:</a:t>
            </a:r>
          </a:p>
          <a:p>
            <a:pPr marL="68580" indent="0">
              <a:buNone/>
            </a:pPr>
            <a:endParaRPr lang="en-US" b="1" i="1" dirty="0">
              <a:solidFill>
                <a:schemeClr val="accent1">
                  <a:lumMod val="75000"/>
                </a:schemeClr>
              </a:solidFill>
            </a:endParaRPr>
          </a:p>
          <a:p>
            <a:r>
              <a:rPr lang="en-US" dirty="0" smtClean="0">
                <a:solidFill>
                  <a:schemeClr val="tx1"/>
                </a:solidFill>
              </a:rPr>
              <a:t>Start by identifying the parts of the theory the information in the stem is referring to</a:t>
            </a:r>
          </a:p>
          <a:p>
            <a:r>
              <a:rPr lang="en-US" dirty="0" smtClean="0">
                <a:solidFill>
                  <a:schemeClr val="tx1"/>
                </a:solidFill>
              </a:rPr>
              <a:t>Next, you should outline the details of the part of the theory that is referred to in the first part of the scenario </a:t>
            </a:r>
            <a:r>
              <a:rPr lang="en-US" b="1" i="1" dirty="0" smtClean="0">
                <a:solidFill>
                  <a:schemeClr val="tx1"/>
                </a:solidFill>
              </a:rPr>
              <a:t>before you try to apply it</a:t>
            </a:r>
          </a:p>
          <a:p>
            <a:r>
              <a:rPr lang="en-US" dirty="0" smtClean="0">
                <a:solidFill>
                  <a:schemeClr val="tx1"/>
                </a:solidFill>
              </a:rPr>
              <a:t>Then, you apply that part of the theory by explaining exactly how it relates to Bryan’s experience</a:t>
            </a:r>
          </a:p>
          <a:p>
            <a:r>
              <a:rPr lang="en-US" dirty="0" smtClean="0">
                <a:solidFill>
                  <a:schemeClr val="tx1"/>
                </a:solidFill>
              </a:rPr>
              <a:t>Now do exactly  the same for the second part of the scenario (Bob)</a:t>
            </a:r>
          </a:p>
          <a:p>
            <a:endParaRPr lang="en-US" dirty="0">
              <a:solidFill>
                <a:schemeClr val="tx1"/>
              </a:solidFill>
            </a:endParaRPr>
          </a:p>
          <a:p>
            <a:pPr marL="68580" indent="0">
              <a:buNone/>
            </a:pPr>
            <a:r>
              <a:rPr lang="en-US" b="1" i="1" dirty="0" smtClean="0">
                <a:solidFill>
                  <a:schemeClr val="tx1"/>
                </a:solidFill>
              </a:rPr>
              <a:t>You have 5 minutes, then swap over with the person sitting next to you</a:t>
            </a:r>
            <a:endParaRPr lang="en-GB" b="1" i="1" dirty="0">
              <a:solidFill>
                <a:schemeClr val="tx1"/>
              </a:solidFill>
            </a:endParaRPr>
          </a:p>
          <a:p>
            <a:pPr marL="68580" indent="0">
              <a:buNone/>
            </a:pPr>
            <a:endParaRPr lang="en-GB" dirty="0"/>
          </a:p>
        </p:txBody>
      </p:sp>
    </p:spTree>
    <p:extLst>
      <p:ext uri="{BB962C8B-B14F-4D97-AF65-F5344CB8AC3E}">
        <p14:creationId xmlns:p14="http://schemas.microsoft.com/office/powerpoint/2010/main" val="270723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endParaRPr lang="en-GB" dirty="0"/>
          </a:p>
        </p:txBody>
      </p:sp>
      <p:sp>
        <p:nvSpPr>
          <p:cNvPr id="3" name="Content Placeholder 2"/>
          <p:cNvSpPr>
            <a:spLocks noGrp="1"/>
          </p:cNvSpPr>
          <p:nvPr>
            <p:ph idx="1"/>
          </p:nvPr>
        </p:nvSpPr>
        <p:spPr>
          <a:xfrm>
            <a:off x="1043492" y="2323652"/>
            <a:ext cx="6777317" cy="3697636"/>
          </a:xfrm>
        </p:spPr>
        <p:txBody>
          <a:bodyPr>
            <a:normAutofit fontScale="62500" lnSpcReduction="20000"/>
          </a:bodyPr>
          <a:lstStyle/>
          <a:p>
            <a:pPr marL="68580" indent="0">
              <a:buNone/>
            </a:pPr>
            <a:r>
              <a:rPr lang="en-GB" dirty="0" smtClean="0"/>
              <a:t>Use the following guidance to allocate marks to the answer in front of you</a:t>
            </a:r>
          </a:p>
          <a:p>
            <a:pPr marL="68580" indent="0">
              <a:buNone/>
            </a:pPr>
            <a:endParaRPr lang="en-GB" dirty="0"/>
          </a:p>
          <a:p>
            <a:r>
              <a:rPr lang="en-GB" dirty="0" smtClean="0"/>
              <a:t>According to the working memory model, the phonological loop, which deals with acoustic information and the </a:t>
            </a:r>
            <a:r>
              <a:rPr lang="en-GB" dirty="0" err="1" smtClean="0"/>
              <a:t>visuo</a:t>
            </a:r>
            <a:r>
              <a:rPr lang="en-GB" dirty="0" smtClean="0"/>
              <a:t> spatial sketchpad which deals with visual spatial information work independently of each other(1mark)</a:t>
            </a:r>
          </a:p>
          <a:p>
            <a:r>
              <a:rPr lang="en-GB" dirty="0" smtClean="0"/>
              <a:t>This would explain why Bryan is able to hold a conversation while driving, as the conversation requires the use of the phonological loop whereas the driving requires the use of the </a:t>
            </a:r>
            <a:r>
              <a:rPr lang="en-GB" dirty="0" err="1" smtClean="0"/>
              <a:t>visuo</a:t>
            </a:r>
            <a:r>
              <a:rPr lang="en-GB" dirty="0" smtClean="0"/>
              <a:t> spatial sketchpad (1 mark)</a:t>
            </a:r>
          </a:p>
          <a:p>
            <a:r>
              <a:rPr lang="en-GB" dirty="0" smtClean="0"/>
              <a:t>According to the model each of the components has a limited capacity and therefore it is difficult to carry out two tasks that require the same component at the same time (1 mark)</a:t>
            </a:r>
          </a:p>
          <a:p>
            <a:r>
              <a:rPr lang="en-GB" dirty="0" smtClean="0"/>
              <a:t>This would explain why Bob finds it difficult to hold a conversation and read, as both of these tasks require the use of the phonological loop (1 mark)</a:t>
            </a:r>
            <a:endParaRPr lang="en-GB" dirty="0"/>
          </a:p>
        </p:txBody>
      </p:sp>
    </p:spTree>
    <p:extLst>
      <p:ext uri="{BB962C8B-B14F-4D97-AF65-F5344CB8AC3E}">
        <p14:creationId xmlns:p14="http://schemas.microsoft.com/office/powerpoint/2010/main" val="137082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7024744" cy="1143000"/>
          </a:xfrm>
        </p:spPr>
        <p:txBody>
          <a:bodyPr/>
          <a:lstStyle/>
          <a:p>
            <a:r>
              <a:rPr lang="en-GB" dirty="0" smtClean="0">
                <a:solidFill>
                  <a:srgbClr val="7030A0"/>
                </a:solidFill>
              </a:rPr>
              <a:t>Your memory?</a:t>
            </a:r>
            <a:endParaRPr lang="en-GB" dirty="0">
              <a:solidFill>
                <a:srgbClr val="7030A0"/>
              </a:solidFill>
            </a:endParaRPr>
          </a:p>
        </p:txBody>
      </p:sp>
      <p:sp>
        <p:nvSpPr>
          <p:cNvPr id="11" name="Rectangle 10"/>
          <p:cNvSpPr/>
          <p:nvPr/>
        </p:nvSpPr>
        <p:spPr>
          <a:xfrm>
            <a:off x="6012160" y="1965605"/>
            <a:ext cx="2376264" cy="23762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n-GB" dirty="0" smtClean="0"/>
          </a:p>
          <a:p>
            <a:r>
              <a:rPr lang="en-GB" dirty="0" smtClean="0"/>
              <a:t>Autobiographical</a:t>
            </a:r>
          </a:p>
          <a:p>
            <a:r>
              <a:rPr lang="en-GB" dirty="0" smtClean="0"/>
              <a:t>Incompatibility</a:t>
            </a:r>
          </a:p>
          <a:p>
            <a:r>
              <a:rPr lang="en-GB" dirty="0" smtClean="0"/>
              <a:t>Electromagnetism</a:t>
            </a:r>
          </a:p>
          <a:p>
            <a:r>
              <a:rPr lang="en-GB" dirty="0" smtClean="0"/>
              <a:t>Denationalisation</a:t>
            </a:r>
          </a:p>
          <a:p>
            <a:r>
              <a:rPr lang="en-GB" dirty="0"/>
              <a:t>J</a:t>
            </a:r>
            <a:r>
              <a:rPr lang="en-GB" dirty="0" smtClean="0"/>
              <a:t>ustifiability</a:t>
            </a:r>
          </a:p>
          <a:p>
            <a:r>
              <a:rPr lang="en-GB" dirty="0" smtClean="0"/>
              <a:t>Epistemological</a:t>
            </a:r>
          </a:p>
          <a:p>
            <a:r>
              <a:rPr lang="en-GB" dirty="0" smtClean="0"/>
              <a:t>Vegetarianism</a:t>
            </a:r>
          </a:p>
          <a:p>
            <a:r>
              <a:rPr lang="en-GB" dirty="0"/>
              <a:t>M</a:t>
            </a:r>
            <a:r>
              <a:rPr lang="en-GB" dirty="0" smtClean="0"/>
              <a:t>ulticulturalism</a:t>
            </a:r>
          </a:p>
          <a:p>
            <a:endParaRPr lang="en-GB" dirty="0" smtClean="0"/>
          </a:p>
        </p:txBody>
      </p:sp>
      <p:sp>
        <p:nvSpPr>
          <p:cNvPr id="13" name="Rectangle 12"/>
          <p:cNvSpPr/>
          <p:nvPr/>
        </p:nvSpPr>
        <p:spPr>
          <a:xfrm>
            <a:off x="4123273" y="1937708"/>
            <a:ext cx="936104" cy="23553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Now let’s check them</a:t>
            </a:r>
            <a:endParaRPr lang="en-GB" dirty="0"/>
          </a:p>
        </p:txBody>
      </p:sp>
      <p:sp>
        <p:nvSpPr>
          <p:cNvPr id="14" name="Rectangle 13"/>
          <p:cNvSpPr/>
          <p:nvPr/>
        </p:nvSpPr>
        <p:spPr>
          <a:xfrm>
            <a:off x="683568" y="1916832"/>
            <a:ext cx="2376264" cy="23762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n-GB" dirty="0" smtClean="0"/>
          </a:p>
          <a:p>
            <a:r>
              <a:rPr lang="en-GB" dirty="0" smtClean="0"/>
              <a:t>Autobiographical</a:t>
            </a:r>
          </a:p>
          <a:p>
            <a:r>
              <a:rPr lang="en-GB" dirty="0" smtClean="0"/>
              <a:t>Incompatibility</a:t>
            </a:r>
          </a:p>
          <a:p>
            <a:r>
              <a:rPr lang="en-GB" dirty="0" smtClean="0"/>
              <a:t>Electromagnetism</a:t>
            </a:r>
          </a:p>
          <a:p>
            <a:r>
              <a:rPr lang="en-GB" dirty="0" smtClean="0"/>
              <a:t>Denationalisation</a:t>
            </a:r>
          </a:p>
          <a:p>
            <a:r>
              <a:rPr lang="en-GB" dirty="0"/>
              <a:t>J</a:t>
            </a:r>
            <a:r>
              <a:rPr lang="en-GB" dirty="0" smtClean="0"/>
              <a:t>ustifiability</a:t>
            </a:r>
          </a:p>
          <a:p>
            <a:r>
              <a:rPr lang="en-GB" dirty="0" smtClean="0"/>
              <a:t>Epistemological</a:t>
            </a:r>
          </a:p>
          <a:p>
            <a:r>
              <a:rPr lang="en-GB" dirty="0" smtClean="0"/>
              <a:t>Vegetarianism</a:t>
            </a:r>
          </a:p>
          <a:p>
            <a:r>
              <a:rPr lang="en-GB" dirty="0"/>
              <a:t>M</a:t>
            </a:r>
            <a:r>
              <a:rPr lang="en-GB" dirty="0" smtClean="0"/>
              <a:t>ulticulturalism</a:t>
            </a:r>
          </a:p>
          <a:p>
            <a:endParaRPr lang="en-GB" dirty="0" smtClean="0"/>
          </a:p>
        </p:txBody>
      </p:sp>
      <p:sp>
        <p:nvSpPr>
          <p:cNvPr id="10" name="Content Placeholder 9"/>
          <p:cNvSpPr>
            <a:spLocks noGrp="1"/>
          </p:cNvSpPr>
          <p:nvPr>
            <p:ph idx="1"/>
          </p:nvPr>
        </p:nvSpPr>
        <p:spPr>
          <a:xfrm>
            <a:off x="679407" y="4797152"/>
            <a:ext cx="7704856" cy="972108"/>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68580" indent="0">
              <a:buNone/>
            </a:pPr>
            <a:r>
              <a:rPr lang="en-GB" dirty="0" smtClean="0"/>
              <a:t>Compare your two scores? Which did you do better on?   What about your classmates, did they do the same?</a:t>
            </a:r>
            <a:endParaRPr lang="en-GB" dirty="0"/>
          </a:p>
        </p:txBody>
      </p:sp>
    </p:spTree>
    <p:extLst>
      <p:ext uri="{BB962C8B-B14F-4D97-AF65-F5344CB8AC3E}">
        <p14:creationId xmlns:p14="http://schemas.microsoft.com/office/powerpoint/2010/main" val="133478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xit" presetSubtype="0" fill="hold" grpId="1" nodeType="afterEffect">
                                  <p:stCondLst>
                                    <p:cond delay="20000"/>
                                  </p:stCondLst>
                                  <p:childTnLst>
                                    <p:animEffect transition="out" filter="fade">
                                      <p:cBhvr>
                                        <p:cTn id="10" dur="10"/>
                                        <p:tgtEl>
                                          <p:spTgt spid="14"/>
                                        </p:tgtEl>
                                      </p:cBhvr>
                                    </p:animEffect>
                                    <p:set>
                                      <p:cBhvr>
                                        <p:cTn id="11" dur="1" fill="hold">
                                          <p:stCondLst>
                                            <p:cond delay="9"/>
                                          </p:stCondLst>
                                        </p:cTn>
                                        <p:tgtEl>
                                          <p:spTgt spid="1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xit" presetSubtype="0" fill="hold" grpId="1" nodeType="withEffect">
                                  <p:stCondLst>
                                    <p:cond delay="0"/>
                                  </p:stCondLst>
                                  <p:childTnLst>
                                    <p:animEffect transition="out" filter="fade">
                                      <p:cBhvr>
                                        <p:cTn id="23" dur="500"/>
                                        <p:tgtEl>
                                          <p:spTgt spid="13"/>
                                        </p:tgtEl>
                                      </p:cBhvr>
                                    </p:animEffect>
                                    <p:set>
                                      <p:cBhvr>
                                        <p:cTn id="24" dur="1" fill="hold">
                                          <p:stCondLst>
                                            <p:cond delay="499"/>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bg/>
                                          </p:spTgt>
                                        </p:tgtEl>
                                        <p:attrNameLst>
                                          <p:attrName>style.visibility</p:attrName>
                                        </p:attrNameLst>
                                      </p:cBhvr>
                                      <p:to>
                                        <p:strVal val="visible"/>
                                      </p:to>
                                    </p:set>
                                    <p:animEffect transition="in" filter="fade">
                                      <p:cBhvr>
                                        <p:cTn id="29" dur="500"/>
                                        <p:tgtEl>
                                          <p:spTgt spid="10">
                                            <p:bg/>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xEl>
                                              <p:pRg st="0" end="0"/>
                                            </p:txEl>
                                          </p:spTgt>
                                        </p:tgtEl>
                                        <p:attrNameLst>
                                          <p:attrName>style.visibility</p:attrName>
                                        </p:attrNameLst>
                                      </p:cBhvr>
                                      <p:to>
                                        <p:strVal val="visible"/>
                                      </p:to>
                                    </p:set>
                                    <p:animEffect transition="in" filter="fade">
                                      <p:cBhvr>
                                        <p:cTn id="3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3" grpId="1" animBg="1"/>
      <p:bldP spid="14" grpId="0" animBg="1"/>
      <p:bldP spid="14" grpId="1" animBg="1"/>
      <p:bldP spid="10"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37" y="53752"/>
            <a:ext cx="3024338" cy="1143000"/>
          </a:xfrm>
        </p:spPr>
        <p:txBody>
          <a:bodyPr>
            <a:noAutofit/>
          </a:bodyPr>
          <a:lstStyle/>
          <a:p>
            <a:r>
              <a:rPr lang="en-GB" sz="3600" dirty="0" smtClean="0">
                <a:solidFill>
                  <a:srgbClr val="7030A0"/>
                </a:solidFill>
              </a:rPr>
              <a:t>Types of LTM</a:t>
            </a:r>
            <a:endParaRPr lang="en-GB" sz="3600" dirty="0">
              <a:solidFill>
                <a:srgbClr val="7030A0"/>
              </a:solidFill>
            </a:endParaRPr>
          </a:p>
        </p:txBody>
      </p:sp>
      <p:sp>
        <p:nvSpPr>
          <p:cNvPr id="3" name="Content Placeholder 2"/>
          <p:cNvSpPr>
            <a:spLocks noGrp="1"/>
          </p:cNvSpPr>
          <p:nvPr>
            <p:ph idx="1"/>
          </p:nvPr>
        </p:nvSpPr>
        <p:spPr>
          <a:xfrm>
            <a:off x="3419872" y="692696"/>
            <a:ext cx="5400600" cy="5760639"/>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68580" indent="0">
              <a:buNone/>
            </a:pPr>
            <a:r>
              <a:rPr lang="en-GB" b="1" dirty="0" err="1" smtClean="0"/>
              <a:t>Tulving</a:t>
            </a:r>
            <a:r>
              <a:rPr lang="en-GB" dirty="0" smtClean="0"/>
              <a:t> suggested that a concept of a unitary </a:t>
            </a:r>
            <a:r>
              <a:rPr lang="en-GB" b="1" dirty="0" smtClean="0"/>
              <a:t>LTM</a:t>
            </a:r>
            <a:r>
              <a:rPr lang="en-GB" dirty="0" smtClean="0"/>
              <a:t> was too simple, and LTM was actually made up of three distinct parts. </a:t>
            </a:r>
            <a:r>
              <a:rPr lang="en-GB" b="1" dirty="0" smtClean="0"/>
              <a:t>Episodic memory</a:t>
            </a:r>
            <a:r>
              <a:rPr lang="en-GB" dirty="0" smtClean="0"/>
              <a:t>, </a:t>
            </a:r>
            <a:r>
              <a:rPr lang="en-GB" b="1" dirty="0" smtClean="0"/>
              <a:t>Semantic memory</a:t>
            </a:r>
            <a:r>
              <a:rPr lang="en-GB" dirty="0" smtClean="0"/>
              <a:t> and </a:t>
            </a:r>
            <a:r>
              <a:rPr lang="en-GB" b="1" dirty="0"/>
              <a:t>P</a:t>
            </a:r>
            <a:r>
              <a:rPr lang="en-GB" b="1" dirty="0" smtClean="0"/>
              <a:t>rocedural memory</a:t>
            </a:r>
            <a:endParaRPr lang="en-GB" dirty="0"/>
          </a:p>
          <a:p>
            <a:pPr marL="68580" indent="0">
              <a:buNone/>
            </a:pPr>
            <a:endParaRPr lang="en-GB" dirty="0" smtClean="0"/>
          </a:p>
          <a:p>
            <a:pPr marL="68580" indent="0">
              <a:buNone/>
            </a:pPr>
            <a:r>
              <a:rPr lang="en-GB" b="1" i="1" dirty="0" smtClean="0"/>
              <a:t>On Mini whiteboards, define what is meant by ‘episodic’, ‘semantic’ and ‘procedural’</a:t>
            </a:r>
          </a:p>
          <a:p>
            <a:pPr marL="68580" indent="0">
              <a:buNone/>
            </a:pPr>
            <a:r>
              <a:rPr lang="en-GB" dirty="0" smtClean="0"/>
              <a:t> </a:t>
            </a:r>
          </a:p>
          <a:p>
            <a:pPr marL="68580" indent="0">
              <a:buNone/>
            </a:pPr>
            <a:r>
              <a:rPr lang="en-GB" b="1" dirty="0" smtClean="0"/>
              <a:t>Evidence:</a:t>
            </a:r>
          </a:p>
          <a:p>
            <a:pPr marL="68580" indent="0">
              <a:buNone/>
            </a:pPr>
            <a:r>
              <a:rPr lang="en-GB" dirty="0" smtClean="0"/>
              <a:t>In 1989, </a:t>
            </a:r>
            <a:r>
              <a:rPr lang="en-GB" dirty="0" err="1" smtClean="0"/>
              <a:t>Tulving</a:t>
            </a:r>
            <a:r>
              <a:rPr lang="en-GB" dirty="0" smtClean="0"/>
              <a:t> injected 6 people with a (safe) radioactive substance that would allow blood flow to be tracked in the brain. He found that when they thought about </a:t>
            </a:r>
            <a:r>
              <a:rPr lang="en-GB" b="1" dirty="0" smtClean="0"/>
              <a:t>personal childhood experiences</a:t>
            </a:r>
            <a:r>
              <a:rPr lang="en-GB" dirty="0" smtClean="0"/>
              <a:t>, the </a:t>
            </a:r>
            <a:r>
              <a:rPr lang="en-GB" b="1" dirty="0" smtClean="0"/>
              <a:t>back of the brain</a:t>
            </a:r>
            <a:r>
              <a:rPr lang="en-GB" dirty="0" smtClean="0"/>
              <a:t> was active, and when they thought about </a:t>
            </a:r>
            <a:r>
              <a:rPr lang="en-GB" b="1" dirty="0" smtClean="0"/>
              <a:t>historical facts</a:t>
            </a:r>
            <a:r>
              <a:rPr lang="en-GB" dirty="0" smtClean="0"/>
              <a:t>, the </a:t>
            </a:r>
            <a:r>
              <a:rPr lang="en-GB" b="1" dirty="0" smtClean="0"/>
              <a:t>front of the brain </a:t>
            </a:r>
            <a:r>
              <a:rPr lang="en-GB" dirty="0" smtClean="0"/>
              <a:t>was active</a:t>
            </a:r>
          </a:p>
          <a:p>
            <a:pPr marL="68580" indent="0">
              <a:buNone/>
            </a:pPr>
            <a:endParaRPr lang="en-GB" dirty="0"/>
          </a:p>
          <a:p>
            <a:pPr marL="68580" indent="0">
              <a:buNone/>
            </a:pPr>
            <a:r>
              <a:rPr lang="en-GB" b="1" i="1" dirty="0" smtClean="0"/>
              <a:t>This supports the view that LTM is not one unitary store</a:t>
            </a:r>
            <a:endParaRPr lang="en-GB" b="1" i="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149"/>
          <a:stretch/>
        </p:blipFill>
        <p:spPr bwMode="auto">
          <a:xfrm>
            <a:off x="539553" y="2329078"/>
            <a:ext cx="2770552" cy="2900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96752"/>
            <a:ext cx="2736303" cy="1132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097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024744" cy="576064"/>
          </a:xfrm>
        </p:spPr>
        <p:txBody>
          <a:bodyPr>
            <a:normAutofit fontScale="90000"/>
          </a:bodyPr>
          <a:lstStyle/>
          <a:p>
            <a:r>
              <a:rPr lang="en-GB" dirty="0" smtClean="0">
                <a:solidFill>
                  <a:srgbClr val="7030A0"/>
                </a:solidFill>
              </a:rPr>
              <a:t>Types of LTM</a:t>
            </a:r>
            <a:endParaRPr lang="en-GB" dirty="0">
              <a:solidFill>
                <a:srgbClr val="7030A0"/>
              </a:solidFill>
            </a:endParaRPr>
          </a:p>
        </p:txBody>
      </p:sp>
      <p:sp>
        <p:nvSpPr>
          <p:cNvPr id="3" name="Content Placeholder 2"/>
          <p:cNvSpPr>
            <a:spLocks noGrp="1"/>
          </p:cNvSpPr>
          <p:nvPr>
            <p:ph idx="1"/>
          </p:nvPr>
        </p:nvSpPr>
        <p:spPr>
          <a:xfrm>
            <a:off x="395536" y="980728"/>
            <a:ext cx="8352928" cy="5688632"/>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marL="68580" indent="0">
              <a:buNone/>
            </a:pPr>
            <a:r>
              <a:rPr lang="en-GB" b="1" i="1" dirty="0" smtClean="0"/>
              <a:t>On MWBs, draw a table and write the numbers of the statements under the correct headings – either ‘semantic’, ‘episodic’ or ‘procedural’ (font colour is not a clue)</a:t>
            </a:r>
          </a:p>
          <a:p>
            <a:pPr marL="68580" indent="0">
              <a:buNone/>
            </a:pPr>
            <a:r>
              <a:rPr lang="en-GB" dirty="0" smtClean="0">
                <a:solidFill>
                  <a:srgbClr val="FF0000"/>
                </a:solidFill>
              </a:rPr>
              <a:t>1An autobiographical record of things that have happened</a:t>
            </a:r>
          </a:p>
          <a:p>
            <a:pPr marL="68580" indent="0">
              <a:buNone/>
            </a:pPr>
            <a:r>
              <a:rPr lang="en-GB" dirty="0" smtClean="0">
                <a:solidFill>
                  <a:srgbClr val="002060"/>
                </a:solidFill>
              </a:rPr>
              <a:t>2 Structured record of facts, meanings, concepts and knowledge</a:t>
            </a:r>
          </a:p>
          <a:p>
            <a:pPr marL="68580" indent="0">
              <a:buNone/>
            </a:pPr>
            <a:r>
              <a:rPr lang="en-GB" dirty="0" smtClean="0">
                <a:solidFill>
                  <a:srgbClr val="7030A0"/>
                </a:solidFill>
              </a:rPr>
              <a:t>3 Memories tend to be unconscious</a:t>
            </a:r>
          </a:p>
          <a:p>
            <a:pPr marL="68580" indent="0">
              <a:buNone/>
            </a:pPr>
            <a:r>
              <a:rPr lang="en-GB" dirty="0" smtClean="0">
                <a:solidFill>
                  <a:srgbClr val="FF0000"/>
                </a:solidFill>
              </a:rPr>
              <a:t>4General factual knowledge, shared with others</a:t>
            </a:r>
          </a:p>
          <a:p>
            <a:pPr marL="68580" indent="0">
              <a:buNone/>
            </a:pPr>
            <a:r>
              <a:rPr lang="en-GB" dirty="0" smtClean="0">
                <a:solidFill>
                  <a:srgbClr val="0070C0"/>
                </a:solidFill>
              </a:rPr>
              <a:t>5 Contains information about what, where and when an event happened (3ws)</a:t>
            </a:r>
          </a:p>
          <a:p>
            <a:pPr marL="68580" indent="0">
              <a:buNone/>
            </a:pPr>
            <a:r>
              <a:rPr lang="en-GB" dirty="0" smtClean="0">
                <a:solidFill>
                  <a:schemeClr val="accent6">
                    <a:lumMod val="50000"/>
                  </a:schemeClr>
                </a:solidFill>
              </a:rPr>
              <a:t>6 Memory of skills and how to do things</a:t>
            </a:r>
          </a:p>
          <a:p>
            <a:pPr marL="68580" indent="0">
              <a:buNone/>
            </a:pPr>
            <a:r>
              <a:rPr lang="en-GB" dirty="0" smtClean="0">
                <a:solidFill>
                  <a:srgbClr val="7030A0"/>
                </a:solidFill>
              </a:rPr>
              <a:t>7 Allows us to make predictions about what will happen to us in the future</a:t>
            </a:r>
          </a:p>
          <a:p>
            <a:pPr marL="68580" indent="0">
              <a:buNone/>
            </a:pPr>
            <a:r>
              <a:rPr lang="en-GB" dirty="0" smtClean="0">
                <a:solidFill>
                  <a:srgbClr val="C00000"/>
                </a:solidFill>
              </a:rPr>
              <a:t>8 Acquired through repetition and practice</a:t>
            </a:r>
          </a:p>
          <a:p>
            <a:pPr marL="68580" indent="0">
              <a:buNone/>
            </a:pPr>
            <a:r>
              <a:rPr lang="en-GB" dirty="0" smtClean="0">
                <a:solidFill>
                  <a:srgbClr val="0070C0"/>
                </a:solidFill>
              </a:rPr>
              <a:t>9 Contain deeply embedded automatic sensory-motor behaviours</a:t>
            </a:r>
          </a:p>
          <a:p>
            <a:pPr marL="68580" indent="0">
              <a:buNone/>
            </a:pPr>
            <a:r>
              <a:rPr lang="en-GB" dirty="0" smtClean="0">
                <a:solidFill>
                  <a:srgbClr val="FF0000"/>
                </a:solidFill>
              </a:rPr>
              <a:t>10 Contains an enormous and ever-growing amount of knowledge</a:t>
            </a:r>
          </a:p>
          <a:p>
            <a:pPr marL="68580" indent="0">
              <a:buNone/>
            </a:pPr>
            <a:r>
              <a:rPr lang="en-GB" dirty="0" smtClean="0">
                <a:solidFill>
                  <a:srgbClr val="7030A0"/>
                </a:solidFill>
              </a:rPr>
              <a:t>11 Constructed rather than reproductive and are prone to errors and illusions</a:t>
            </a:r>
          </a:p>
          <a:p>
            <a:pPr marL="68580" indent="0">
              <a:buNone/>
            </a:pPr>
            <a:r>
              <a:rPr lang="en-GB" dirty="0" smtClean="0">
                <a:solidFill>
                  <a:srgbClr val="0070C0"/>
                </a:solidFill>
              </a:rPr>
              <a:t>12 Examples include  a memory about a holiday or a relationship split</a:t>
            </a:r>
          </a:p>
          <a:p>
            <a:pPr marL="68580" indent="0">
              <a:buNone/>
            </a:pPr>
            <a:r>
              <a:rPr lang="en-GB" dirty="0" smtClean="0">
                <a:solidFill>
                  <a:srgbClr val="7030A0"/>
                </a:solidFill>
              </a:rPr>
              <a:t>13 Examples include the names of cities or historical dates</a:t>
            </a:r>
          </a:p>
          <a:p>
            <a:pPr marL="68580" indent="0">
              <a:buNone/>
            </a:pPr>
            <a:r>
              <a:rPr lang="en-GB" dirty="0" smtClean="0">
                <a:solidFill>
                  <a:srgbClr val="FF0000"/>
                </a:solidFill>
              </a:rPr>
              <a:t>14 Examples include how to ride a bike or play guitar</a:t>
            </a:r>
            <a:endParaRPr lang="en-GB" dirty="0">
              <a:solidFill>
                <a:srgbClr val="FF0000"/>
              </a:solidFill>
            </a:endParaRPr>
          </a:p>
        </p:txBody>
      </p:sp>
    </p:spTree>
    <p:extLst>
      <p:ext uri="{BB962C8B-B14F-4D97-AF65-F5344CB8AC3E}">
        <p14:creationId xmlns:p14="http://schemas.microsoft.com/office/powerpoint/2010/main" val="266614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fade">
                                      <p:cBhvr>
                                        <p:cTn id="7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3816424" cy="601136"/>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dirty="0" smtClean="0">
                <a:solidFill>
                  <a:srgbClr val="7030A0"/>
                </a:solidFill>
              </a:rPr>
              <a:t>Types of LTM</a:t>
            </a:r>
            <a:endParaRPr lang="en-GB"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896394570"/>
              </p:ext>
            </p:extLst>
          </p:nvPr>
        </p:nvGraphicFramePr>
        <p:xfrm>
          <a:off x="539552" y="764704"/>
          <a:ext cx="7920879" cy="5976664"/>
        </p:xfrm>
        <a:graphic>
          <a:graphicData uri="http://schemas.openxmlformats.org/drawingml/2006/table">
            <a:tbl>
              <a:tblPr firstRow="1" bandRow="1">
                <a:tableStyleId>{E8B1032C-EA38-4F05-BA0D-38AFFFC7BED3}</a:tableStyleId>
              </a:tblPr>
              <a:tblGrid>
                <a:gridCol w="2664296">
                  <a:extLst>
                    <a:ext uri="{9D8B030D-6E8A-4147-A177-3AD203B41FA5}">
                      <a16:colId xmlns:a16="http://schemas.microsoft.com/office/drawing/2014/main" val="20000"/>
                    </a:ext>
                  </a:extLst>
                </a:gridCol>
                <a:gridCol w="2616290">
                  <a:extLst>
                    <a:ext uri="{9D8B030D-6E8A-4147-A177-3AD203B41FA5}">
                      <a16:colId xmlns:a16="http://schemas.microsoft.com/office/drawing/2014/main" val="20001"/>
                    </a:ext>
                  </a:extLst>
                </a:gridCol>
                <a:gridCol w="2640293">
                  <a:extLst>
                    <a:ext uri="{9D8B030D-6E8A-4147-A177-3AD203B41FA5}">
                      <a16:colId xmlns:a16="http://schemas.microsoft.com/office/drawing/2014/main" val="20002"/>
                    </a:ext>
                  </a:extLst>
                </a:gridCol>
              </a:tblGrid>
              <a:tr h="403569">
                <a:tc>
                  <a:txBody>
                    <a:bodyPr/>
                    <a:lstStyle/>
                    <a:p>
                      <a:pPr algn="ctr"/>
                      <a:r>
                        <a:rPr lang="en-GB" sz="1800" dirty="0" smtClean="0"/>
                        <a:t>Episodic</a:t>
                      </a:r>
                      <a:r>
                        <a:rPr lang="en-GB" sz="1800" baseline="0" dirty="0" smtClean="0"/>
                        <a:t> memory</a:t>
                      </a:r>
                      <a:endParaRPr lang="en-GB" sz="1800" dirty="0"/>
                    </a:p>
                  </a:txBody>
                  <a:tcPr/>
                </a:tc>
                <a:tc>
                  <a:txBody>
                    <a:bodyPr/>
                    <a:lstStyle/>
                    <a:p>
                      <a:pPr algn="ctr"/>
                      <a:r>
                        <a:rPr lang="en-GB" dirty="0" smtClean="0"/>
                        <a:t>Semantic memory</a:t>
                      </a:r>
                      <a:endParaRPr lang="en-GB" dirty="0"/>
                    </a:p>
                  </a:txBody>
                  <a:tcPr/>
                </a:tc>
                <a:tc>
                  <a:txBody>
                    <a:bodyPr/>
                    <a:lstStyle/>
                    <a:p>
                      <a:pPr algn="ctr"/>
                      <a:r>
                        <a:rPr lang="en-GB" dirty="0" smtClean="0"/>
                        <a:t>Procedural memory</a:t>
                      </a:r>
                      <a:endParaRPr lang="en-GB" dirty="0"/>
                    </a:p>
                  </a:txBody>
                  <a:tcPr/>
                </a:tc>
                <a:extLst>
                  <a:ext uri="{0D108BD9-81ED-4DB2-BD59-A6C34878D82A}">
                    <a16:rowId xmlns:a16="http://schemas.microsoft.com/office/drawing/2014/main" val="10000"/>
                  </a:ext>
                </a:extLst>
              </a:tr>
              <a:tr h="5573095">
                <a:tc>
                  <a:txBody>
                    <a:bodyPr/>
                    <a:lstStyle/>
                    <a:p>
                      <a:pPr marL="0" indent="0">
                        <a:buFont typeface="Arial" panose="020B0604020202020204" pitchFamily="34" charset="0"/>
                        <a:buNone/>
                      </a:pPr>
                      <a:r>
                        <a:rPr lang="en-GB" sz="1400" dirty="0" smtClean="0">
                          <a:solidFill>
                            <a:srgbClr val="FF0000"/>
                          </a:solidFill>
                        </a:rPr>
                        <a:t>1 An autobiographical record of things that have happened</a:t>
                      </a:r>
                    </a:p>
                    <a:p>
                      <a:pPr marL="0" indent="0">
                        <a:buFont typeface="Arial" panose="020B0604020202020204" pitchFamily="34" charset="0"/>
                        <a:buNone/>
                      </a:pPr>
                      <a:r>
                        <a:rPr lang="en-GB" sz="1400" dirty="0" smtClean="0">
                          <a:solidFill>
                            <a:srgbClr val="7030A0"/>
                          </a:solidFill>
                        </a:rPr>
                        <a:t>4 General factual knowledge, shared with others</a:t>
                      </a:r>
                    </a:p>
                    <a:p>
                      <a:pPr marL="0" indent="0">
                        <a:buFont typeface="Arial" panose="020B0604020202020204" pitchFamily="34" charset="0"/>
                        <a:buNone/>
                      </a:pPr>
                      <a:r>
                        <a:rPr lang="en-GB" sz="1400" dirty="0" smtClean="0">
                          <a:solidFill>
                            <a:srgbClr val="0070C0"/>
                          </a:solidFill>
                        </a:rPr>
                        <a:t>5 Contains information about what, where and when an event happened (3ws)</a:t>
                      </a:r>
                    </a:p>
                    <a:p>
                      <a:pPr marL="0" indent="0">
                        <a:buFont typeface="Arial" panose="020B0604020202020204" pitchFamily="34" charset="0"/>
                        <a:buNone/>
                      </a:pPr>
                      <a:r>
                        <a:rPr lang="en-GB" sz="1400" dirty="0" smtClean="0">
                          <a:solidFill>
                            <a:srgbClr val="7030A0"/>
                          </a:solidFill>
                        </a:rPr>
                        <a:t>7 Allows us to make predictions about what will happen to us in the future</a:t>
                      </a:r>
                    </a:p>
                    <a:p>
                      <a:pPr marL="0" indent="0">
                        <a:buFont typeface="Arial" panose="020B0604020202020204" pitchFamily="34" charset="0"/>
                        <a:buNone/>
                      </a:pPr>
                      <a:r>
                        <a:rPr lang="en-GB" sz="1400" dirty="0" smtClean="0">
                          <a:solidFill>
                            <a:srgbClr val="FF0000"/>
                          </a:solidFill>
                        </a:rPr>
                        <a:t>11 Constructed rather than reproductive and are prone to errors and illusions</a:t>
                      </a:r>
                    </a:p>
                    <a:p>
                      <a:pPr marL="0" indent="0">
                        <a:buFont typeface="Arial" panose="020B0604020202020204" pitchFamily="34" charset="0"/>
                        <a:buNone/>
                      </a:pPr>
                      <a:r>
                        <a:rPr lang="en-GB" sz="1400" smtClean="0">
                          <a:solidFill>
                            <a:srgbClr val="0070C0"/>
                          </a:solidFill>
                        </a:rPr>
                        <a:t>12 Examples </a:t>
                      </a:r>
                      <a:r>
                        <a:rPr lang="en-GB" sz="1400" dirty="0" smtClean="0">
                          <a:solidFill>
                            <a:srgbClr val="0070C0"/>
                          </a:solidFill>
                        </a:rPr>
                        <a:t>include  a memory about a holiday or a relationship split</a:t>
                      </a:r>
                    </a:p>
                    <a:p>
                      <a:pPr marL="285750" indent="-285750">
                        <a:buFont typeface="Arial" panose="020B0604020202020204" pitchFamily="34" charset="0"/>
                        <a:buChar char="•"/>
                      </a:pP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solidFill>
                            <a:srgbClr val="002060"/>
                          </a:solidFill>
                        </a:rPr>
                        <a:t>2 Structured record of facts, meanings, concepts and knowledge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solidFill>
                            <a:srgbClr val="FF0000"/>
                          </a:solidFill>
                        </a:rPr>
                        <a:t>10 Contains an enormous and ever-growing amount of knowledge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solidFill>
                            <a:srgbClr val="7030A0"/>
                          </a:solidFill>
                        </a:rPr>
                        <a:t>13 Examples include the names of cities or historical dates</a:t>
                      </a:r>
                    </a:p>
                    <a:p>
                      <a:pPr marL="285750" indent="-285750">
                        <a:buFont typeface="Arial" panose="020B0604020202020204" pitchFamily="34" charset="0"/>
                        <a:buChar char="•"/>
                      </a:pP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solidFill>
                            <a:srgbClr val="7030A0"/>
                          </a:solidFill>
                        </a:rPr>
                        <a:t>3 Memories</a:t>
                      </a:r>
                      <a:r>
                        <a:rPr lang="en-GB" baseline="0" dirty="0" smtClean="0">
                          <a:solidFill>
                            <a:srgbClr val="7030A0"/>
                          </a:solidFill>
                        </a:rPr>
                        <a:t> t</a:t>
                      </a:r>
                      <a:r>
                        <a:rPr lang="en-GB" dirty="0" smtClean="0">
                          <a:solidFill>
                            <a:srgbClr val="7030A0"/>
                          </a:solidFill>
                        </a:rPr>
                        <a:t>end to be unconscious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solidFill>
                            <a:schemeClr val="accent6">
                              <a:lumMod val="50000"/>
                            </a:schemeClr>
                          </a:solidFill>
                        </a:rPr>
                        <a:t>6 Memory of skills and how to do things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solidFill>
                            <a:srgbClr val="C00000"/>
                          </a:solidFill>
                        </a:rPr>
                        <a:t>8 Acquired through repetition and practice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solidFill>
                            <a:srgbClr val="0070C0"/>
                          </a:solidFill>
                        </a:rPr>
                        <a:t>9 Contain deeply embedded automatic sensory-motor behaviours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solidFill>
                            <a:srgbClr val="FF0000"/>
                          </a:solidFill>
                        </a:rPr>
                        <a:t>14 Examples include how to ride a bike or play guitar</a:t>
                      </a:r>
                    </a:p>
                    <a:p>
                      <a:pPr marL="285750" indent="-285750">
                        <a:buFont typeface="Arial" panose="020B0604020202020204" pitchFamily="34" charset="0"/>
                        <a:buChar char="•"/>
                      </a:pPr>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6779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99592" y="1124744"/>
            <a:ext cx="5544616" cy="4631499"/>
          </a:xfrm>
        </p:spPr>
        <p:style>
          <a:lnRef idx="1">
            <a:schemeClr val="accent5"/>
          </a:lnRef>
          <a:fillRef idx="2">
            <a:schemeClr val="accent5"/>
          </a:fillRef>
          <a:effectRef idx="1">
            <a:schemeClr val="accent5"/>
          </a:effectRef>
          <a:fontRef idx="minor">
            <a:schemeClr val="dk1"/>
          </a:fontRef>
        </p:style>
        <p:txBody>
          <a:bodyPr>
            <a:normAutofit/>
          </a:bodyPr>
          <a:lstStyle/>
          <a:p>
            <a:r>
              <a:rPr lang="en-GB" dirty="0" smtClean="0"/>
              <a:t>Try and list as many reasons why the second list was harder to recall than the first?</a:t>
            </a:r>
          </a:p>
          <a:p>
            <a:endParaRPr lang="en-GB" dirty="0"/>
          </a:p>
          <a:p>
            <a:r>
              <a:rPr lang="en-GB" dirty="0" smtClean="0"/>
              <a:t>Length of words (letters/syllables)</a:t>
            </a:r>
          </a:p>
          <a:p>
            <a:r>
              <a:rPr lang="en-GB" dirty="0" smtClean="0"/>
              <a:t>Length of time to read words</a:t>
            </a:r>
          </a:p>
          <a:p>
            <a:r>
              <a:rPr lang="en-GB" dirty="0" smtClean="0"/>
              <a:t>Less common words?</a:t>
            </a:r>
          </a:p>
          <a:p>
            <a:r>
              <a:rPr lang="en-GB" dirty="0" smtClean="0"/>
              <a:t>You were more bored second time around?</a:t>
            </a:r>
          </a:p>
          <a:p>
            <a:r>
              <a:rPr lang="en-GB" dirty="0" smtClean="0"/>
              <a:t>Anything else?</a:t>
            </a:r>
          </a:p>
          <a:p>
            <a:endParaRPr lang="en-GB" dirty="0"/>
          </a:p>
        </p:txBody>
      </p:sp>
    </p:spTree>
    <p:extLst>
      <p:ext uri="{BB962C8B-B14F-4D97-AF65-F5344CB8AC3E}">
        <p14:creationId xmlns:p14="http://schemas.microsoft.com/office/powerpoint/2010/main" val="247986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024744" cy="1143000"/>
          </a:xfrm>
        </p:spPr>
        <p:txBody>
          <a:bodyPr/>
          <a:lstStyle/>
          <a:p>
            <a:r>
              <a:rPr lang="en-GB" dirty="0" smtClean="0"/>
              <a:t>Today</a:t>
            </a:r>
            <a:endParaRPr lang="en-GB" dirty="0"/>
          </a:p>
        </p:txBody>
      </p:sp>
      <p:sp>
        <p:nvSpPr>
          <p:cNvPr id="3" name="Content Placeholder 2"/>
          <p:cNvSpPr>
            <a:spLocks noGrp="1"/>
          </p:cNvSpPr>
          <p:nvPr>
            <p:ph idx="1"/>
          </p:nvPr>
        </p:nvSpPr>
        <p:spPr>
          <a:xfrm>
            <a:off x="899592" y="1988840"/>
            <a:ext cx="6777317" cy="3508977"/>
          </a:xfrm>
        </p:spPr>
        <p:txBody>
          <a:bodyPr>
            <a:normAutofit fontScale="85000" lnSpcReduction="20000"/>
          </a:bodyPr>
          <a:lstStyle/>
          <a:p>
            <a:pPr marL="68580" indent="0">
              <a:buNone/>
            </a:pPr>
            <a:r>
              <a:rPr lang="en-GB" dirty="0" smtClean="0"/>
              <a:t>We will just deal with A01 Skills (that’s you ability to </a:t>
            </a:r>
            <a:r>
              <a:rPr lang="en-GB" b="1" dirty="0" smtClean="0"/>
              <a:t>describe and outline</a:t>
            </a:r>
            <a:r>
              <a:rPr lang="en-GB" dirty="0" smtClean="0"/>
              <a:t>)</a:t>
            </a:r>
          </a:p>
          <a:p>
            <a:pPr marL="68580" indent="0">
              <a:buNone/>
            </a:pPr>
            <a:endParaRPr lang="en-GB" dirty="0" smtClean="0"/>
          </a:p>
          <a:p>
            <a:pPr marL="68580" indent="0">
              <a:buNone/>
            </a:pPr>
            <a:r>
              <a:rPr lang="en-GB" dirty="0" smtClean="0"/>
              <a:t>1: The differences between STM and LTM and the nature of memory</a:t>
            </a:r>
          </a:p>
          <a:p>
            <a:pPr marL="68580" indent="0">
              <a:buNone/>
            </a:pPr>
            <a:endParaRPr lang="en-GB" dirty="0" smtClean="0"/>
          </a:p>
          <a:p>
            <a:pPr marL="68580" indent="0">
              <a:buNone/>
            </a:pPr>
            <a:r>
              <a:rPr lang="en-GB" dirty="0" smtClean="0"/>
              <a:t>2: The Multi-Store Model of Memory as proposed by Atkinson and Shiffrin (revision from induction lessons)</a:t>
            </a:r>
          </a:p>
          <a:p>
            <a:pPr marL="68580" indent="0">
              <a:buNone/>
            </a:pPr>
            <a:endParaRPr lang="en-GB" dirty="0" smtClean="0"/>
          </a:p>
          <a:p>
            <a:pPr marL="68580" indent="0">
              <a:buNone/>
            </a:pPr>
            <a:r>
              <a:rPr lang="en-GB" dirty="0" smtClean="0"/>
              <a:t>3: The Working </a:t>
            </a:r>
            <a:r>
              <a:rPr lang="en-GB" dirty="0"/>
              <a:t>M</a:t>
            </a:r>
            <a:r>
              <a:rPr lang="en-GB" dirty="0" smtClean="0"/>
              <a:t>emory Model</a:t>
            </a:r>
          </a:p>
          <a:p>
            <a:pPr marL="68580" indent="0">
              <a:buNone/>
            </a:pPr>
            <a:endParaRPr lang="en-GB" dirty="0"/>
          </a:p>
          <a:p>
            <a:pPr marL="68580" indent="0">
              <a:buNone/>
            </a:pPr>
            <a:r>
              <a:rPr lang="en-GB" dirty="0" smtClean="0"/>
              <a:t>4: Differences in LTM</a:t>
            </a:r>
            <a:endParaRPr lang="en-GB" dirty="0"/>
          </a:p>
        </p:txBody>
      </p:sp>
    </p:spTree>
    <p:extLst>
      <p:ext uri="{BB962C8B-B14F-4D97-AF65-F5344CB8AC3E}">
        <p14:creationId xmlns:p14="http://schemas.microsoft.com/office/powerpoint/2010/main" val="20235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606" y="836712"/>
            <a:ext cx="8208912" cy="1143000"/>
          </a:xfrm>
        </p:spPr>
        <p:txBody>
          <a:bodyPr>
            <a:normAutofit fontScale="90000"/>
          </a:bodyPr>
          <a:lstStyle/>
          <a:p>
            <a:r>
              <a:rPr lang="en-GB" dirty="0" smtClean="0"/>
              <a:t>Things you already know about memory.</a:t>
            </a:r>
            <a:endParaRPr lang="en-GB" dirty="0"/>
          </a:p>
        </p:txBody>
      </p:sp>
      <p:sp>
        <p:nvSpPr>
          <p:cNvPr id="3" name="Content Placeholder 2"/>
          <p:cNvSpPr>
            <a:spLocks noGrp="1"/>
          </p:cNvSpPr>
          <p:nvPr>
            <p:ph idx="1"/>
          </p:nvPr>
        </p:nvSpPr>
        <p:spPr>
          <a:xfrm>
            <a:off x="4499992" y="2424755"/>
            <a:ext cx="4104456" cy="4046838"/>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GB" dirty="0" smtClean="0">
                <a:solidFill>
                  <a:srgbClr val="7030A0"/>
                </a:solidFill>
              </a:rPr>
              <a:t>Each grab a different coloured pen, then on the BWB, write everything you know about memory from your homework. (2 minutes)</a:t>
            </a:r>
          </a:p>
          <a:p>
            <a:endParaRPr lang="en-GB" dirty="0">
              <a:solidFill>
                <a:srgbClr val="7030A0"/>
              </a:solidFill>
            </a:endParaRPr>
          </a:p>
          <a:p>
            <a:r>
              <a:rPr lang="en-GB" dirty="0" smtClean="0">
                <a:solidFill>
                  <a:srgbClr val="7030A0"/>
                </a:solidFill>
              </a:rPr>
              <a:t>Now complete the sentences on the next slide</a:t>
            </a:r>
          </a:p>
        </p:txBody>
      </p:sp>
      <p:pic>
        <p:nvPicPr>
          <p:cNvPr id="1026" name="Picture 2" descr="Atkinson &amp; Shiffrin"/>
          <p:cNvPicPr>
            <a:picLocks noChangeAspect="1" noChangeArrowheads="1"/>
          </p:cNvPicPr>
          <p:nvPr/>
        </p:nvPicPr>
        <p:blipFill rotWithShape="1">
          <a:blip r:embed="rId2">
            <a:extLst>
              <a:ext uri="{28A0092B-C50C-407E-A947-70E740481C1C}">
                <a14:useLocalDpi xmlns:a14="http://schemas.microsoft.com/office/drawing/2010/main" val="0"/>
              </a:ext>
            </a:extLst>
          </a:blip>
          <a:srcRect t="11637" b="28364"/>
          <a:stretch/>
        </p:blipFill>
        <p:spPr bwMode="auto">
          <a:xfrm flipH="1">
            <a:off x="539552" y="2492896"/>
            <a:ext cx="3810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9552" y="4941168"/>
            <a:ext cx="3810000" cy="15304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dirty="0" smtClean="0">
                <a:solidFill>
                  <a:schemeClr val="tx1"/>
                </a:solidFill>
              </a:rPr>
              <a:t>Atkinson and Shiffrin, who worked in partnership to develop the influential ‘Multi-Store </a:t>
            </a:r>
            <a:r>
              <a:rPr lang="en-GB" dirty="0">
                <a:solidFill>
                  <a:schemeClr val="tx1"/>
                </a:solidFill>
              </a:rPr>
              <a:t>M</a:t>
            </a:r>
            <a:r>
              <a:rPr lang="en-GB" dirty="0" smtClean="0">
                <a:solidFill>
                  <a:schemeClr val="tx1"/>
                </a:solidFill>
              </a:rPr>
              <a:t>odel of Memory’ in 1968</a:t>
            </a:r>
            <a:endParaRPr lang="en-GB" dirty="0">
              <a:solidFill>
                <a:schemeClr val="tx1"/>
              </a:solidFill>
            </a:endParaRPr>
          </a:p>
        </p:txBody>
      </p:sp>
    </p:spTree>
    <p:extLst>
      <p:ext uri="{BB962C8B-B14F-4D97-AF65-F5344CB8AC3E}">
        <p14:creationId xmlns:p14="http://schemas.microsoft.com/office/powerpoint/2010/main" val="298128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500"/>
                                        <p:tgtEl>
                                          <p:spTgt spid="3">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7024744" cy="1143000"/>
          </a:xfrm>
        </p:spPr>
        <p:txBody>
          <a:bodyPr>
            <a:normAutofit/>
          </a:bodyPr>
          <a:lstStyle/>
          <a:p>
            <a:r>
              <a:rPr lang="en-GB" sz="2800" dirty="0" smtClean="0"/>
              <a:t>Outline differences between Short-term and Long-term memory (6 marks)</a:t>
            </a:r>
            <a:endParaRPr lang="en-GB" sz="2800" dirty="0"/>
          </a:p>
        </p:txBody>
      </p:sp>
      <p:sp>
        <p:nvSpPr>
          <p:cNvPr id="3" name="Content Placeholder 2"/>
          <p:cNvSpPr>
            <a:spLocks noGrp="1"/>
          </p:cNvSpPr>
          <p:nvPr>
            <p:ph idx="1"/>
          </p:nvPr>
        </p:nvSpPr>
        <p:spPr>
          <a:xfrm>
            <a:off x="1043492" y="1916832"/>
            <a:ext cx="7056899" cy="4392488"/>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68580" indent="0">
              <a:buNone/>
            </a:pPr>
            <a:r>
              <a:rPr lang="en-GB" dirty="0" smtClean="0"/>
              <a:t>The </a:t>
            </a:r>
            <a:r>
              <a:rPr lang="en-GB" b="1" dirty="0" smtClean="0"/>
              <a:t>capacity</a:t>
            </a:r>
            <a:r>
              <a:rPr lang="en-GB" dirty="0" smtClean="0"/>
              <a:t> of STM is thought to be ______________________ whereas in LTM it is thought to be _____________________</a:t>
            </a:r>
          </a:p>
          <a:p>
            <a:pPr marL="68580" indent="0">
              <a:buNone/>
            </a:pPr>
            <a:endParaRPr lang="en-GB" dirty="0"/>
          </a:p>
          <a:p>
            <a:pPr marL="68580" indent="0">
              <a:buNone/>
            </a:pPr>
            <a:r>
              <a:rPr lang="en-GB" dirty="0" smtClean="0"/>
              <a:t>The </a:t>
            </a:r>
            <a:r>
              <a:rPr lang="en-GB" b="1" dirty="0" smtClean="0"/>
              <a:t>duration</a:t>
            </a:r>
            <a:r>
              <a:rPr lang="en-GB" dirty="0" smtClean="0"/>
              <a:t> of STM is thought to be ______________________ whereas in LTM it is thought to be ____________________</a:t>
            </a:r>
          </a:p>
          <a:p>
            <a:pPr marL="68580" indent="0">
              <a:buNone/>
            </a:pPr>
            <a:endParaRPr lang="en-GB" dirty="0"/>
          </a:p>
          <a:p>
            <a:pPr marL="68580" indent="0">
              <a:buNone/>
            </a:pPr>
            <a:r>
              <a:rPr lang="en-GB" dirty="0" smtClean="0"/>
              <a:t>The </a:t>
            </a:r>
            <a:r>
              <a:rPr lang="en-GB" b="1" dirty="0" smtClean="0"/>
              <a:t>coding</a:t>
            </a:r>
            <a:r>
              <a:rPr lang="en-GB" dirty="0" smtClean="0"/>
              <a:t> of information in STM is thought to be mainly _____________________ whereas in LTM it is thought to be _________________</a:t>
            </a:r>
          </a:p>
        </p:txBody>
      </p:sp>
    </p:spTree>
    <p:extLst>
      <p:ext uri="{BB962C8B-B14F-4D97-AF65-F5344CB8AC3E}">
        <p14:creationId xmlns:p14="http://schemas.microsoft.com/office/powerpoint/2010/main" val="90665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7024744" cy="1143000"/>
          </a:xfrm>
        </p:spPr>
        <p:txBody>
          <a:bodyPr>
            <a:normAutofit/>
          </a:bodyPr>
          <a:lstStyle/>
          <a:p>
            <a:r>
              <a:rPr lang="en-GB" sz="2800" dirty="0" smtClean="0"/>
              <a:t>Outline differences between Short-term and Long-term memory (6 marks)</a:t>
            </a:r>
            <a:endParaRPr lang="en-GB" sz="2800" dirty="0"/>
          </a:p>
        </p:txBody>
      </p:sp>
      <p:sp>
        <p:nvSpPr>
          <p:cNvPr id="3" name="Content Placeholder 2"/>
          <p:cNvSpPr>
            <a:spLocks noGrp="1"/>
          </p:cNvSpPr>
          <p:nvPr>
            <p:ph idx="1"/>
          </p:nvPr>
        </p:nvSpPr>
        <p:spPr>
          <a:xfrm>
            <a:off x="1043493" y="1916832"/>
            <a:ext cx="5544732" cy="4392488"/>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68580" indent="0">
              <a:buNone/>
            </a:pPr>
            <a:r>
              <a:rPr lang="en-GB" dirty="0" smtClean="0"/>
              <a:t>The </a:t>
            </a:r>
            <a:r>
              <a:rPr lang="en-GB" b="1" dirty="0" smtClean="0"/>
              <a:t>capacity</a:t>
            </a:r>
            <a:r>
              <a:rPr lang="en-GB" dirty="0" smtClean="0"/>
              <a:t> of STM is thought to be </a:t>
            </a:r>
            <a:r>
              <a:rPr lang="en-GB" dirty="0" smtClean="0">
                <a:solidFill>
                  <a:srgbClr val="FF0000"/>
                </a:solidFill>
              </a:rPr>
              <a:t>7 + or - 2</a:t>
            </a:r>
            <a:r>
              <a:rPr lang="en-GB" dirty="0" smtClean="0"/>
              <a:t> whereas in LTM it is thought to be </a:t>
            </a:r>
            <a:r>
              <a:rPr lang="en-GB" dirty="0" smtClean="0">
                <a:solidFill>
                  <a:srgbClr val="FF0000"/>
                </a:solidFill>
              </a:rPr>
              <a:t>unlimited</a:t>
            </a:r>
          </a:p>
          <a:p>
            <a:pPr marL="68580" indent="0">
              <a:buNone/>
            </a:pPr>
            <a:endParaRPr lang="en-GB" dirty="0"/>
          </a:p>
          <a:p>
            <a:pPr marL="68580" indent="0">
              <a:buNone/>
            </a:pPr>
            <a:r>
              <a:rPr lang="en-GB" dirty="0" smtClean="0"/>
              <a:t>The </a:t>
            </a:r>
            <a:r>
              <a:rPr lang="en-GB" b="1" dirty="0" smtClean="0"/>
              <a:t>duration</a:t>
            </a:r>
            <a:r>
              <a:rPr lang="en-GB" dirty="0" smtClean="0"/>
              <a:t> of STM is thought to be </a:t>
            </a:r>
            <a:r>
              <a:rPr lang="en-GB" dirty="0" smtClean="0">
                <a:solidFill>
                  <a:srgbClr val="FF0000"/>
                </a:solidFill>
              </a:rPr>
              <a:t>between 15 to 30 seconds </a:t>
            </a:r>
            <a:r>
              <a:rPr lang="en-GB" dirty="0" smtClean="0"/>
              <a:t>whereas in LTM it is thought to be </a:t>
            </a:r>
            <a:r>
              <a:rPr lang="en-GB" dirty="0" smtClean="0">
                <a:solidFill>
                  <a:srgbClr val="FF0000"/>
                </a:solidFill>
              </a:rPr>
              <a:t>up to a life time</a:t>
            </a:r>
          </a:p>
          <a:p>
            <a:pPr marL="68580" indent="0">
              <a:buNone/>
            </a:pPr>
            <a:endParaRPr lang="en-GB" dirty="0"/>
          </a:p>
          <a:p>
            <a:pPr marL="68580" indent="0">
              <a:buNone/>
            </a:pPr>
            <a:r>
              <a:rPr lang="en-GB" dirty="0" smtClean="0"/>
              <a:t>The </a:t>
            </a:r>
            <a:r>
              <a:rPr lang="en-GB" b="1" dirty="0" smtClean="0"/>
              <a:t>coding</a:t>
            </a:r>
            <a:r>
              <a:rPr lang="en-GB" dirty="0" smtClean="0"/>
              <a:t> of information in STM is thought to be mainly </a:t>
            </a:r>
            <a:r>
              <a:rPr lang="en-GB" dirty="0" smtClean="0">
                <a:solidFill>
                  <a:srgbClr val="FF0000"/>
                </a:solidFill>
              </a:rPr>
              <a:t>acoustic</a:t>
            </a:r>
            <a:r>
              <a:rPr lang="en-GB" dirty="0" smtClean="0"/>
              <a:t> whereas in LTM it is thought to be </a:t>
            </a:r>
            <a:r>
              <a:rPr lang="en-GB" dirty="0" smtClean="0">
                <a:solidFill>
                  <a:srgbClr val="FF0000"/>
                </a:solidFill>
              </a:rPr>
              <a:t>semantic</a:t>
            </a:r>
          </a:p>
        </p:txBody>
      </p:sp>
      <p:sp>
        <p:nvSpPr>
          <p:cNvPr id="4" name="Rectangle 3"/>
          <p:cNvSpPr/>
          <p:nvPr/>
        </p:nvSpPr>
        <p:spPr>
          <a:xfrm>
            <a:off x="6732240" y="1916832"/>
            <a:ext cx="1872208" cy="4392488"/>
          </a:xfrm>
          <a:prstGeom prst="rect">
            <a:avLst/>
          </a:prstGeom>
        </p:spPr>
        <p:style>
          <a:lnRef idx="0">
            <a:schemeClr val="dk1"/>
          </a:lnRef>
          <a:fillRef idx="3">
            <a:schemeClr val="dk1"/>
          </a:fillRef>
          <a:effectRef idx="3">
            <a:schemeClr val="dk1"/>
          </a:effectRef>
          <a:fontRef idx="minor">
            <a:schemeClr val="lt1"/>
          </a:fontRef>
        </p:style>
        <p:txBody>
          <a:bodyPr rtlCol="0" anchor="ctr"/>
          <a:lstStyle/>
          <a:p>
            <a:r>
              <a:rPr lang="en-GB" sz="1400" dirty="0" smtClean="0"/>
              <a:t>Common errors made by students:</a:t>
            </a:r>
          </a:p>
          <a:p>
            <a:endParaRPr lang="en-GB" sz="1400" dirty="0"/>
          </a:p>
          <a:p>
            <a:r>
              <a:rPr lang="en-GB" sz="1400" dirty="0" smtClean="0"/>
              <a:t>1: they say that the duration of LTM </a:t>
            </a:r>
            <a:r>
              <a:rPr lang="en-GB" sz="1400" smtClean="0"/>
              <a:t>is unlimited</a:t>
            </a:r>
            <a:endParaRPr lang="en-GB" sz="1400" dirty="0" smtClean="0"/>
          </a:p>
          <a:p>
            <a:endParaRPr lang="en-GB" sz="1400" dirty="0"/>
          </a:p>
          <a:p>
            <a:r>
              <a:rPr lang="en-GB" sz="1400" dirty="0" smtClean="0"/>
              <a:t>2: they say that LTM is lasts forever</a:t>
            </a:r>
          </a:p>
          <a:p>
            <a:endParaRPr lang="en-GB" sz="1400" dirty="0"/>
          </a:p>
          <a:p>
            <a:r>
              <a:rPr lang="en-GB" sz="1400" dirty="0" smtClean="0"/>
              <a:t>3: they say that the capacity of STM is 5-7 items</a:t>
            </a:r>
          </a:p>
          <a:p>
            <a:endParaRPr lang="en-GB" sz="1400" dirty="0"/>
          </a:p>
          <a:p>
            <a:r>
              <a:rPr lang="en-GB" sz="1400" dirty="0" smtClean="0"/>
              <a:t>4: They say that the capacity for LTM is infinite (it is better to say ‘unlimited’)</a:t>
            </a:r>
          </a:p>
        </p:txBody>
      </p:sp>
    </p:spTree>
    <p:extLst>
      <p:ext uri="{BB962C8B-B14F-4D97-AF65-F5344CB8AC3E}">
        <p14:creationId xmlns:p14="http://schemas.microsoft.com/office/powerpoint/2010/main" val="112542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1143000"/>
          </a:xfrm>
        </p:spPr>
        <p:txBody>
          <a:bodyPr>
            <a:noAutofit/>
          </a:bodyPr>
          <a:lstStyle/>
          <a:p>
            <a:r>
              <a:rPr lang="en-GB" sz="3200" b="1" dirty="0" smtClean="0"/>
              <a:t>The Nature of </a:t>
            </a:r>
            <a:r>
              <a:rPr lang="en-GB" sz="3200" b="1" dirty="0"/>
              <a:t>M</a:t>
            </a:r>
            <a:r>
              <a:rPr lang="en-GB" sz="3200" b="1" dirty="0" smtClean="0"/>
              <a:t>emory</a:t>
            </a:r>
            <a:r>
              <a:rPr lang="en-GB" sz="3200" dirty="0" smtClean="0"/>
              <a:t>: Without looking at your homework notes, fill in this grid.</a:t>
            </a:r>
            <a:endParaRPr lang="en-GB" sz="32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204864"/>
            <a:ext cx="7128792" cy="2952328"/>
          </a:xfrm>
          <a:prstGeom prst="rect">
            <a:avLst/>
          </a:prstGeom>
          <a:ln/>
        </p:spPr>
        <p:style>
          <a:lnRef idx="1">
            <a:schemeClr val="accent6"/>
          </a:lnRef>
          <a:fillRef idx="2">
            <a:schemeClr val="accent6"/>
          </a:fillRef>
          <a:effectRef idx="1">
            <a:schemeClr val="accent6"/>
          </a:effectRef>
          <a:fontRef idx="minor">
            <a:schemeClr val="dk1"/>
          </a:fontRef>
        </p:style>
      </p:pic>
      <p:sp>
        <p:nvSpPr>
          <p:cNvPr id="4" name="Rectangle 3"/>
          <p:cNvSpPr/>
          <p:nvPr/>
        </p:nvSpPr>
        <p:spPr>
          <a:xfrm>
            <a:off x="1043608" y="5229200"/>
            <a:ext cx="7128792" cy="11521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GB" dirty="0" smtClean="0">
                <a:solidFill>
                  <a:schemeClr val="tx1"/>
                </a:solidFill>
              </a:rPr>
              <a:t>We will consider the evidence for these assertions in subsequent lessons, but if you finish any activities quickly, turn to pages 6-8 in your memory packs and start learning the research studies.</a:t>
            </a:r>
            <a:endParaRPr lang="en-GB" dirty="0">
              <a:solidFill>
                <a:schemeClr val="tx1"/>
              </a:solidFill>
            </a:endParaRPr>
          </a:p>
        </p:txBody>
      </p:sp>
    </p:spTree>
    <p:extLst>
      <p:ext uri="{BB962C8B-B14F-4D97-AF65-F5344CB8AC3E}">
        <p14:creationId xmlns:p14="http://schemas.microsoft.com/office/powerpoint/2010/main" val="1165942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1660</TotalTime>
  <Words>2925</Words>
  <Application>Microsoft Office PowerPoint</Application>
  <PresentationFormat>On-screen Show (4:3)</PresentationFormat>
  <Paragraphs>274</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Lucida Handwriting</vt:lpstr>
      <vt:lpstr>Wingdings 2</vt:lpstr>
      <vt:lpstr>Austin</vt:lpstr>
      <vt:lpstr>Memory</vt:lpstr>
      <vt:lpstr>Your memory? A quick demonstration of the complexities of memory</vt:lpstr>
      <vt:lpstr>Your memory?</vt:lpstr>
      <vt:lpstr>PowerPoint Presentation</vt:lpstr>
      <vt:lpstr>Today</vt:lpstr>
      <vt:lpstr>Things you already know about memory.</vt:lpstr>
      <vt:lpstr>Outline differences between Short-term and Long-term memory (6 marks)</vt:lpstr>
      <vt:lpstr>Outline differences between Short-term and Long-term memory (6 marks)</vt:lpstr>
      <vt:lpstr>The Nature of Memory: Without looking at your homework notes, fill in this grid.</vt:lpstr>
      <vt:lpstr>The Nature of Memory:  Answers </vt:lpstr>
      <vt:lpstr>Atkinson &amp; Shiffrin’s multi-store model of memory</vt:lpstr>
      <vt:lpstr>The Multi-store Model of memory: Atkinson and Shiffrin (1968)</vt:lpstr>
      <vt:lpstr>Demonstrating aspects of the multi-store model of memory</vt:lpstr>
      <vt:lpstr>Examples:</vt:lpstr>
      <vt:lpstr>Exam practice</vt:lpstr>
      <vt:lpstr>Mark scheme</vt:lpstr>
      <vt:lpstr>The working memory model</vt:lpstr>
      <vt:lpstr>We can demonstrate aspects of Baddeley’s model by carrying out the following tasks in pairs:</vt:lpstr>
      <vt:lpstr>The Working Memory Model</vt:lpstr>
      <vt:lpstr>The Working Memory Model.  Without using your homework notes…</vt:lpstr>
      <vt:lpstr>How well do you know the components of the WMM?</vt:lpstr>
      <vt:lpstr>PowerPoint Presentation</vt:lpstr>
      <vt:lpstr>PowerPoint Presentation</vt:lpstr>
      <vt:lpstr>Exam practice</vt:lpstr>
      <vt:lpstr>Exam practice</vt:lpstr>
      <vt:lpstr>Exam practice</vt:lpstr>
      <vt:lpstr>Exam practice</vt:lpstr>
      <vt:lpstr>Exam practice</vt:lpstr>
      <vt:lpstr>Exam practice</vt:lpstr>
      <vt:lpstr>Types of LTM</vt:lpstr>
      <vt:lpstr>Types of LTM</vt:lpstr>
      <vt:lpstr>Types of LTM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dc:title>
  <dc:creator>n.lesaux</dc:creator>
  <cp:lastModifiedBy>Stacey Marks</cp:lastModifiedBy>
  <cp:revision>131</cp:revision>
  <cp:lastPrinted>2017-12-05T10:58:29Z</cp:lastPrinted>
  <dcterms:created xsi:type="dcterms:W3CDTF">2017-10-19T09:35:45Z</dcterms:created>
  <dcterms:modified xsi:type="dcterms:W3CDTF">2019-11-26T09:55:49Z</dcterms:modified>
</cp:coreProperties>
</file>