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76" r:id="rId4"/>
    <p:sldId id="284" r:id="rId5"/>
    <p:sldId id="277" r:id="rId6"/>
    <p:sldId id="278" r:id="rId7"/>
    <p:sldId id="279" r:id="rId8"/>
    <p:sldId id="257" r:id="rId9"/>
    <p:sldId id="258" r:id="rId10"/>
    <p:sldId id="259" r:id="rId11"/>
    <p:sldId id="260" r:id="rId12"/>
    <p:sldId id="287" r:id="rId13"/>
    <p:sldId id="286" r:id="rId14"/>
    <p:sldId id="288" r:id="rId15"/>
    <p:sldId id="274" r:id="rId16"/>
    <p:sldId id="28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4BA69CB-D714-497F-B95E-3D981FC1A7F8}"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594787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BA69CB-D714-497F-B95E-3D981FC1A7F8}"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33689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BA69CB-D714-497F-B95E-3D981FC1A7F8}"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75124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BA69CB-D714-497F-B95E-3D981FC1A7F8}"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91288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A69CB-D714-497F-B95E-3D981FC1A7F8}"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142011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4BA69CB-D714-497F-B95E-3D981FC1A7F8}" type="datetimeFigureOut">
              <a:rPr lang="en-GB" smtClean="0"/>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336906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4BA69CB-D714-497F-B95E-3D981FC1A7F8}" type="datetimeFigureOut">
              <a:rPr lang="en-GB" smtClean="0"/>
              <a:t>15/12/2020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488978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4BA69CB-D714-497F-B95E-3D981FC1A7F8}"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1224320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A69CB-D714-497F-B95E-3D981FC1A7F8}" type="datetimeFigureOut">
              <a:rPr lang="en-GB" smtClean="0"/>
              <a:t>15/12/2020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200703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BA69CB-D714-497F-B95E-3D981FC1A7F8}" type="datetimeFigureOut">
              <a:rPr lang="en-GB" smtClean="0"/>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383374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BA69CB-D714-497F-B95E-3D981FC1A7F8}" type="datetimeFigureOut">
              <a:rPr lang="en-GB" smtClean="0"/>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16E91F-0252-4AB1-9BB3-A058AE27C977}" type="slidenum">
              <a:rPr lang="en-GB" smtClean="0"/>
              <a:t>‹#›</a:t>
            </a:fld>
            <a:endParaRPr lang="en-GB"/>
          </a:p>
        </p:txBody>
      </p:sp>
    </p:spTree>
    <p:extLst>
      <p:ext uri="{BB962C8B-B14F-4D97-AF65-F5344CB8AC3E}">
        <p14:creationId xmlns:p14="http://schemas.microsoft.com/office/powerpoint/2010/main" val="4149708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A69CB-D714-497F-B95E-3D981FC1A7F8}" type="datetimeFigureOut">
              <a:rPr lang="en-GB" smtClean="0"/>
              <a:t>15/12/2020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6E91F-0252-4AB1-9BB3-A058AE27C977}" type="slidenum">
              <a:rPr lang="en-GB" smtClean="0"/>
              <a:t>‹#›</a:t>
            </a:fld>
            <a:endParaRPr lang="en-GB"/>
          </a:p>
        </p:txBody>
      </p:sp>
    </p:spTree>
    <p:extLst>
      <p:ext uri="{BB962C8B-B14F-4D97-AF65-F5344CB8AC3E}">
        <p14:creationId xmlns:p14="http://schemas.microsoft.com/office/powerpoint/2010/main" val="3532101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play.kahoot.it/#/k/dacf75ba-d084-4ae4-b2d6-780da0600fe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lumMod val="90000"/>
            </a:schemeClr>
          </a:solidFill>
        </p:spPr>
        <p:txBody>
          <a:bodyPr/>
          <a:lstStyle/>
          <a:p>
            <a:r>
              <a:rPr lang="en-GB" dirty="0"/>
              <a:t>Schaffer’s stages</a:t>
            </a:r>
          </a:p>
        </p:txBody>
      </p:sp>
      <p:sp>
        <p:nvSpPr>
          <p:cNvPr id="3" name="Subtitle 2"/>
          <p:cNvSpPr>
            <a:spLocks noGrp="1"/>
          </p:cNvSpPr>
          <p:nvPr>
            <p:ph type="subTitle" idx="1"/>
          </p:nvPr>
        </p:nvSpPr>
        <p:spPr/>
        <p:txBody>
          <a:bodyPr/>
          <a:lstStyle/>
          <a:p>
            <a:r>
              <a:rPr lang="en-GB" dirty="0"/>
              <a:t>Lesson two</a:t>
            </a:r>
          </a:p>
        </p:txBody>
      </p:sp>
    </p:spTree>
    <p:extLst>
      <p:ext uri="{BB962C8B-B14F-4D97-AF65-F5344CB8AC3E}">
        <p14:creationId xmlns:p14="http://schemas.microsoft.com/office/powerpoint/2010/main" val="3197116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endParaRPr lang="en-GB" dirty="0"/>
          </a:p>
          <a:p>
            <a:pPr marL="0" indent="0">
              <a:buNone/>
            </a:pPr>
            <a:r>
              <a:rPr lang="en-GB" dirty="0"/>
              <a:t>Albert cried the first time he saw his grandfather, who live abroad so had not visited him before. Furthermore, when his father (his primary caregiver) left the room Albert tried to follow him and tearfully banged on the shut door to try to get his father back.</a:t>
            </a:r>
          </a:p>
          <a:p>
            <a:pPr marL="0" indent="0">
              <a:buNone/>
            </a:pPr>
            <a:endParaRPr lang="en-GB" dirty="0"/>
          </a:p>
          <a:p>
            <a:pPr marL="0" indent="0">
              <a:buNone/>
            </a:pPr>
            <a:r>
              <a:rPr lang="en-GB" dirty="0">
                <a:solidFill>
                  <a:srgbClr val="FF0000"/>
                </a:solidFill>
              </a:rPr>
              <a:t>Discriminate (7 – 9 months) </a:t>
            </a:r>
          </a:p>
          <a:p>
            <a:endParaRPr lang="en-GB" dirty="0"/>
          </a:p>
        </p:txBody>
      </p:sp>
      <p:sp>
        <p:nvSpPr>
          <p:cNvPr id="5" name="Title 1"/>
          <p:cNvSpPr>
            <a:spLocks noGrp="1"/>
          </p:cNvSpPr>
          <p:nvPr>
            <p:ph type="title"/>
          </p:nvPr>
        </p:nvSpPr>
        <p:spPr>
          <a:xfrm>
            <a:off x="457200" y="260648"/>
            <a:ext cx="8229600" cy="1714202"/>
          </a:xfrm>
        </p:spPr>
        <p:style>
          <a:lnRef idx="2">
            <a:schemeClr val="accent6"/>
          </a:lnRef>
          <a:fillRef idx="1">
            <a:schemeClr val="lt1"/>
          </a:fillRef>
          <a:effectRef idx="0">
            <a:schemeClr val="accent6"/>
          </a:effectRef>
          <a:fontRef idx="minor">
            <a:schemeClr val="dk1"/>
          </a:fontRef>
        </p:style>
        <p:txBody>
          <a:bodyPr>
            <a:noAutofit/>
          </a:bodyPr>
          <a:lstStyle/>
          <a:p>
            <a:r>
              <a:rPr lang="en-GB" sz="3600" dirty="0"/>
              <a:t>Now on MWBs, state which stage each of the following children is at and give a reason why</a:t>
            </a:r>
          </a:p>
        </p:txBody>
      </p:sp>
    </p:spTree>
    <p:extLst>
      <p:ext uri="{BB962C8B-B14F-4D97-AF65-F5344CB8AC3E}">
        <p14:creationId xmlns:p14="http://schemas.microsoft.com/office/powerpoint/2010/main" val="169383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0718"/>
            <a:ext cx="8229600" cy="4525963"/>
          </a:xfrm>
        </p:spPr>
        <p:txBody>
          <a:bodyPr>
            <a:normAutofit/>
          </a:bodyPr>
          <a:lstStyle/>
          <a:p>
            <a:pPr marL="0" indent="0">
              <a:buNone/>
            </a:pPr>
            <a:r>
              <a:rPr lang="en-US" dirty="0"/>
              <a:t>Jane seemed interested when shown the red balloon, her teddy or her older sister. She seemed quite excited when her dad came back home from work but she also seemed excited to see a blue balloon. When the blue balloon popped she became very upset; showing her the red balloon did not calm her down, but a cuddle from her dad did.</a:t>
            </a:r>
          </a:p>
          <a:p>
            <a:endParaRPr lang="en-GB" dirty="0"/>
          </a:p>
        </p:txBody>
      </p:sp>
      <p:sp>
        <p:nvSpPr>
          <p:cNvPr id="4" name="TextBox 3"/>
          <p:cNvSpPr txBox="1"/>
          <p:nvPr/>
        </p:nvSpPr>
        <p:spPr>
          <a:xfrm>
            <a:off x="4211960" y="5445224"/>
            <a:ext cx="4104456"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a:solidFill>
                  <a:srgbClr val="FF0000"/>
                </a:solidFill>
              </a:rPr>
              <a:t>It is likely that she is near to the end of the indiscriminate attachment stage, so nearer to 6 months as she is starting to form an attachment to her Dad.</a:t>
            </a:r>
          </a:p>
        </p:txBody>
      </p:sp>
      <p:sp>
        <p:nvSpPr>
          <p:cNvPr id="6" name="Title 1"/>
          <p:cNvSpPr>
            <a:spLocks noGrp="1"/>
          </p:cNvSpPr>
          <p:nvPr>
            <p:ph type="title"/>
          </p:nvPr>
        </p:nvSpPr>
        <p:spPr>
          <a:xfrm>
            <a:off x="457200" y="274638"/>
            <a:ext cx="8229600" cy="1642194"/>
          </a:xfrm>
        </p:spPr>
        <p:style>
          <a:lnRef idx="2">
            <a:schemeClr val="accent6"/>
          </a:lnRef>
          <a:fillRef idx="1">
            <a:schemeClr val="lt1"/>
          </a:fillRef>
          <a:effectRef idx="0">
            <a:schemeClr val="accent6"/>
          </a:effectRef>
          <a:fontRef idx="minor">
            <a:schemeClr val="dk1"/>
          </a:fontRef>
        </p:style>
        <p:txBody>
          <a:bodyPr>
            <a:noAutofit/>
          </a:bodyPr>
          <a:lstStyle/>
          <a:p>
            <a:r>
              <a:rPr lang="en-GB" sz="3600" dirty="0"/>
              <a:t>Now on MWBs, state which stage each of the following children is at and give a reason why</a:t>
            </a:r>
          </a:p>
        </p:txBody>
      </p:sp>
    </p:spTree>
    <p:extLst>
      <p:ext uri="{BB962C8B-B14F-4D97-AF65-F5344CB8AC3E}">
        <p14:creationId xmlns:p14="http://schemas.microsoft.com/office/powerpoint/2010/main" val="338747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GB" dirty="0" smtClean="0"/>
              <a:t>Stages of Attachment:  Evaluation</a:t>
            </a:r>
            <a:endParaRPr lang="en-GB"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buNone/>
            </a:pPr>
            <a:r>
              <a:rPr lang="en-GB" b="1" dirty="0" smtClean="0"/>
              <a:t>Virtual Card Sort Activity</a:t>
            </a:r>
          </a:p>
          <a:p>
            <a:pPr marL="0" indent="0">
              <a:buNone/>
            </a:pPr>
            <a:endParaRPr lang="en-GB" b="1" dirty="0" smtClean="0"/>
          </a:p>
          <a:p>
            <a:r>
              <a:rPr lang="en-GB" dirty="0" smtClean="0"/>
              <a:t>Open up the virtual card sort file.  There are 6 cards</a:t>
            </a:r>
          </a:p>
          <a:p>
            <a:r>
              <a:rPr lang="en-GB" dirty="0" smtClean="0"/>
              <a:t>These cards make up the P &amp; the EE of three evaluations.  One card is the P for each point and one card contains the EE</a:t>
            </a:r>
          </a:p>
          <a:p>
            <a:r>
              <a:rPr lang="en-GB" dirty="0" smtClean="0"/>
              <a:t>Your task is to work out which cards are the three Ps and then, match the remaining cards (the EEs) to the correct P</a:t>
            </a:r>
          </a:p>
          <a:p>
            <a:r>
              <a:rPr lang="en-GB" dirty="0" smtClean="0"/>
              <a:t>When you have finished, check against the next slide to see if you got it in the right order </a:t>
            </a:r>
            <a:r>
              <a:rPr lang="en-GB" b="1" i="1" dirty="0" smtClean="0"/>
              <a:t>but don’t look until you’ve had a go yourself!</a:t>
            </a:r>
            <a:endParaRPr lang="en-GB" b="1" i="1" dirty="0"/>
          </a:p>
          <a:p>
            <a:endParaRPr lang="en-GB" dirty="0"/>
          </a:p>
        </p:txBody>
      </p:sp>
    </p:spTree>
    <p:extLst>
      <p:ext uri="{BB962C8B-B14F-4D97-AF65-F5344CB8AC3E}">
        <p14:creationId xmlns:p14="http://schemas.microsoft.com/office/powerpoint/2010/main" val="1317754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smtClean="0"/>
              <a:t>The cards s</a:t>
            </a:r>
            <a:r>
              <a:rPr lang="en-GB" dirty="0" smtClean="0"/>
              <a:t>hould </a:t>
            </a:r>
            <a:r>
              <a:rPr lang="en-GB" dirty="0"/>
              <a:t>look like this…</a:t>
            </a:r>
          </a:p>
        </p:txBody>
      </p:sp>
      <p:pic>
        <p:nvPicPr>
          <p:cNvPr id="5" name="Content Placeholder 4"/>
          <p:cNvPicPr>
            <a:picLocks noGrp="1" noChangeAspect="1"/>
          </p:cNvPicPr>
          <p:nvPr>
            <p:ph idx="1"/>
          </p:nvPr>
        </p:nvPicPr>
        <p:blipFill>
          <a:blip r:embed="rId2"/>
          <a:stretch>
            <a:fillRect/>
          </a:stretch>
        </p:blipFill>
        <p:spPr>
          <a:xfrm>
            <a:off x="0" y="908720"/>
            <a:ext cx="3086531" cy="1581371"/>
          </a:xfrm>
          <a:prstGeom prst="rect">
            <a:avLst/>
          </a:prstGeom>
        </p:spPr>
      </p:pic>
      <p:pic>
        <p:nvPicPr>
          <p:cNvPr id="6" name="Picture 5"/>
          <p:cNvPicPr>
            <a:picLocks noChangeAspect="1"/>
          </p:cNvPicPr>
          <p:nvPr/>
        </p:nvPicPr>
        <p:blipFill>
          <a:blip r:embed="rId3"/>
          <a:stretch>
            <a:fillRect/>
          </a:stretch>
        </p:blipFill>
        <p:spPr>
          <a:xfrm>
            <a:off x="31513" y="2636912"/>
            <a:ext cx="3094915" cy="2304256"/>
          </a:xfrm>
          <a:prstGeom prst="rect">
            <a:avLst/>
          </a:prstGeom>
        </p:spPr>
      </p:pic>
      <p:pic>
        <p:nvPicPr>
          <p:cNvPr id="7" name="Picture 6"/>
          <p:cNvPicPr>
            <a:picLocks noChangeAspect="1"/>
          </p:cNvPicPr>
          <p:nvPr/>
        </p:nvPicPr>
        <p:blipFill>
          <a:blip r:embed="rId4"/>
          <a:stretch>
            <a:fillRect/>
          </a:stretch>
        </p:blipFill>
        <p:spPr>
          <a:xfrm>
            <a:off x="3080847" y="940357"/>
            <a:ext cx="2982305" cy="1371791"/>
          </a:xfrm>
          <a:prstGeom prst="rect">
            <a:avLst/>
          </a:prstGeom>
        </p:spPr>
      </p:pic>
      <p:pic>
        <p:nvPicPr>
          <p:cNvPr id="8" name="Picture 7"/>
          <p:cNvPicPr>
            <a:picLocks noChangeAspect="1"/>
          </p:cNvPicPr>
          <p:nvPr/>
        </p:nvPicPr>
        <p:blipFill>
          <a:blip r:embed="rId5"/>
          <a:stretch>
            <a:fillRect/>
          </a:stretch>
        </p:blipFill>
        <p:spPr>
          <a:xfrm>
            <a:off x="3443220" y="2490091"/>
            <a:ext cx="2553056" cy="2019582"/>
          </a:xfrm>
          <a:prstGeom prst="rect">
            <a:avLst/>
          </a:prstGeom>
        </p:spPr>
      </p:pic>
      <p:pic>
        <p:nvPicPr>
          <p:cNvPr id="9" name="Picture 8"/>
          <p:cNvPicPr>
            <a:picLocks noChangeAspect="1"/>
          </p:cNvPicPr>
          <p:nvPr/>
        </p:nvPicPr>
        <p:blipFill>
          <a:blip r:embed="rId6"/>
          <a:stretch>
            <a:fillRect/>
          </a:stretch>
        </p:blipFill>
        <p:spPr>
          <a:xfrm>
            <a:off x="6063151" y="869332"/>
            <a:ext cx="3080847" cy="2343644"/>
          </a:xfrm>
          <a:prstGeom prst="rect">
            <a:avLst/>
          </a:prstGeom>
        </p:spPr>
      </p:pic>
      <p:pic>
        <p:nvPicPr>
          <p:cNvPr id="10" name="Picture 9"/>
          <p:cNvPicPr>
            <a:picLocks noChangeAspect="1"/>
          </p:cNvPicPr>
          <p:nvPr/>
        </p:nvPicPr>
        <p:blipFill>
          <a:blip r:embed="rId7"/>
          <a:stretch>
            <a:fillRect/>
          </a:stretch>
        </p:blipFill>
        <p:spPr>
          <a:xfrm>
            <a:off x="6063151" y="3423671"/>
            <a:ext cx="2800741" cy="2172003"/>
          </a:xfrm>
          <a:prstGeom prst="rect">
            <a:avLst/>
          </a:prstGeom>
        </p:spPr>
      </p:pic>
      <p:sp>
        <p:nvSpPr>
          <p:cNvPr id="3" name="TextBox 2"/>
          <p:cNvSpPr txBox="1"/>
          <p:nvPr/>
        </p:nvSpPr>
        <p:spPr>
          <a:xfrm>
            <a:off x="179512" y="5733256"/>
            <a:ext cx="8352928" cy="83099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GB" sz="2400" dirty="0" smtClean="0"/>
              <a:t>Now see if you can write a link back statement for each of the evaluations</a:t>
            </a:r>
            <a:endParaRPr lang="en-GB" sz="2400" dirty="0"/>
          </a:p>
        </p:txBody>
      </p:sp>
    </p:spTree>
    <p:extLst>
      <p:ext uri="{BB962C8B-B14F-4D97-AF65-F5344CB8AC3E}">
        <p14:creationId xmlns:p14="http://schemas.microsoft.com/office/powerpoint/2010/main" val="3639562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GB" dirty="0" smtClean="0"/>
              <a:t>Evaluation of Schaffer’s stages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i="1" dirty="0" smtClean="0"/>
              <a:t>Did you get something like this:</a:t>
            </a:r>
          </a:p>
          <a:p>
            <a:pPr marL="0" indent="0">
              <a:buNone/>
            </a:pPr>
            <a:endParaRPr lang="en-GB" dirty="0"/>
          </a:p>
          <a:p>
            <a:pPr marL="514350" indent="-514350">
              <a:buFont typeface="+mj-lt"/>
              <a:buAutoNum type="arabicPeriod"/>
            </a:pPr>
            <a:r>
              <a:rPr lang="en-GB" dirty="0" smtClean="0"/>
              <a:t>This means that although the stages have some scientific validity, due to the limited sample, we need to be cautious about making generalisations to all babies</a:t>
            </a:r>
          </a:p>
          <a:p>
            <a:pPr marL="514350" indent="-514350">
              <a:buFont typeface="+mj-lt"/>
              <a:buAutoNum type="arabicPeriod"/>
            </a:pPr>
            <a:r>
              <a:rPr lang="en-GB" dirty="0" smtClean="0"/>
              <a:t>This means that Schaffer may not have been correct in presuming that babies must go through the stage of specific attachment before they are able to form multiple attachments, and further highlights the difficulty of generalising the results of culture-specific research</a:t>
            </a:r>
          </a:p>
          <a:p>
            <a:pPr marL="514350" indent="-514350">
              <a:buFont typeface="+mj-lt"/>
              <a:buAutoNum type="arabicPeriod"/>
            </a:pPr>
            <a:r>
              <a:rPr lang="en-GB" dirty="0" smtClean="0"/>
              <a:t>Suggesting that Schaffer may have under-estimated the ability of the new-born to demonstrate a preference for a particular individual.  If this is the case, it calls into question the validity of the stages</a:t>
            </a:r>
            <a:endParaRPr lang="en-GB" dirty="0"/>
          </a:p>
        </p:txBody>
      </p:sp>
    </p:spTree>
    <p:extLst>
      <p:ext uri="{BB962C8B-B14F-4D97-AF65-F5344CB8AC3E}">
        <p14:creationId xmlns:p14="http://schemas.microsoft.com/office/powerpoint/2010/main" val="336711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561490" cy="1143000"/>
          </a:xfrm>
          <a:solidFill>
            <a:schemeClr val="accent5">
              <a:lumMod val="50000"/>
            </a:schemeClr>
          </a:solidFill>
        </p:spPr>
        <p:txBody>
          <a:bodyPr/>
          <a:lstStyle/>
          <a:p>
            <a:r>
              <a:rPr lang="en-GB" dirty="0">
                <a:solidFill>
                  <a:schemeClr val="bg1"/>
                </a:solidFill>
              </a:rPr>
              <a:t>Lets </a:t>
            </a:r>
            <a:r>
              <a:rPr lang="en-GB" dirty="0" err="1">
                <a:solidFill>
                  <a:schemeClr val="bg1"/>
                </a:solidFill>
              </a:rPr>
              <a:t>kahoot</a:t>
            </a:r>
            <a:r>
              <a:rPr lang="en-GB" dirty="0">
                <a:solidFill>
                  <a:schemeClr val="bg1"/>
                </a:solidFill>
              </a:rPr>
              <a:t>!!</a:t>
            </a:r>
          </a:p>
        </p:txBody>
      </p:sp>
      <p:sp>
        <p:nvSpPr>
          <p:cNvPr id="3" name="Content Placeholder 2"/>
          <p:cNvSpPr>
            <a:spLocks noGrp="1"/>
          </p:cNvSpPr>
          <p:nvPr>
            <p:ph idx="1"/>
          </p:nvPr>
        </p:nvSpPr>
        <p:spPr/>
        <p:txBody>
          <a:bodyPr/>
          <a:lstStyle/>
          <a:p>
            <a:pPr marL="0" indent="0">
              <a:buNone/>
            </a:pPr>
            <a:endParaRPr lang="en-GB" dirty="0"/>
          </a:p>
          <a:p>
            <a:endParaRPr lang="en-GB" dirty="0"/>
          </a:p>
          <a:p>
            <a:endParaRPr lang="en-GB" dirty="0"/>
          </a:p>
          <a:p>
            <a:endParaRPr lang="en-GB" dirty="0"/>
          </a:p>
        </p:txBody>
      </p:sp>
      <p:pic>
        <p:nvPicPr>
          <p:cNvPr id="4" name="Picture 3">
            <a:hlinkClick r:id="rId2"/>
          </p:cNvPr>
          <p:cNvPicPr>
            <a:picLocks noChangeAspect="1"/>
          </p:cNvPicPr>
          <p:nvPr/>
        </p:nvPicPr>
        <p:blipFill>
          <a:blip r:embed="rId3"/>
          <a:stretch>
            <a:fillRect/>
          </a:stretch>
        </p:blipFill>
        <p:spPr>
          <a:xfrm>
            <a:off x="683568" y="1600200"/>
            <a:ext cx="7561490" cy="5040994"/>
          </a:xfrm>
          <a:prstGeom prst="rect">
            <a:avLst/>
          </a:prstGeom>
        </p:spPr>
      </p:pic>
    </p:spTree>
    <p:extLst>
      <p:ext uri="{BB962C8B-B14F-4D97-AF65-F5344CB8AC3E}">
        <p14:creationId xmlns:p14="http://schemas.microsoft.com/office/powerpoint/2010/main" val="2608531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GB" dirty="0">
                <a:solidFill>
                  <a:schemeClr val="bg1"/>
                </a:solidFill>
              </a:rPr>
              <a:t>Snap Plan..</a:t>
            </a:r>
          </a:p>
        </p:txBody>
      </p:sp>
      <p:sp>
        <p:nvSpPr>
          <p:cNvPr id="3" name="Content Placeholder 2"/>
          <p:cNvSpPr>
            <a:spLocks noGrp="1"/>
          </p:cNvSpPr>
          <p:nvPr>
            <p:ph idx="1"/>
          </p:nvPr>
        </p:nvSpPr>
        <p:spPr/>
        <p:txBody>
          <a:bodyPr>
            <a:normAutofit fontScale="85000" lnSpcReduction="20000"/>
          </a:bodyPr>
          <a:lstStyle/>
          <a:p>
            <a:pPr marL="0" indent="0">
              <a:buNone/>
            </a:pPr>
            <a:r>
              <a:rPr lang="en-US" i="1" dirty="0"/>
              <a:t>Ash went to nursery 4 days a week. When he saw his key worker at the nursery he was immediately pleased to see her and happy to be at nursery. When his mum picked him up from nursery he ran straight to he and was delighted to see her. Jacintha showed no distress when her mother (her primary caregiver) left the room to go out for the evening. When her older brother elbowed her she cried but was comforted after a cuddle from the new baby sitter who had just started that evening.</a:t>
            </a:r>
          </a:p>
          <a:p>
            <a:pPr marL="0" indent="0">
              <a:buNone/>
            </a:pPr>
            <a:endParaRPr lang="en-US" dirty="0"/>
          </a:p>
          <a:p>
            <a:pPr marL="0" indent="0">
              <a:buNone/>
            </a:pPr>
            <a:r>
              <a:rPr lang="en-US" dirty="0"/>
              <a:t>Discuss </a:t>
            </a:r>
            <a:r>
              <a:rPr lang="en-GB" dirty="0"/>
              <a:t>Schaffer’s stages of attachment.  Make reference to Ash and Jacintha in your answer  (16 marks)</a:t>
            </a:r>
          </a:p>
        </p:txBody>
      </p:sp>
    </p:spTree>
    <p:extLst>
      <p:ext uri="{BB962C8B-B14F-4D97-AF65-F5344CB8AC3E}">
        <p14:creationId xmlns:p14="http://schemas.microsoft.com/office/powerpoint/2010/main" val="2496492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720019"/>
          </a:xfrm>
          <a:solidFill>
            <a:schemeClr val="accent6">
              <a:lumMod val="20000"/>
              <a:lumOff val="80000"/>
            </a:schemeClr>
          </a:solidFill>
        </p:spPr>
        <p:txBody>
          <a:bodyPr>
            <a:normAutofit fontScale="25000" lnSpcReduction="20000"/>
          </a:bodyPr>
          <a:lstStyle/>
          <a:p>
            <a:pPr marL="0" indent="0">
              <a:buNone/>
            </a:pPr>
            <a:r>
              <a:rPr lang="en-GB" sz="16000" dirty="0"/>
              <a:t>Reciprocity      </a:t>
            </a:r>
            <a:r>
              <a:rPr lang="en-GB" sz="16000" dirty="0">
                <a:solidFill>
                  <a:srgbClr val="FF0000"/>
                </a:solidFill>
              </a:rPr>
              <a:t>inter-observer Reliability</a:t>
            </a:r>
          </a:p>
          <a:p>
            <a:pPr marL="0" indent="0">
              <a:buNone/>
            </a:pPr>
            <a:r>
              <a:rPr lang="en-GB" sz="16000" dirty="0"/>
              <a:t>                 </a:t>
            </a:r>
            <a:r>
              <a:rPr lang="en-GB" sz="16000" dirty="0">
                <a:solidFill>
                  <a:srgbClr val="7030A0"/>
                </a:solidFill>
              </a:rPr>
              <a:t>Attachment</a:t>
            </a:r>
          </a:p>
          <a:p>
            <a:pPr marL="0" indent="0">
              <a:buNone/>
            </a:pPr>
            <a:r>
              <a:rPr lang="en-GB" sz="16000" dirty="0">
                <a:solidFill>
                  <a:schemeClr val="accent6"/>
                </a:solidFill>
              </a:rPr>
              <a:t>80%</a:t>
            </a:r>
          </a:p>
          <a:p>
            <a:pPr marL="0" indent="0">
              <a:buNone/>
            </a:pPr>
            <a:r>
              <a:rPr lang="en-GB" sz="16000" dirty="0">
                <a:solidFill>
                  <a:srgbClr val="00B050"/>
                </a:solidFill>
              </a:rPr>
              <a:t>Interactional synchrony       </a:t>
            </a:r>
            <a:r>
              <a:rPr lang="en-GB" sz="16000" dirty="0"/>
              <a:t>innate</a:t>
            </a:r>
          </a:p>
          <a:p>
            <a:pPr marL="0" indent="0">
              <a:buNone/>
            </a:pPr>
            <a:r>
              <a:rPr lang="en-GB" sz="16000" dirty="0"/>
              <a:t>                     </a:t>
            </a:r>
          </a:p>
          <a:p>
            <a:pPr marL="0" indent="0">
              <a:buNone/>
            </a:pPr>
            <a:r>
              <a:rPr lang="en-GB" sz="16000" dirty="0" err="1">
                <a:solidFill>
                  <a:srgbClr val="0070C0"/>
                </a:solidFill>
              </a:rPr>
              <a:t>Meltzoff</a:t>
            </a:r>
            <a:r>
              <a:rPr lang="en-GB" sz="16000" dirty="0">
                <a:solidFill>
                  <a:srgbClr val="0070C0"/>
                </a:solidFill>
              </a:rPr>
              <a:t> and Moore        </a:t>
            </a:r>
          </a:p>
          <a:p>
            <a:pPr marL="0" indent="0">
              <a:buNone/>
            </a:pPr>
            <a:endParaRPr lang="en-GB" sz="16000" dirty="0">
              <a:solidFill>
                <a:srgbClr val="0070C0"/>
              </a:solidFill>
            </a:endParaRPr>
          </a:p>
          <a:p>
            <a:pPr marL="0" indent="0">
              <a:buNone/>
            </a:pPr>
            <a:r>
              <a:rPr lang="en-GB" sz="16000" dirty="0">
                <a:solidFill>
                  <a:schemeClr val="accent6">
                    <a:lumMod val="75000"/>
                  </a:schemeClr>
                </a:solidFill>
              </a:rPr>
              <a:t>high levels of reciprocity=?</a:t>
            </a:r>
          </a:p>
          <a:p>
            <a:pPr marL="0" indent="0">
              <a:buNone/>
            </a:pPr>
            <a:endParaRPr lang="en-GB" sz="16000" dirty="0"/>
          </a:p>
        </p:txBody>
      </p:sp>
      <p:sp>
        <p:nvSpPr>
          <p:cNvPr id="4" name="Title 3"/>
          <p:cNvSpPr>
            <a:spLocks noGrp="1"/>
          </p:cNvSpPr>
          <p:nvPr>
            <p:ph type="title"/>
          </p:nvPr>
        </p:nvSpPr>
        <p:spPr>
          <a:solidFill>
            <a:schemeClr val="accent5">
              <a:lumMod val="20000"/>
              <a:lumOff val="80000"/>
            </a:schemeClr>
          </a:solidFill>
        </p:spPr>
        <p:txBody>
          <a:bodyPr>
            <a:normAutofit fontScale="90000"/>
          </a:bodyPr>
          <a:lstStyle/>
          <a:p>
            <a:r>
              <a:rPr lang="en-GB" dirty="0"/>
              <a:t>Starter:  You have 3 </a:t>
            </a:r>
            <a:r>
              <a:rPr lang="en-GB" dirty="0" err="1"/>
              <a:t>mins</a:t>
            </a:r>
            <a:r>
              <a:rPr lang="en-GB" dirty="0"/>
              <a:t> to write something about each term</a:t>
            </a:r>
          </a:p>
        </p:txBody>
      </p:sp>
    </p:spTree>
    <p:extLst>
      <p:ext uri="{BB962C8B-B14F-4D97-AF65-F5344CB8AC3E}">
        <p14:creationId xmlns:p14="http://schemas.microsoft.com/office/powerpoint/2010/main" val="26889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31024" cy="1143000"/>
          </a:xfrm>
          <a:solidFill>
            <a:schemeClr val="accent6">
              <a:lumMod val="60000"/>
              <a:lumOff val="40000"/>
            </a:schemeClr>
          </a:solidFill>
        </p:spPr>
        <p:txBody>
          <a:bodyPr>
            <a:normAutofit fontScale="90000"/>
          </a:bodyPr>
          <a:lstStyle/>
          <a:p>
            <a:r>
              <a:rPr lang="en-GB" dirty="0">
                <a:solidFill>
                  <a:schemeClr val="accent6">
                    <a:lumMod val="50000"/>
                  </a:schemeClr>
                </a:solidFill>
              </a:rPr>
              <a:t>Prep question time: answer on MWBs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7956" y="188640"/>
            <a:ext cx="2273052" cy="1416656"/>
          </a:xfrm>
        </p:spPr>
      </p:pic>
      <p:sp>
        <p:nvSpPr>
          <p:cNvPr id="5" name="Rectangle 4"/>
          <p:cNvSpPr/>
          <p:nvPr/>
        </p:nvSpPr>
        <p:spPr>
          <a:xfrm>
            <a:off x="467544" y="1628800"/>
            <a:ext cx="8568952" cy="460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GB" sz="3200" dirty="0"/>
              <a:t>In what city did Schaffer carry out his study?</a:t>
            </a:r>
          </a:p>
          <a:p>
            <a:pPr marL="342900" indent="-342900" algn="ctr">
              <a:buAutoNum type="arabicPeriod"/>
            </a:pPr>
            <a:r>
              <a:rPr lang="en-GB" sz="3200" dirty="0"/>
              <a:t>How many babies did he use?</a:t>
            </a:r>
          </a:p>
          <a:p>
            <a:pPr marL="342900" indent="-342900" algn="ctr">
              <a:buAutoNum type="arabicPeriod"/>
            </a:pPr>
            <a:r>
              <a:rPr lang="en-GB" sz="3200" dirty="0"/>
              <a:t>He observed them every month for how long?</a:t>
            </a:r>
          </a:p>
          <a:p>
            <a:pPr marL="342900" indent="-342900" algn="ctr">
              <a:buAutoNum type="arabicPeriod"/>
            </a:pPr>
            <a:r>
              <a:rPr lang="en-GB" sz="3200" dirty="0"/>
              <a:t>Then he visited them for the last time at what age? </a:t>
            </a:r>
          </a:p>
          <a:p>
            <a:pPr marL="342900" indent="-342900" algn="ctr">
              <a:buAutoNum type="arabicPeriod"/>
            </a:pPr>
            <a:r>
              <a:rPr lang="en-GB" sz="3200" dirty="0"/>
              <a:t>By 10 months what % of children had a specific attachment?</a:t>
            </a:r>
          </a:p>
          <a:p>
            <a:pPr marL="342900" indent="-342900" algn="ctr">
              <a:buAutoNum type="arabicPeriod"/>
            </a:pPr>
            <a:r>
              <a:rPr lang="en-GB" sz="3200" dirty="0"/>
              <a:t>By one year what % of children had multiple attachments?</a:t>
            </a:r>
          </a:p>
        </p:txBody>
      </p:sp>
    </p:spTree>
    <p:extLst>
      <p:ext uri="{BB962C8B-B14F-4D97-AF65-F5344CB8AC3E}">
        <p14:creationId xmlns:p14="http://schemas.microsoft.com/office/powerpoint/2010/main" val="36422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additive="base">
                                        <p:cTn id="2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additive="base">
                                        <p:cTn id="2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1000"/>
                                        <p:tgtEl>
                                          <p:spTgt spid="5">
                                            <p:txEl>
                                              <p:pRg st="3" end="3"/>
                                            </p:txEl>
                                          </p:spTgt>
                                        </p:tgtEl>
                                      </p:cBhvr>
                                    </p:animEffect>
                                    <p:anim calcmode="lin" valueType="num">
                                      <p:cBhvr>
                                        <p:cTn id="3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additive="base">
                                        <p:cTn id="3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 calcmode="lin" valueType="num">
                                      <p:cBhvr additive="base">
                                        <p:cTn id="4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31024" cy="1143000"/>
          </a:xfrm>
          <a:solidFill>
            <a:schemeClr val="accent6">
              <a:lumMod val="60000"/>
              <a:lumOff val="40000"/>
            </a:schemeClr>
          </a:solidFill>
        </p:spPr>
        <p:txBody>
          <a:bodyPr>
            <a:normAutofit fontScale="90000"/>
          </a:bodyPr>
          <a:lstStyle/>
          <a:p>
            <a:r>
              <a:rPr lang="en-GB" dirty="0">
                <a:solidFill>
                  <a:schemeClr val="accent6">
                    <a:lumMod val="50000"/>
                  </a:schemeClr>
                </a:solidFill>
              </a:rPr>
              <a:t>Prep question time: answer on MWBs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7956" y="188640"/>
            <a:ext cx="2273052" cy="1416656"/>
          </a:xfrm>
        </p:spPr>
      </p:pic>
      <p:sp>
        <p:nvSpPr>
          <p:cNvPr id="5" name="Rectangle 4"/>
          <p:cNvSpPr/>
          <p:nvPr/>
        </p:nvSpPr>
        <p:spPr>
          <a:xfrm>
            <a:off x="467544" y="1628800"/>
            <a:ext cx="4032448" cy="460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GB" sz="2000" dirty="0"/>
              <a:t>In what city did Schaffer carry out his study?</a:t>
            </a:r>
          </a:p>
          <a:p>
            <a:pPr marL="342900" indent="-342900" algn="ctr">
              <a:buAutoNum type="arabicPeriod"/>
            </a:pPr>
            <a:r>
              <a:rPr lang="en-GB" sz="2000" dirty="0"/>
              <a:t>How many babies did he use?</a:t>
            </a:r>
          </a:p>
          <a:p>
            <a:pPr marL="342900" indent="-342900" algn="ctr">
              <a:buAutoNum type="arabicPeriod"/>
            </a:pPr>
            <a:r>
              <a:rPr lang="en-GB" sz="2000" dirty="0"/>
              <a:t>He observed them every month for how long?</a:t>
            </a:r>
          </a:p>
          <a:p>
            <a:pPr marL="342900" indent="-342900" algn="ctr">
              <a:buAutoNum type="arabicPeriod"/>
            </a:pPr>
            <a:r>
              <a:rPr lang="en-GB" sz="2000" dirty="0"/>
              <a:t>Then he visited them for the last time at what age? </a:t>
            </a:r>
          </a:p>
          <a:p>
            <a:pPr marL="342900" indent="-342900" algn="ctr">
              <a:buAutoNum type="arabicPeriod"/>
            </a:pPr>
            <a:r>
              <a:rPr lang="en-GB" sz="2000" dirty="0"/>
              <a:t>By 10 months what % of children had a specific attachment?</a:t>
            </a:r>
          </a:p>
          <a:p>
            <a:pPr marL="342900" indent="-342900" algn="ctr">
              <a:buAutoNum type="arabicPeriod"/>
            </a:pPr>
            <a:r>
              <a:rPr lang="en-GB" sz="2000" dirty="0"/>
              <a:t>By one year what % of children had multiple attachments?</a:t>
            </a:r>
          </a:p>
        </p:txBody>
      </p:sp>
      <p:sp>
        <p:nvSpPr>
          <p:cNvPr id="6" name="TextBox 5"/>
          <p:cNvSpPr txBox="1"/>
          <p:nvPr/>
        </p:nvSpPr>
        <p:spPr>
          <a:xfrm>
            <a:off x="4860032" y="1844824"/>
            <a:ext cx="3960440" cy="3416320"/>
          </a:xfrm>
          <a:prstGeom prst="rect">
            <a:avLst/>
          </a:prstGeom>
          <a:solidFill>
            <a:srgbClr val="FFC000"/>
          </a:solidFill>
        </p:spPr>
        <p:txBody>
          <a:bodyPr wrap="square" rtlCol="0">
            <a:spAutoFit/>
          </a:bodyPr>
          <a:lstStyle/>
          <a:p>
            <a:pPr marL="514350" indent="-514350">
              <a:buAutoNum type="arabicPeriod"/>
            </a:pPr>
            <a:r>
              <a:rPr lang="en-GB" sz="3600" dirty="0">
                <a:solidFill>
                  <a:schemeClr val="bg1"/>
                </a:solidFill>
              </a:rPr>
              <a:t>Glasgow</a:t>
            </a:r>
          </a:p>
          <a:p>
            <a:pPr marL="514350" indent="-514350">
              <a:buAutoNum type="arabicPeriod"/>
            </a:pPr>
            <a:r>
              <a:rPr lang="en-GB" sz="3600" dirty="0">
                <a:solidFill>
                  <a:schemeClr val="bg1"/>
                </a:solidFill>
              </a:rPr>
              <a:t>60</a:t>
            </a:r>
          </a:p>
          <a:p>
            <a:pPr marL="514350" indent="-514350">
              <a:buAutoNum type="arabicPeriod"/>
            </a:pPr>
            <a:r>
              <a:rPr lang="en-GB" sz="3600" dirty="0">
                <a:solidFill>
                  <a:schemeClr val="bg1"/>
                </a:solidFill>
              </a:rPr>
              <a:t>First year</a:t>
            </a:r>
          </a:p>
          <a:p>
            <a:pPr marL="514350" indent="-514350">
              <a:buAutoNum type="arabicPeriod"/>
            </a:pPr>
            <a:r>
              <a:rPr lang="en-GB" sz="3600" dirty="0">
                <a:solidFill>
                  <a:schemeClr val="bg1"/>
                </a:solidFill>
              </a:rPr>
              <a:t>18 months</a:t>
            </a:r>
          </a:p>
          <a:p>
            <a:pPr marL="514350" indent="-514350">
              <a:buAutoNum type="arabicPeriod"/>
            </a:pPr>
            <a:r>
              <a:rPr lang="en-GB" sz="3600" dirty="0">
                <a:solidFill>
                  <a:schemeClr val="bg1"/>
                </a:solidFill>
              </a:rPr>
              <a:t>80%</a:t>
            </a:r>
          </a:p>
          <a:p>
            <a:pPr marL="514350" indent="-514350">
              <a:buAutoNum type="arabicPeriod"/>
            </a:pPr>
            <a:r>
              <a:rPr lang="en-GB" sz="3600" dirty="0">
                <a:solidFill>
                  <a:schemeClr val="bg1"/>
                </a:solidFill>
              </a:rPr>
              <a:t>78%</a:t>
            </a:r>
          </a:p>
        </p:txBody>
      </p:sp>
    </p:spTree>
    <p:extLst>
      <p:ext uri="{BB962C8B-B14F-4D97-AF65-F5344CB8AC3E}">
        <p14:creationId xmlns:p14="http://schemas.microsoft.com/office/powerpoint/2010/main" val="148876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a:solidFill>
            <a:schemeClr val="accent4"/>
          </a:solidFill>
        </p:spPr>
        <p:txBody>
          <a:bodyPr>
            <a:normAutofit fontScale="90000"/>
          </a:bodyPr>
          <a:lstStyle/>
          <a:p>
            <a:r>
              <a:rPr lang="en-GB" dirty="0">
                <a:solidFill>
                  <a:schemeClr val="bg1"/>
                </a:solidFill>
              </a:rPr>
              <a:t>On BWBs, draw the timeline and add in….</a:t>
            </a:r>
          </a:p>
        </p:txBody>
      </p:sp>
      <p:sp>
        <p:nvSpPr>
          <p:cNvPr id="3" name="Content Placeholder 2"/>
          <p:cNvSpPr>
            <a:spLocks noGrp="1"/>
          </p:cNvSpPr>
          <p:nvPr>
            <p:ph idx="1"/>
          </p:nvPr>
        </p:nvSpPr>
        <p:spPr/>
        <p:txBody>
          <a:bodyPr/>
          <a:lstStyle/>
          <a:p>
            <a:pPr marL="514350" indent="-514350">
              <a:buAutoNum type="arabicParenR"/>
            </a:pPr>
            <a:r>
              <a:rPr lang="en-GB" dirty="0"/>
              <a:t>The following percentages at the right ages (50% attached, 80% attached, 30% and 78% multiple attachments)</a:t>
            </a:r>
          </a:p>
          <a:p>
            <a:pPr marL="514350" indent="-514350">
              <a:buAutoNum type="arabicParenR"/>
            </a:pPr>
            <a:r>
              <a:rPr lang="en-GB" dirty="0"/>
              <a:t>Then add the names of Schaffer’s stages at the correct ages</a:t>
            </a:r>
          </a:p>
          <a:p>
            <a:pPr marL="514350" indent="-514350">
              <a:buAutoNum type="arabicParenR"/>
            </a:pPr>
            <a:endParaRPr lang="en-GB" dirty="0"/>
          </a:p>
          <a:p>
            <a:pPr marL="514350" indent="-514350">
              <a:buAutoNum type="arabicParenR"/>
            </a:pPr>
            <a:endParaRPr lang="en-GB" dirty="0"/>
          </a:p>
          <a:p>
            <a:pPr marL="514350" indent="-514350">
              <a:buAutoNum type="arabicParenR"/>
            </a:pPr>
            <a:endParaRPr lang="en-GB" dirty="0"/>
          </a:p>
          <a:p>
            <a:pPr marL="514350" indent="-514350">
              <a:buAutoNum type="arabicParenR"/>
            </a:pPr>
            <a:endParaRPr lang="en-GB" dirty="0"/>
          </a:p>
          <a:p>
            <a:pPr marL="514350" indent="-514350">
              <a:buAutoNum type="arabicParenR"/>
            </a:pPr>
            <a:endParaRPr lang="en-GB"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863181"/>
            <a:ext cx="8892480" cy="193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603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r>
              <a:rPr lang="en-GB" dirty="0">
                <a:solidFill>
                  <a:schemeClr val="bg1"/>
                </a:solidFill>
              </a:rPr>
              <a:t>It should look like this!</a:t>
            </a:r>
          </a:p>
        </p:txBody>
      </p:sp>
      <p:cxnSp>
        <p:nvCxnSpPr>
          <p:cNvPr id="5" name="Straight Connector 4"/>
          <p:cNvCxnSpPr/>
          <p:nvPr/>
        </p:nvCxnSpPr>
        <p:spPr>
          <a:xfrm>
            <a:off x="611560" y="4509120"/>
            <a:ext cx="806489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7504" y="3917265"/>
            <a:ext cx="72008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Born</a:t>
            </a:r>
          </a:p>
        </p:txBody>
      </p:sp>
      <p:sp>
        <p:nvSpPr>
          <p:cNvPr id="9" name="Rectangle 8"/>
          <p:cNvSpPr/>
          <p:nvPr/>
        </p:nvSpPr>
        <p:spPr>
          <a:xfrm>
            <a:off x="4103948" y="3713717"/>
            <a:ext cx="10801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 month</a:t>
            </a:r>
          </a:p>
        </p:txBody>
      </p:sp>
      <p:sp>
        <p:nvSpPr>
          <p:cNvPr id="10" name="Rectangle 9"/>
          <p:cNvSpPr/>
          <p:nvPr/>
        </p:nvSpPr>
        <p:spPr>
          <a:xfrm>
            <a:off x="8197652" y="3835529"/>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 year</a:t>
            </a:r>
          </a:p>
        </p:txBody>
      </p:sp>
      <p:cxnSp>
        <p:nvCxnSpPr>
          <p:cNvPr id="16" name="Straight Arrow Connector 15"/>
          <p:cNvCxnSpPr/>
          <p:nvPr/>
        </p:nvCxnSpPr>
        <p:spPr>
          <a:xfrm>
            <a:off x="611560" y="4869160"/>
            <a:ext cx="216024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899592" y="5016492"/>
            <a:ext cx="1368152" cy="5040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a:solidFill>
                  <a:schemeClr val="tx1"/>
                </a:solidFill>
              </a:rPr>
              <a:t>Pre-attach</a:t>
            </a:r>
          </a:p>
        </p:txBody>
      </p:sp>
      <p:cxnSp>
        <p:nvCxnSpPr>
          <p:cNvPr id="20" name="Straight Arrow Connector 19"/>
          <p:cNvCxnSpPr/>
          <p:nvPr/>
        </p:nvCxnSpPr>
        <p:spPr>
          <a:xfrm>
            <a:off x="2915816" y="4869160"/>
            <a:ext cx="29523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563888" y="4972652"/>
            <a:ext cx="1620180" cy="6480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a:solidFill>
                  <a:schemeClr val="tx1"/>
                </a:solidFill>
              </a:rPr>
              <a:t>Indiscriminate</a:t>
            </a:r>
          </a:p>
          <a:p>
            <a:pPr algn="ctr"/>
            <a:r>
              <a:rPr lang="en-GB" b="1" dirty="0">
                <a:solidFill>
                  <a:schemeClr val="tx1"/>
                </a:solidFill>
              </a:rPr>
              <a:t>attach</a:t>
            </a:r>
          </a:p>
        </p:txBody>
      </p:sp>
      <p:cxnSp>
        <p:nvCxnSpPr>
          <p:cNvPr id="23" name="Straight Arrow Connector 22"/>
          <p:cNvCxnSpPr/>
          <p:nvPr/>
        </p:nvCxnSpPr>
        <p:spPr>
          <a:xfrm>
            <a:off x="5868144" y="4869160"/>
            <a:ext cx="129614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92832" y="5016491"/>
            <a:ext cx="1152128" cy="79208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err="1">
                <a:solidFill>
                  <a:schemeClr val="tx1"/>
                </a:solidFill>
              </a:rPr>
              <a:t>Discrim</a:t>
            </a:r>
            <a:endParaRPr lang="en-GB" b="1" dirty="0">
              <a:solidFill>
                <a:schemeClr val="tx1"/>
              </a:solidFill>
            </a:endParaRPr>
          </a:p>
          <a:p>
            <a:pPr algn="ctr"/>
            <a:r>
              <a:rPr lang="en-GB" b="1" dirty="0">
                <a:solidFill>
                  <a:schemeClr val="tx1"/>
                </a:solidFill>
              </a:rPr>
              <a:t>attach</a:t>
            </a:r>
          </a:p>
        </p:txBody>
      </p:sp>
      <p:cxnSp>
        <p:nvCxnSpPr>
          <p:cNvPr id="27" name="Straight Arrow Connector 26"/>
          <p:cNvCxnSpPr/>
          <p:nvPr/>
        </p:nvCxnSpPr>
        <p:spPr>
          <a:xfrm>
            <a:off x="7236296" y="4869160"/>
            <a:ext cx="172819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7441568" y="5002692"/>
            <a:ext cx="1512168" cy="79208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a:solidFill>
                  <a:schemeClr val="tx1"/>
                </a:solidFill>
              </a:rPr>
              <a:t>Multiple</a:t>
            </a:r>
          </a:p>
        </p:txBody>
      </p:sp>
      <p:sp>
        <p:nvSpPr>
          <p:cNvPr id="29" name="Rectangle 28"/>
          <p:cNvSpPr/>
          <p:nvPr/>
        </p:nvSpPr>
        <p:spPr>
          <a:xfrm>
            <a:off x="2555776" y="4001749"/>
            <a:ext cx="504056" cy="507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 m</a:t>
            </a:r>
          </a:p>
        </p:txBody>
      </p:sp>
      <p:sp>
        <p:nvSpPr>
          <p:cNvPr id="30" name="Rectangle 29"/>
          <p:cNvSpPr/>
          <p:nvPr/>
        </p:nvSpPr>
        <p:spPr>
          <a:xfrm>
            <a:off x="5385659" y="4133289"/>
            <a:ext cx="576064" cy="375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 m</a:t>
            </a:r>
          </a:p>
        </p:txBody>
      </p:sp>
      <p:sp>
        <p:nvSpPr>
          <p:cNvPr id="31" name="Rectangle 30"/>
          <p:cNvSpPr/>
          <p:nvPr/>
        </p:nvSpPr>
        <p:spPr>
          <a:xfrm>
            <a:off x="7092280" y="4001749"/>
            <a:ext cx="504056" cy="507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 m</a:t>
            </a:r>
          </a:p>
        </p:txBody>
      </p:sp>
      <p:sp>
        <p:nvSpPr>
          <p:cNvPr id="2048" name="6-Point Star 2047"/>
          <p:cNvSpPr/>
          <p:nvPr/>
        </p:nvSpPr>
        <p:spPr>
          <a:xfrm>
            <a:off x="4860032" y="2204864"/>
            <a:ext cx="1584176" cy="1224136"/>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50% attached</a:t>
            </a:r>
          </a:p>
        </p:txBody>
      </p:sp>
      <p:cxnSp>
        <p:nvCxnSpPr>
          <p:cNvPr id="2052" name="Straight Arrow Connector 2051"/>
          <p:cNvCxnSpPr>
            <a:stCxn id="2048" idx="2"/>
          </p:cNvCxnSpPr>
          <p:nvPr/>
        </p:nvCxnSpPr>
        <p:spPr>
          <a:xfrm>
            <a:off x="5652120" y="3429000"/>
            <a:ext cx="21571" cy="5727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54" name="6-Point Star 2053"/>
          <p:cNvSpPr/>
          <p:nvPr/>
        </p:nvSpPr>
        <p:spPr>
          <a:xfrm>
            <a:off x="6588224" y="2060847"/>
            <a:ext cx="2232248" cy="1652869"/>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80% </a:t>
            </a:r>
          </a:p>
          <a:p>
            <a:pPr algn="ctr"/>
            <a:r>
              <a:rPr lang="en-GB" dirty="0">
                <a:solidFill>
                  <a:schemeClr val="tx1"/>
                </a:solidFill>
              </a:rPr>
              <a:t>Attached</a:t>
            </a:r>
          </a:p>
          <a:p>
            <a:pPr algn="ctr"/>
            <a:r>
              <a:rPr lang="en-GB" dirty="0">
                <a:solidFill>
                  <a:schemeClr val="tx1"/>
                </a:solidFill>
              </a:rPr>
              <a:t>30% multiple</a:t>
            </a:r>
          </a:p>
        </p:txBody>
      </p:sp>
      <p:cxnSp>
        <p:nvCxnSpPr>
          <p:cNvPr id="2056" name="Straight Arrow Connector 2055"/>
          <p:cNvCxnSpPr>
            <a:stCxn id="2054" idx="2"/>
          </p:cNvCxnSpPr>
          <p:nvPr/>
        </p:nvCxnSpPr>
        <p:spPr>
          <a:xfrm>
            <a:off x="7704348" y="3713716"/>
            <a:ext cx="108012" cy="2880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60" name="6-Point Star 2059"/>
          <p:cNvSpPr/>
          <p:nvPr/>
        </p:nvSpPr>
        <p:spPr>
          <a:xfrm>
            <a:off x="7606580" y="943066"/>
            <a:ext cx="1537420" cy="1296144"/>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78%</a:t>
            </a:r>
          </a:p>
          <a:p>
            <a:pPr algn="ctr"/>
            <a:r>
              <a:rPr lang="en-GB" dirty="0">
                <a:solidFill>
                  <a:schemeClr val="tx1"/>
                </a:solidFill>
              </a:rPr>
              <a:t>multiple</a:t>
            </a:r>
          </a:p>
        </p:txBody>
      </p:sp>
      <p:cxnSp>
        <p:nvCxnSpPr>
          <p:cNvPr id="2062" name="Straight Arrow Connector 2061"/>
          <p:cNvCxnSpPr/>
          <p:nvPr/>
        </p:nvCxnSpPr>
        <p:spPr>
          <a:xfrm>
            <a:off x="8820472" y="1916832"/>
            <a:ext cx="144016" cy="19186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52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500" fill="hold"/>
                                        <p:tgtEl>
                                          <p:spTgt spid="30"/>
                                        </p:tgtEl>
                                        <p:attrNameLst>
                                          <p:attrName>ppt_x</p:attrName>
                                        </p:attrNameLst>
                                      </p:cBhvr>
                                      <p:tavLst>
                                        <p:tav tm="0">
                                          <p:val>
                                            <p:strVal val="#ppt_x"/>
                                          </p:val>
                                        </p:tav>
                                        <p:tav tm="100000">
                                          <p:val>
                                            <p:strVal val="#ppt_x"/>
                                          </p:val>
                                        </p:tav>
                                      </p:tavLst>
                                    </p:anim>
                                    <p:anim calcmode="lin" valueType="num">
                                      <p:cBhvr additive="base">
                                        <p:cTn id="3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ppt_x"/>
                                          </p:val>
                                        </p:tav>
                                        <p:tav tm="100000">
                                          <p:val>
                                            <p:strVal val="#ppt_x"/>
                                          </p:val>
                                        </p:tav>
                                      </p:tavLst>
                                    </p:anim>
                                    <p:anim calcmode="lin" valueType="num">
                                      <p:cBhvr additive="base">
                                        <p:cTn id="3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1000"/>
                                        <p:tgtEl>
                                          <p:spTgt spid="17"/>
                                        </p:tgtEl>
                                      </p:cBhvr>
                                    </p:animEffect>
                                    <p:anim calcmode="lin" valueType="num">
                                      <p:cBhvr>
                                        <p:cTn id="54" dur="1000" fill="hold"/>
                                        <p:tgtEl>
                                          <p:spTgt spid="17"/>
                                        </p:tgtEl>
                                        <p:attrNameLst>
                                          <p:attrName>ppt_x</p:attrName>
                                        </p:attrNameLst>
                                      </p:cBhvr>
                                      <p:tavLst>
                                        <p:tav tm="0">
                                          <p:val>
                                            <p:strVal val="#ppt_x"/>
                                          </p:val>
                                        </p:tav>
                                        <p:tav tm="100000">
                                          <p:val>
                                            <p:strVal val="#ppt_x"/>
                                          </p:val>
                                        </p:tav>
                                      </p:tavLst>
                                    </p:anim>
                                    <p:anim calcmode="lin" valueType="num">
                                      <p:cBhvr>
                                        <p:cTn id="5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1000"/>
                                        <p:tgtEl>
                                          <p:spTgt spid="20"/>
                                        </p:tgtEl>
                                      </p:cBhvr>
                                    </p:animEffect>
                                    <p:anim calcmode="lin" valueType="num">
                                      <p:cBhvr>
                                        <p:cTn id="61" dur="1000" fill="hold"/>
                                        <p:tgtEl>
                                          <p:spTgt spid="20"/>
                                        </p:tgtEl>
                                        <p:attrNameLst>
                                          <p:attrName>ppt_x</p:attrName>
                                        </p:attrNameLst>
                                      </p:cBhvr>
                                      <p:tavLst>
                                        <p:tav tm="0">
                                          <p:val>
                                            <p:strVal val="#ppt_x"/>
                                          </p:val>
                                        </p:tav>
                                        <p:tav tm="100000">
                                          <p:val>
                                            <p:strVal val="#ppt_x"/>
                                          </p:val>
                                        </p:tav>
                                      </p:tavLst>
                                    </p:anim>
                                    <p:anim calcmode="lin" valueType="num">
                                      <p:cBhvr>
                                        <p:cTn id="6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1000"/>
                                        <p:tgtEl>
                                          <p:spTgt spid="21"/>
                                        </p:tgtEl>
                                      </p:cBhvr>
                                    </p:animEffect>
                                    <p:anim calcmode="lin" valueType="num">
                                      <p:cBhvr>
                                        <p:cTn id="68" dur="1000" fill="hold"/>
                                        <p:tgtEl>
                                          <p:spTgt spid="21"/>
                                        </p:tgtEl>
                                        <p:attrNameLst>
                                          <p:attrName>ppt_x</p:attrName>
                                        </p:attrNameLst>
                                      </p:cBhvr>
                                      <p:tavLst>
                                        <p:tav tm="0">
                                          <p:val>
                                            <p:strVal val="#ppt_x"/>
                                          </p:val>
                                        </p:tav>
                                        <p:tav tm="100000">
                                          <p:val>
                                            <p:strVal val="#ppt_x"/>
                                          </p:val>
                                        </p:tav>
                                      </p:tavLst>
                                    </p:anim>
                                    <p:anim calcmode="lin" valueType="num">
                                      <p:cBhvr>
                                        <p:cTn id="6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1000"/>
                                        <p:tgtEl>
                                          <p:spTgt spid="23"/>
                                        </p:tgtEl>
                                      </p:cBhvr>
                                    </p:animEffect>
                                    <p:anim calcmode="lin" valueType="num">
                                      <p:cBhvr>
                                        <p:cTn id="75" dur="1000" fill="hold"/>
                                        <p:tgtEl>
                                          <p:spTgt spid="23"/>
                                        </p:tgtEl>
                                        <p:attrNameLst>
                                          <p:attrName>ppt_x</p:attrName>
                                        </p:attrNameLst>
                                      </p:cBhvr>
                                      <p:tavLst>
                                        <p:tav tm="0">
                                          <p:val>
                                            <p:strVal val="#ppt_x"/>
                                          </p:val>
                                        </p:tav>
                                        <p:tav tm="100000">
                                          <p:val>
                                            <p:strVal val="#ppt_x"/>
                                          </p:val>
                                        </p:tav>
                                      </p:tavLst>
                                    </p:anim>
                                    <p:anim calcmode="lin" valueType="num">
                                      <p:cBhvr>
                                        <p:cTn id="7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1000"/>
                                        <p:tgtEl>
                                          <p:spTgt spid="24"/>
                                        </p:tgtEl>
                                      </p:cBhvr>
                                    </p:animEffect>
                                    <p:anim calcmode="lin" valueType="num">
                                      <p:cBhvr>
                                        <p:cTn id="82" dur="1000" fill="hold"/>
                                        <p:tgtEl>
                                          <p:spTgt spid="24"/>
                                        </p:tgtEl>
                                        <p:attrNameLst>
                                          <p:attrName>ppt_x</p:attrName>
                                        </p:attrNameLst>
                                      </p:cBhvr>
                                      <p:tavLst>
                                        <p:tav tm="0">
                                          <p:val>
                                            <p:strVal val="#ppt_x"/>
                                          </p:val>
                                        </p:tav>
                                        <p:tav tm="100000">
                                          <p:val>
                                            <p:strVal val="#ppt_x"/>
                                          </p:val>
                                        </p:tav>
                                      </p:tavLst>
                                    </p:anim>
                                    <p:anim calcmode="lin" valueType="num">
                                      <p:cBhvr>
                                        <p:cTn id="8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1000"/>
                                        <p:tgtEl>
                                          <p:spTgt spid="27"/>
                                        </p:tgtEl>
                                      </p:cBhvr>
                                    </p:animEffect>
                                    <p:anim calcmode="lin" valueType="num">
                                      <p:cBhvr>
                                        <p:cTn id="89" dur="1000" fill="hold"/>
                                        <p:tgtEl>
                                          <p:spTgt spid="27"/>
                                        </p:tgtEl>
                                        <p:attrNameLst>
                                          <p:attrName>ppt_x</p:attrName>
                                        </p:attrNameLst>
                                      </p:cBhvr>
                                      <p:tavLst>
                                        <p:tav tm="0">
                                          <p:val>
                                            <p:strVal val="#ppt_x"/>
                                          </p:val>
                                        </p:tav>
                                        <p:tav tm="100000">
                                          <p:val>
                                            <p:strVal val="#ppt_x"/>
                                          </p:val>
                                        </p:tav>
                                      </p:tavLst>
                                    </p:anim>
                                    <p:anim calcmode="lin" valueType="num">
                                      <p:cBhvr>
                                        <p:cTn id="9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1000"/>
                                        <p:tgtEl>
                                          <p:spTgt spid="28"/>
                                        </p:tgtEl>
                                      </p:cBhvr>
                                    </p:animEffect>
                                    <p:anim calcmode="lin" valueType="num">
                                      <p:cBhvr>
                                        <p:cTn id="96" dur="1000" fill="hold"/>
                                        <p:tgtEl>
                                          <p:spTgt spid="28"/>
                                        </p:tgtEl>
                                        <p:attrNameLst>
                                          <p:attrName>ppt_x</p:attrName>
                                        </p:attrNameLst>
                                      </p:cBhvr>
                                      <p:tavLst>
                                        <p:tav tm="0">
                                          <p:val>
                                            <p:strVal val="#ppt_x"/>
                                          </p:val>
                                        </p:tav>
                                        <p:tav tm="100000">
                                          <p:val>
                                            <p:strVal val="#ppt_x"/>
                                          </p:val>
                                        </p:tav>
                                      </p:tavLst>
                                    </p:anim>
                                    <p:anim calcmode="lin" valueType="num">
                                      <p:cBhvr>
                                        <p:cTn id="9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048"/>
                                        </p:tgtEl>
                                        <p:attrNameLst>
                                          <p:attrName>style.visibility</p:attrName>
                                        </p:attrNameLst>
                                      </p:cBhvr>
                                      <p:to>
                                        <p:strVal val="visible"/>
                                      </p:to>
                                    </p:set>
                                    <p:animEffect transition="in" filter="fade">
                                      <p:cBhvr>
                                        <p:cTn id="102" dur="1000"/>
                                        <p:tgtEl>
                                          <p:spTgt spid="2048"/>
                                        </p:tgtEl>
                                      </p:cBhvr>
                                    </p:animEffect>
                                    <p:anim calcmode="lin" valueType="num">
                                      <p:cBhvr>
                                        <p:cTn id="103" dur="1000" fill="hold"/>
                                        <p:tgtEl>
                                          <p:spTgt spid="2048"/>
                                        </p:tgtEl>
                                        <p:attrNameLst>
                                          <p:attrName>ppt_x</p:attrName>
                                        </p:attrNameLst>
                                      </p:cBhvr>
                                      <p:tavLst>
                                        <p:tav tm="0">
                                          <p:val>
                                            <p:strVal val="#ppt_x"/>
                                          </p:val>
                                        </p:tav>
                                        <p:tav tm="100000">
                                          <p:val>
                                            <p:strVal val="#ppt_x"/>
                                          </p:val>
                                        </p:tav>
                                      </p:tavLst>
                                    </p:anim>
                                    <p:anim calcmode="lin" valueType="num">
                                      <p:cBhvr>
                                        <p:cTn id="104" dur="1000" fill="hold"/>
                                        <p:tgtEl>
                                          <p:spTgt spid="2048"/>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nodeType="clickEffect">
                                  <p:stCondLst>
                                    <p:cond delay="0"/>
                                  </p:stCondLst>
                                  <p:childTnLst>
                                    <p:set>
                                      <p:cBhvr>
                                        <p:cTn id="108" dur="1" fill="hold">
                                          <p:stCondLst>
                                            <p:cond delay="0"/>
                                          </p:stCondLst>
                                        </p:cTn>
                                        <p:tgtEl>
                                          <p:spTgt spid="2052"/>
                                        </p:tgtEl>
                                        <p:attrNameLst>
                                          <p:attrName>style.visibility</p:attrName>
                                        </p:attrNameLst>
                                      </p:cBhvr>
                                      <p:to>
                                        <p:strVal val="visible"/>
                                      </p:to>
                                    </p:set>
                                    <p:animEffect transition="in" filter="fade">
                                      <p:cBhvr>
                                        <p:cTn id="109" dur="1000"/>
                                        <p:tgtEl>
                                          <p:spTgt spid="2052"/>
                                        </p:tgtEl>
                                      </p:cBhvr>
                                    </p:animEffect>
                                    <p:anim calcmode="lin" valueType="num">
                                      <p:cBhvr>
                                        <p:cTn id="110" dur="1000" fill="hold"/>
                                        <p:tgtEl>
                                          <p:spTgt spid="2052"/>
                                        </p:tgtEl>
                                        <p:attrNameLst>
                                          <p:attrName>ppt_x</p:attrName>
                                        </p:attrNameLst>
                                      </p:cBhvr>
                                      <p:tavLst>
                                        <p:tav tm="0">
                                          <p:val>
                                            <p:strVal val="#ppt_x"/>
                                          </p:val>
                                        </p:tav>
                                        <p:tav tm="100000">
                                          <p:val>
                                            <p:strVal val="#ppt_x"/>
                                          </p:val>
                                        </p:tav>
                                      </p:tavLst>
                                    </p:anim>
                                    <p:anim calcmode="lin" valueType="num">
                                      <p:cBhvr>
                                        <p:cTn id="111"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16" presetClass="entr" presetSubtype="21" fill="hold" grpId="0" nodeType="clickEffect">
                                  <p:stCondLst>
                                    <p:cond delay="0"/>
                                  </p:stCondLst>
                                  <p:childTnLst>
                                    <p:set>
                                      <p:cBhvr>
                                        <p:cTn id="115" dur="1" fill="hold">
                                          <p:stCondLst>
                                            <p:cond delay="0"/>
                                          </p:stCondLst>
                                        </p:cTn>
                                        <p:tgtEl>
                                          <p:spTgt spid="2054"/>
                                        </p:tgtEl>
                                        <p:attrNameLst>
                                          <p:attrName>style.visibility</p:attrName>
                                        </p:attrNameLst>
                                      </p:cBhvr>
                                      <p:to>
                                        <p:strVal val="visible"/>
                                      </p:to>
                                    </p:set>
                                    <p:animEffect transition="in" filter="barn(inVertical)">
                                      <p:cBhvr>
                                        <p:cTn id="116" dur="500"/>
                                        <p:tgtEl>
                                          <p:spTgt spid="2054"/>
                                        </p:tgtEl>
                                      </p:cBhvr>
                                    </p:animEffect>
                                  </p:childTnLst>
                                </p:cTn>
                              </p:par>
                            </p:childTnLst>
                          </p:cTn>
                        </p:par>
                      </p:childTnLst>
                    </p:cTn>
                  </p:par>
                  <p:par>
                    <p:cTn id="117" fill="hold">
                      <p:stCondLst>
                        <p:cond delay="indefinite"/>
                      </p:stCondLst>
                      <p:childTnLst>
                        <p:par>
                          <p:cTn id="118" fill="hold">
                            <p:stCondLst>
                              <p:cond delay="0"/>
                            </p:stCondLst>
                            <p:childTnLst>
                              <p:par>
                                <p:cTn id="119" presetID="16" presetClass="entr" presetSubtype="21" fill="hold" nodeType="clickEffect">
                                  <p:stCondLst>
                                    <p:cond delay="0"/>
                                  </p:stCondLst>
                                  <p:childTnLst>
                                    <p:set>
                                      <p:cBhvr>
                                        <p:cTn id="120" dur="1" fill="hold">
                                          <p:stCondLst>
                                            <p:cond delay="0"/>
                                          </p:stCondLst>
                                        </p:cTn>
                                        <p:tgtEl>
                                          <p:spTgt spid="2056"/>
                                        </p:tgtEl>
                                        <p:attrNameLst>
                                          <p:attrName>style.visibility</p:attrName>
                                        </p:attrNameLst>
                                      </p:cBhvr>
                                      <p:to>
                                        <p:strVal val="visible"/>
                                      </p:to>
                                    </p:set>
                                    <p:animEffect transition="in" filter="barn(inVertical)">
                                      <p:cBhvr>
                                        <p:cTn id="121" dur="500"/>
                                        <p:tgtEl>
                                          <p:spTgt spid="2056"/>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2060"/>
                                        </p:tgtEl>
                                        <p:attrNameLst>
                                          <p:attrName>style.visibility</p:attrName>
                                        </p:attrNameLst>
                                      </p:cBhvr>
                                      <p:to>
                                        <p:strVal val="visible"/>
                                      </p:to>
                                    </p:set>
                                    <p:animEffect transition="in" filter="wipe(down)">
                                      <p:cBhvr>
                                        <p:cTn id="126" dur="500"/>
                                        <p:tgtEl>
                                          <p:spTgt spid="2060"/>
                                        </p:tgtEl>
                                      </p:cBhvr>
                                    </p:animEffect>
                                  </p:childTnLst>
                                </p:cTn>
                              </p:par>
                            </p:childTnLst>
                          </p:cTn>
                        </p:par>
                      </p:childTnLst>
                    </p:cTn>
                  </p:par>
                  <p:par>
                    <p:cTn id="127" fill="hold">
                      <p:stCondLst>
                        <p:cond delay="indefinite"/>
                      </p:stCondLst>
                      <p:childTnLst>
                        <p:par>
                          <p:cTn id="128" fill="hold">
                            <p:stCondLst>
                              <p:cond delay="0"/>
                            </p:stCondLst>
                            <p:childTnLst>
                              <p:par>
                                <p:cTn id="129" presetID="16" presetClass="entr" presetSubtype="21" fill="hold" nodeType="clickEffect">
                                  <p:stCondLst>
                                    <p:cond delay="0"/>
                                  </p:stCondLst>
                                  <p:childTnLst>
                                    <p:set>
                                      <p:cBhvr>
                                        <p:cTn id="130" dur="1" fill="hold">
                                          <p:stCondLst>
                                            <p:cond delay="0"/>
                                          </p:stCondLst>
                                        </p:cTn>
                                        <p:tgtEl>
                                          <p:spTgt spid="2062"/>
                                        </p:tgtEl>
                                        <p:attrNameLst>
                                          <p:attrName>style.visibility</p:attrName>
                                        </p:attrNameLst>
                                      </p:cBhvr>
                                      <p:to>
                                        <p:strVal val="visible"/>
                                      </p:to>
                                    </p:set>
                                    <p:animEffect transition="in" filter="barn(inVertical)">
                                      <p:cBhvr>
                                        <p:cTn id="131" dur="500"/>
                                        <p:tgtEl>
                                          <p:spTgt spid="2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7" grpId="0" animBg="1"/>
      <p:bldP spid="21" grpId="0" animBg="1"/>
      <p:bldP spid="24" grpId="0" animBg="1"/>
      <p:bldP spid="28" grpId="0" animBg="1"/>
      <p:bldP spid="29" grpId="0" animBg="1"/>
      <p:bldP spid="30" grpId="0" animBg="1"/>
      <p:bldP spid="31" grpId="0" animBg="1"/>
      <p:bldP spid="2048" grpId="0" animBg="1"/>
      <p:bldP spid="2054" grpId="0" animBg="1"/>
      <p:bldP spid="20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43775" y="3131672"/>
            <a:ext cx="1800225" cy="2543175"/>
          </a:xfrm>
        </p:spPr>
      </p:pic>
      <p:sp>
        <p:nvSpPr>
          <p:cNvPr id="4" name="Rounded Rectangle 3"/>
          <p:cNvSpPr/>
          <p:nvPr/>
        </p:nvSpPr>
        <p:spPr>
          <a:xfrm>
            <a:off x="274223" y="295909"/>
            <a:ext cx="8064896" cy="28803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2800" b="1" dirty="0"/>
              <a:t>So Schaffer didn’t just pluck his stages out of thin air or create them based on some subjective personal belief. </a:t>
            </a:r>
          </a:p>
          <a:p>
            <a:pPr algn="ctr"/>
            <a:r>
              <a:rPr lang="en-GB" sz="2800" b="1" dirty="0"/>
              <a:t>He carried out longitudinal research that clearly show the stages babies go through when attaching.</a:t>
            </a:r>
          </a:p>
          <a:p>
            <a:pPr algn="ctr"/>
            <a:r>
              <a:rPr lang="en-GB" sz="2800" b="1" dirty="0"/>
              <a:t>So the stages are based on actual psychological research</a:t>
            </a:r>
          </a:p>
        </p:txBody>
      </p:sp>
      <p:sp>
        <p:nvSpPr>
          <p:cNvPr id="7" name="6-Point Star 6"/>
          <p:cNvSpPr/>
          <p:nvPr/>
        </p:nvSpPr>
        <p:spPr>
          <a:xfrm>
            <a:off x="251520" y="3131672"/>
            <a:ext cx="2952328" cy="2961623"/>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Why is it a good thing to use longitudinal research?</a:t>
            </a:r>
          </a:p>
        </p:txBody>
      </p:sp>
      <p:sp>
        <p:nvSpPr>
          <p:cNvPr id="8" name="6-Point Star 7"/>
          <p:cNvSpPr/>
          <p:nvPr/>
        </p:nvSpPr>
        <p:spPr>
          <a:xfrm>
            <a:off x="4067944" y="3068960"/>
            <a:ext cx="3096344" cy="280831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Who were the sample though? Is there anything about it that isn’t so good?</a:t>
            </a:r>
          </a:p>
        </p:txBody>
      </p:sp>
    </p:spTree>
    <p:extLst>
      <p:ext uri="{BB962C8B-B14F-4D97-AF65-F5344CB8AC3E}">
        <p14:creationId xmlns:p14="http://schemas.microsoft.com/office/powerpoint/2010/main" val="6873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656184"/>
          </a:xfrm>
        </p:spPr>
        <p:style>
          <a:lnRef idx="2">
            <a:schemeClr val="accent6"/>
          </a:lnRef>
          <a:fillRef idx="1">
            <a:schemeClr val="lt1"/>
          </a:fillRef>
          <a:effectRef idx="0">
            <a:schemeClr val="accent6"/>
          </a:effectRef>
          <a:fontRef idx="minor">
            <a:schemeClr val="dk1"/>
          </a:fontRef>
        </p:style>
        <p:txBody>
          <a:bodyPr>
            <a:noAutofit/>
          </a:bodyPr>
          <a:lstStyle/>
          <a:p>
            <a:r>
              <a:rPr lang="en-GB" sz="3600" dirty="0"/>
              <a:t>Now on MWBs, state which stage each of the following children is at and give a reason why</a:t>
            </a:r>
          </a:p>
        </p:txBody>
      </p:sp>
      <p:sp>
        <p:nvSpPr>
          <p:cNvPr id="3" name="Content Placeholder 2"/>
          <p:cNvSpPr>
            <a:spLocks noGrp="1"/>
          </p:cNvSpPr>
          <p:nvPr>
            <p:ph idx="1"/>
          </p:nvPr>
        </p:nvSpPr>
        <p:spPr>
          <a:xfrm>
            <a:off x="457200" y="1988840"/>
            <a:ext cx="8229600" cy="4209331"/>
          </a:xfrm>
        </p:spPr>
        <p:txBody>
          <a:bodyPr>
            <a:normAutofit/>
          </a:bodyPr>
          <a:lstStyle/>
          <a:p>
            <a:pPr marL="0" indent="0">
              <a:buNone/>
            </a:pPr>
            <a:r>
              <a:rPr lang="en-US" dirty="0"/>
              <a:t>Jacintha showed no distress when her mother (her primary caregiver) left the room to go out for the evening. When her older brother elbowed her she cried but was comforted after a cuddle from the new baby sitter who had just started that evening.</a:t>
            </a:r>
          </a:p>
          <a:p>
            <a:pPr marL="0" indent="0">
              <a:buNone/>
            </a:pPr>
            <a:endParaRPr lang="en-US" dirty="0"/>
          </a:p>
          <a:p>
            <a:pPr marL="0" indent="0">
              <a:buNone/>
            </a:pPr>
            <a:r>
              <a:rPr lang="en-US" dirty="0">
                <a:solidFill>
                  <a:srgbClr val="FF0000"/>
                </a:solidFill>
              </a:rPr>
              <a:t>Pre-attachment (0-3 months)</a:t>
            </a:r>
          </a:p>
          <a:p>
            <a:endParaRPr lang="en-GB" dirty="0"/>
          </a:p>
        </p:txBody>
      </p:sp>
    </p:spTree>
    <p:extLst>
      <p:ext uri="{BB962C8B-B14F-4D97-AF65-F5344CB8AC3E}">
        <p14:creationId xmlns:p14="http://schemas.microsoft.com/office/powerpoint/2010/main" val="44384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2856"/>
            <a:ext cx="8229600" cy="4525963"/>
          </a:xfrm>
        </p:spPr>
        <p:txBody>
          <a:bodyPr>
            <a:normAutofit fontScale="92500" lnSpcReduction="20000"/>
          </a:bodyPr>
          <a:lstStyle/>
          <a:p>
            <a:pPr marL="0" indent="0">
              <a:buNone/>
            </a:pPr>
            <a:r>
              <a:rPr lang="en-US" dirty="0"/>
              <a:t>Ash went to nursery 4 days a week. When he saw his key worker at the nursery he was immediately pleased to see her and happy to be at nursery. When his mum picked him up from nursery he ran straight to he and was delighted to see her; the situation was the same when his dad picked him up. Once, though, his Auntie (who did not like children and rarely saw Ash) had to pick him up from nursery; Ash cried and clung to his key worker.</a:t>
            </a:r>
          </a:p>
          <a:p>
            <a:pPr marL="0" indent="0">
              <a:buNone/>
            </a:pPr>
            <a:endParaRPr lang="en-US" dirty="0"/>
          </a:p>
          <a:p>
            <a:pPr marL="0" indent="0">
              <a:buNone/>
            </a:pPr>
            <a:r>
              <a:rPr lang="en-US" dirty="0">
                <a:solidFill>
                  <a:srgbClr val="FF0000"/>
                </a:solidFill>
              </a:rPr>
              <a:t>Multiple attachments (9 months – 1 year)</a:t>
            </a:r>
          </a:p>
          <a:p>
            <a:endParaRPr lang="en-GB" dirty="0"/>
          </a:p>
        </p:txBody>
      </p:sp>
      <p:sp>
        <p:nvSpPr>
          <p:cNvPr id="5" name="Title 1"/>
          <p:cNvSpPr>
            <a:spLocks noGrp="1"/>
          </p:cNvSpPr>
          <p:nvPr>
            <p:ph type="title"/>
          </p:nvPr>
        </p:nvSpPr>
        <p:spPr>
          <a:xfrm>
            <a:off x="457200" y="274638"/>
            <a:ext cx="8229600" cy="1642194"/>
          </a:xfrm>
        </p:spPr>
        <p:style>
          <a:lnRef idx="2">
            <a:schemeClr val="accent6"/>
          </a:lnRef>
          <a:fillRef idx="1">
            <a:schemeClr val="lt1"/>
          </a:fillRef>
          <a:effectRef idx="0">
            <a:schemeClr val="accent6"/>
          </a:effectRef>
          <a:fontRef idx="minor">
            <a:schemeClr val="dk1"/>
          </a:fontRef>
        </p:style>
        <p:txBody>
          <a:bodyPr>
            <a:noAutofit/>
          </a:bodyPr>
          <a:lstStyle/>
          <a:p>
            <a:r>
              <a:rPr lang="en-GB" sz="3600" dirty="0"/>
              <a:t>Now on MWBs, state which stage each of the following children is at and give a reason why</a:t>
            </a:r>
          </a:p>
        </p:txBody>
      </p:sp>
    </p:spTree>
    <p:extLst>
      <p:ext uri="{BB962C8B-B14F-4D97-AF65-F5344CB8AC3E}">
        <p14:creationId xmlns:p14="http://schemas.microsoft.com/office/powerpoint/2010/main" val="241321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TotalTime>
  <Words>1099</Words>
  <Application>Microsoft Office PowerPoint</Application>
  <PresentationFormat>On-screen Show (4:3)</PresentationFormat>
  <Paragraphs>99</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Schaffer’s stages</vt:lpstr>
      <vt:lpstr>Starter:  You have 3 mins to write something about each term</vt:lpstr>
      <vt:lpstr>Prep question time: answer on MWBs</vt:lpstr>
      <vt:lpstr>Prep question time: answer on MWBs</vt:lpstr>
      <vt:lpstr>On BWBs, draw the timeline and add in….</vt:lpstr>
      <vt:lpstr>It should look like this!</vt:lpstr>
      <vt:lpstr>PowerPoint Presentation</vt:lpstr>
      <vt:lpstr>Now on MWBs, state which stage each of the following children is at and give a reason why</vt:lpstr>
      <vt:lpstr>Now on MWBs, state which stage each of the following children is at and give a reason why</vt:lpstr>
      <vt:lpstr>Now on MWBs, state which stage each of the following children is at and give a reason why</vt:lpstr>
      <vt:lpstr>Now on MWBs, state which stage each of the following children is at and give a reason why</vt:lpstr>
      <vt:lpstr>Stages of Attachment:  Evaluation</vt:lpstr>
      <vt:lpstr>The cards should look like this…</vt:lpstr>
      <vt:lpstr>Evaluation of Schaffer’s stages</vt:lpstr>
      <vt:lpstr>Lets kahoot!!</vt:lpstr>
      <vt:lpstr>Snap Plan..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Schaffer</dc:title>
  <dc:creator>USER</dc:creator>
  <cp:lastModifiedBy>Stacey</cp:lastModifiedBy>
  <cp:revision>90</cp:revision>
  <dcterms:created xsi:type="dcterms:W3CDTF">2016-02-26T12:40:04Z</dcterms:created>
  <dcterms:modified xsi:type="dcterms:W3CDTF">2020-12-15T08:56:34Z</dcterms:modified>
</cp:coreProperties>
</file>