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5"/>
  </p:notesMasterIdLst>
  <p:sldIdLst>
    <p:sldId id="256" r:id="rId2"/>
    <p:sldId id="267" r:id="rId3"/>
    <p:sldId id="259" r:id="rId4"/>
    <p:sldId id="268" r:id="rId5"/>
    <p:sldId id="257" r:id="rId6"/>
    <p:sldId id="258" r:id="rId7"/>
    <p:sldId id="260" r:id="rId8"/>
    <p:sldId id="263" r:id="rId9"/>
    <p:sldId id="261" r:id="rId10"/>
    <p:sldId id="264" r:id="rId11"/>
    <p:sldId id="262" r:id="rId12"/>
    <p:sldId id="266" r:id="rId13"/>
    <p:sldId id="26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6" autoAdjust="0"/>
    <p:restoredTop sz="94660"/>
  </p:normalViewPr>
  <p:slideViewPr>
    <p:cSldViewPr>
      <p:cViewPr varScale="1">
        <p:scale>
          <a:sx n="69" d="100"/>
          <a:sy n="69" d="100"/>
        </p:scale>
        <p:origin x="114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836508-280B-4C66-8C76-2FC94521A0F9}" type="datetimeFigureOut">
              <a:rPr lang="en-GB" smtClean="0"/>
              <a:t>02/04/2019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575841-E571-426D-A112-A3B855D3E67C}" type="slidenum">
              <a:rPr lang="en-GB" smtClean="0"/>
              <a:t>‹#›</a:t>
            </a:fld>
            <a:endParaRPr lang="en-GB"/>
          </a:p>
        </p:txBody>
      </p:sp>
    </p:spTree>
    <p:extLst>
      <p:ext uri="{BB962C8B-B14F-4D97-AF65-F5344CB8AC3E}">
        <p14:creationId xmlns:p14="http://schemas.microsoft.com/office/powerpoint/2010/main" val="983713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30g69EGghKQ"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3"/>
              </a:rPr>
              <a:t>https://www.youtube.com/watch?v=30g69EGghKQ</a:t>
            </a:r>
            <a:endParaRPr lang="en-GB" dirty="0" smtClean="0"/>
          </a:p>
          <a:p>
            <a:endParaRPr lang="en-GB" dirty="0"/>
          </a:p>
        </p:txBody>
      </p:sp>
      <p:sp>
        <p:nvSpPr>
          <p:cNvPr id="4" name="Slide Number Placeholder 3"/>
          <p:cNvSpPr>
            <a:spLocks noGrp="1"/>
          </p:cNvSpPr>
          <p:nvPr>
            <p:ph type="sldNum" sz="quarter" idx="10"/>
          </p:nvPr>
        </p:nvSpPr>
        <p:spPr/>
        <p:txBody>
          <a:bodyPr/>
          <a:lstStyle/>
          <a:p>
            <a:fld id="{94575841-E571-426D-A112-A3B855D3E67C}" type="slidenum">
              <a:rPr lang="en-GB" smtClean="0"/>
              <a:t>4</a:t>
            </a:fld>
            <a:endParaRPr lang="en-GB"/>
          </a:p>
        </p:txBody>
      </p:sp>
    </p:spTree>
    <p:extLst>
      <p:ext uri="{BB962C8B-B14F-4D97-AF65-F5344CB8AC3E}">
        <p14:creationId xmlns:p14="http://schemas.microsoft.com/office/powerpoint/2010/main" val="4267283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575841-E571-426D-A112-A3B855D3E67C}" type="slidenum">
              <a:rPr lang="en-GB" smtClean="0"/>
              <a:t>5</a:t>
            </a:fld>
            <a:endParaRPr lang="en-GB"/>
          </a:p>
        </p:txBody>
      </p:sp>
    </p:spTree>
    <p:extLst>
      <p:ext uri="{BB962C8B-B14F-4D97-AF65-F5344CB8AC3E}">
        <p14:creationId xmlns:p14="http://schemas.microsoft.com/office/powerpoint/2010/main" val="266084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695B085B-1C79-4BF9-859E-18425FF848C6}" type="datetimeFigureOut">
              <a:rPr lang="en-GB" smtClean="0"/>
              <a:t>02/04/2019</a:t>
            </a:fld>
            <a:endParaRPr lang="en-GB"/>
          </a:p>
        </p:txBody>
      </p:sp>
      <p:sp>
        <p:nvSpPr>
          <p:cNvPr id="5" name="Footer Placeholder 4"/>
          <p:cNvSpPr>
            <a:spLocks noGrp="1"/>
          </p:cNvSpPr>
          <p:nvPr>
            <p:ph type="ftr" sz="quarter" idx="11"/>
          </p:nvPr>
        </p:nvSpPr>
        <p:spPr>
          <a:xfrm>
            <a:off x="914400" y="4323846"/>
            <a:ext cx="4880610" cy="365125"/>
          </a:xfrm>
        </p:spPr>
        <p:txBody>
          <a:bodyPr/>
          <a:lstStyle/>
          <a:p>
            <a:endParaRPr lang="en-GB"/>
          </a:p>
        </p:txBody>
      </p:sp>
      <p:sp>
        <p:nvSpPr>
          <p:cNvPr id="6" name="Slide Number Placeholder 5"/>
          <p:cNvSpPr>
            <a:spLocks noGrp="1"/>
          </p:cNvSpPr>
          <p:nvPr>
            <p:ph type="sldNum" sz="quarter" idx="12"/>
          </p:nvPr>
        </p:nvSpPr>
        <p:spPr>
          <a:xfrm>
            <a:off x="6057900" y="1430867"/>
            <a:ext cx="2171700" cy="365125"/>
          </a:xfrm>
        </p:spPr>
        <p:txBody>
          <a:bodyPr/>
          <a:lstStyle/>
          <a:p>
            <a:fld id="{0CAB58D7-C9D5-4825-9FBA-7C00FCCDCBA6}" type="slidenum">
              <a:rPr lang="en-GB" smtClean="0"/>
              <a:t>‹#›</a:t>
            </a:fld>
            <a:endParaRPr lang="en-GB"/>
          </a:p>
        </p:txBody>
      </p:sp>
    </p:spTree>
    <p:extLst>
      <p:ext uri="{BB962C8B-B14F-4D97-AF65-F5344CB8AC3E}">
        <p14:creationId xmlns:p14="http://schemas.microsoft.com/office/powerpoint/2010/main" val="1494647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95B085B-1C79-4BF9-859E-18425FF848C6}" type="datetimeFigureOut">
              <a:rPr lang="en-GB" smtClean="0"/>
              <a:t>02/04/2019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AB58D7-C9D5-4825-9FBA-7C00FCCDCBA6}" type="slidenum">
              <a:rPr lang="en-GB" smtClean="0"/>
              <a:t>‹#›</a:t>
            </a:fld>
            <a:endParaRPr lang="en-GB"/>
          </a:p>
        </p:txBody>
      </p:sp>
    </p:spTree>
    <p:extLst>
      <p:ext uri="{BB962C8B-B14F-4D97-AF65-F5344CB8AC3E}">
        <p14:creationId xmlns:p14="http://schemas.microsoft.com/office/powerpoint/2010/main" val="2642343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695B085B-1C79-4BF9-859E-18425FF848C6}" type="datetimeFigureOut">
              <a:rPr lang="en-GB" smtClean="0"/>
              <a:t>02/04/2019</a:t>
            </a:fld>
            <a:endParaRPr lang="en-GB"/>
          </a:p>
        </p:txBody>
      </p:sp>
      <p:sp>
        <p:nvSpPr>
          <p:cNvPr id="6" name="Footer Placeholder 5"/>
          <p:cNvSpPr>
            <a:spLocks noGrp="1"/>
          </p:cNvSpPr>
          <p:nvPr>
            <p:ph type="ftr" sz="quarter" idx="11"/>
          </p:nvPr>
        </p:nvSpPr>
        <p:spPr>
          <a:xfrm>
            <a:off x="594360" y="381001"/>
            <a:ext cx="4830656" cy="365125"/>
          </a:xfrm>
        </p:spPr>
        <p:txBody>
          <a:bodyPr/>
          <a:lstStyle/>
          <a:p>
            <a:endParaRPr lang="en-GB"/>
          </a:p>
        </p:txBody>
      </p:sp>
      <p:sp>
        <p:nvSpPr>
          <p:cNvPr id="7" name="Slide Number Placeholder 6"/>
          <p:cNvSpPr>
            <a:spLocks noGrp="1"/>
          </p:cNvSpPr>
          <p:nvPr>
            <p:ph type="sldNum" sz="quarter" idx="12"/>
          </p:nvPr>
        </p:nvSpPr>
        <p:spPr>
          <a:xfrm>
            <a:off x="7882466" y="381001"/>
            <a:ext cx="667174" cy="365125"/>
          </a:xfrm>
        </p:spPr>
        <p:txBody>
          <a:bodyPr/>
          <a:lstStyle/>
          <a:p>
            <a:fld id="{0CAB58D7-C9D5-4825-9FBA-7C00FCCDCBA6}" type="slidenum">
              <a:rPr lang="en-GB" smtClean="0"/>
              <a:t>‹#›</a:t>
            </a:fld>
            <a:endParaRPr lang="en-GB"/>
          </a:p>
        </p:txBody>
      </p:sp>
    </p:spTree>
    <p:extLst>
      <p:ext uri="{BB962C8B-B14F-4D97-AF65-F5344CB8AC3E}">
        <p14:creationId xmlns:p14="http://schemas.microsoft.com/office/powerpoint/2010/main" val="652532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695B085B-1C79-4BF9-859E-18425FF848C6}" type="datetimeFigureOut">
              <a:rPr lang="en-GB" smtClean="0"/>
              <a:t>02/04/2019</a:t>
            </a:fld>
            <a:endParaRPr lang="en-GB"/>
          </a:p>
        </p:txBody>
      </p:sp>
      <p:sp>
        <p:nvSpPr>
          <p:cNvPr id="6" name="Footer Placeholder 5"/>
          <p:cNvSpPr>
            <a:spLocks noGrp="1"/>
          </p:cNvSpPr>
          <p:nvPr>
            <p:ph type="ftr" sz="quarter" idx="11"/>
          </p:nvPr>
        </p:nvSpPr>
        <p:spPr>
          <a:xfrm>
            <a:off x="594360" y="379438"/>
            <a:ext cx="4830656" cy="365125"/>
          </a:xfrm>
        </p:spPr>
        <p:txBody>
          <a:bodyPr/>
          <a:lstStyle/>
          <a:p>
            <a:endParaRPr lang="en-GB"/>
          </a:p>
        </p:txBody>
      </p:sp>
      <p:sp>
        <p:nvSpPr>
          <p:cNvPr id="7" name="Slide Number Placeholder 6"/>
          <p:cNvSpPr>
            <a:spLocks noGrp="1"/>
          </p:cNvSpPr>
          <p:nvPr>
            <p:ph type="sldNum" sz="quarter" idx="12"/>
          </p:nvPr>
        </p:nvSpPr>
        <p:spPr>
          <a:xfrm>
            <a:off x="7882466" y="381001"/>
            <a:ext cx="667174" cy="365125"/>
          </a:xfrm>
        </p:spPr>
        <p:txBody>
          <a:bodyPr/>
          <a:lstStyle/>
          <a:p>
            <a:fld id="{0CAB58D7-C9D5-4825-9FBA-7C00FCCDCBA6}" type="slidenum">
              <a:rPr lang="en-GB" smtClean="0"/>
              <a:t>‹#›</a:t>
            </a:fld>
            <a:endParaRPr lang="en-GB"/>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71685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695B085B-1C79-4BF9-859E-18425FF848C6}" type="datetimeFigureOut">
              <a:rPr lang="en-GB" smtClean="0"/>
              <a:t>02/04/2019</a:t>
            </a:fld>
            <a:endParaRPr lang="en-GB"/>
          </a:p>
        </p:txBody>
      </p:sp>
      <p:sp>
        <p:nvSpPr>
          <p:cNvPr id="6" name="Footer Placeholder 5"/>
          <p:cNvSpPr>
            <a:spLocks noGrp="1"/>
          </p:cNvSpPr>
          <p:nvPr>
            <p:ph type="ftr" sz="quarter" idx="11"/>
          </p:nvPr>
        </p:nvSpPr>
        <p:spPr>
          <a:xfrm>
            <a:off x="594360" y="378884"/>
            <a:ext cx="4830656" cy="365125"/>
          </a:xfrm>
        </p:spPr>
        <p:txBody>
          <a:bodyPr/>
          <a:lstStyle/>
          <a:p>
            <a:endParaRPr lang="en-GB"/>
          </a:p>
        </p:txBody>
      </p:sp>
      <p:sp>
        <p:nvSpPr>
          <p:cNvPr id="7" name="Slide Number Placeholder 6"/>
          <p:cNvSpPr>
            <a:spLocks noGrp="1"/>
          </p:cNvSpPr>
          <p:nvPr>
            <p:ph type="sldNum" sz="quarter" idx="12"/>
          </p:nvPr>
        </p:nvSpPr>
        <p:spPr>
          <a:xfrm>
            <a:off x="7882466" y="381001"/>
            <a:ext cx="667174" cy="365125"/>
          </a:xfrm>
        </p:spPr>
        <p:txBody>
          <a:bodyPr/>
          <a:lstStyle/>
          <a:p>
            <a:fld id="{0CAB58D7-C9D5-4825-9FBA-7C00FCCDCBA6}" type="slidenum">
              <a:rPr lang="en-GB" smtClean="0"/>
              <a:t>‹#›</a:t>
            </a:fld>
            <a:endParaRPr lang="en-GB"/>
          </a:p>
        </p:txBody>
      </p:sp>
    </p:spTree>
    <p:extLst>
      <p:ext uri="{BB962C8B-B14F-4D97-AF65-F5344CB8AC3E}">
        <p14:creationId xmlns:p14="http://schemas.microsoft.com/office/powerpoint/2010/main" val="3175320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95B085B-1C79-4BF9-859E-18425FF848C6}" type="datetimeFigureOut">
              <a:rPr lang="en-GB" smtClean="0"/>
              <a:t>02/04/2019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AB58D7-C9D5-4825-9FBA-7C00FCCDCBA6}" type="slidenum">
              <a:rPr lang="en-GB" smtClean="0"/>
              <a:t>‹#›</a:t>
            </a:fld>
            <a:endParaRPr lang="en-GB"/>
          </a:p>
        </p:txBody>
      </p:sp>
    </p:spTree>
    <p:extLst>
      <p:ext uri="{BB962C8B-B14F-4D97-AF65-F5344CB8AC3E}">
        <p14:creationId xmlns:p14="http://schemas.microsoft.com/office/powerpoint/2010/main" val="3209017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95B085B-1C79-4BF9-859E-18425FF848C6}" type="datetimeFigureOut">
              <a:rPr lang="en-GB" smtClean="0"/>
              <a:t>02/04/2019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AB58D7-C9D5-4825-9FBA-7C00FCCDCBA6}" type="slidenum">
              <a:rPr lang="en-GB" smtClean="0"/>
              <a:t>‹#›</a:t>
            </a:fld>
            <a:endParaRPr lang="en-GB"/>
          </a:p>
        </p:txBody>
      </p:sp>
    </p:spTree>
    <p:extLst>
      <p:ext uri="{BB962C8B-B14F-4D97-AF65-F5344CB8AC3E}">
        <p14:creationId xmlns:p14="http://schemas.microsoft.com/office/powerpoint/2010/main" val="1730939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5B085B-1C79-4BF9-859E-18425FF848C6}" type="datetimeFigureOut">
              <a:rPr lang="en-GB" smtClean="0"/>
              <a:t>02/04/2019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AB58D7-C9D5-4825-9FBA-7C00FCCDCBA6}" type="slidenum">
              <a:rPr lang="en-GB" smtClean="0"/>
              <a:t>‹#›</a:t>
            </a:fld>
            <a:endParaRPr lang="en-GB"/>
          </a:p>
        </p:txBody>
      </p:sp>
    </p:spTree>
    <p:extLst>
      <p:ext uri="{BB962C8B-B14F-4D97-AF65-F5344CB8AC3E}">
        <p14:creationId xmlns:p14="http://schemas.microsoft.com/office/powerpoint/2010/main" val="4209351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695B085B-1C79-4BF9-859E-18425FF848C6}" type="datetimeFigureOut">
              <a:rPr lang="en-GB" smtClean="0"/>
              <a:t>02/04/2019</a:t>
            </a:fld>
            <a:endParaRPr lang="en-GB"/>
          </a:p>
        </p:txBody>
      </p:sp>
      <p:sp>
        <p:nvSpPr>
          <p:cNvPr id="5" name="Footer Placeholder 4"/>
          <p:cNvSpPr>
            <a:spLocks noGrp="1"/>
          </p:cNvSpPr>
          <p:nvPr>
            <p:ph type="ftr" sz="quarter" idx="11"/>
          </p:nvPr>
        </p:nvSpPr>
        <p:spPr>
          <a:xfrm>
            <a:off x="594360" y="381001"/>
            <a:ext cx="4830656" cy="365125"/>
          </a:xfrm>
        </p:spPr>
        <p:txBody>
          <a:bodyPr/>
          <a:lstStyle/>
          <a:p>
            <a:endParaRPr lang="en-GB"/>
          </a:p>
        </p:txBody>
      </p:sp>
      <p:sp>
        <p:nvSpPr>
          <p:cNvPr id="6" name="Slide Number Placeholder 5"/>
          <p:cNvSpPr>
            <a:spLocks noGrp="1"/>
          </p:cNvSpPr>
          <p:nvPr>
            <p:ph type="sldNum" sz="quarter" idx="12"/>
          </p:nvPr>
        </p:nvSpPr>
        <p:spPr>
          <a:xfrm>
            <a:off x="7882466" y="381001"/>
            <a:ext cx="667174" cy="365125"/>
          </a:xfrm>
        </p:spPr>
        <p:txBody>
          <a:bodyPr/>
          <a:lstStyle/>
          <a:p>
            <a:fld id="{0CAB58D7-C9D5-4825-9FBA-7C00FCCDCBA6}" type="slidenum">
              <a:rPr lang="en-GB" smtClean="0"/>
              <a:t>‹#›</a:t>
            </a:fld>
            <a:endParaRPr lang="en-GB"/>
          </a:p>
        </p:txBody>
      </p:sp>
    </p:spTree>
    <p:extLst>
      <p:ext uri="{BB962C8B-B14F-4D97-AF65-F5344CB8AC3E}">
        <p14:creationId xmlns:p14="http://schemas.microsoft.com/office/powerpoint/2010/main" val="2701816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5B085B-1C79-4BF9-859E-18425FF848C6}" type="datetimeFigureOut">
              <a:rPr lang="en-GB" smtClean="0"/>
              <a:t>02/04/2019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AB58D7-C9D5-4825-9FBA-7C00FCCDCBA6}" type="slidenum">
              <a:rPr lang="en-GB" smtClean="0"/>
              <a:t>‹#›</a:t>
            </a:fld>
            <a:endParaRPr lang="en-GB"/>
          </a:p>
        </p:txBody>
      </p:sp>
    </p:spTree>
    <p:extLst>
      <p:ext uri="{BB962C8B-B14F-4D97-AF65-F5344CB8AC3E}">
        <p14:creationId xmlns:p14="http://schemas.microsoft.com/office/powerpoint/2010/main" val="2616122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695B085B-1C79-4BF9-859E-18425FF848C6}" type="datetimeFigureOut">
              <a:rPr lang="en-GB" smtClean="0"/>
              <a:t>02/04/2019</a:t>
            </a:fld>
            <a:endParaRPr lang="en-GB"/>
          </a:p>
        </p:txBody>
      </p:sp>
      <p:sp>
        <p:nvSpPr>
          <p:cNvPr id="5" name="Footer Placeholder 4"/>
          <p:cNvSpPr>
            <a:spLocks noGrp="1"/>
          </p:cNvSpPr>
          <p:nvPr>
            <p:ph type="ftr" sz="quarter" idx="11"/>
          </p:nvPr>
        </p:nvSpPr>
        <p:spPr>
          <a:xfrm>
            <a:off x="594360" y="381001"/>
            <a:ext cx="4830656" cy="365125"/>
          </a:xfrm>
        </p:spPr>
        <p:txBody>
          <a:bodyPr/>
          <a:lstStyle/>
          <a:p>
            <a:endParaRPr lang="en-GB"/>
          </a:p>
        </p:txBody>
      </p:sp>
      <p:sp>
        <p:nvSpPr>
          <p:cNvPr id="6" name="Slide Number Placeholder 5"/>
          <p:cNvSpPr>
            <a:spLocks noGrp="1"/>
          </p:cNvSpPr>
          <p:nvPr>
            <p:ph type="sldNum" sz="quarter" idx="12"/>
          </p:nvPr>
        </p:nvSpPr>
        <p:spPr>
          <a:xfrm>
            <a:off x="7882466" y="381001"/>
            <a:ext cx="667173" cy="365125"/>
          </a:xfrm>
        </p:spPr>
        <p:txBody>
          <a:bodyPr/>
          <a:lstStyle/>
          <a:p>
            <a:fld id="{0CAB58D7-C9D5-4825-9FBA-7C00FCCDCBA6}" type="slidenum">
              <a:rPr lang="en-GB" smtClean="0"/>
              <a:t>‹#›</a:t>
            </a:fld>
            <a:endParaRPr lang="en-GB"/>
          </a:p>
        </p:txBody>
      </p:sp>
    </p:spTree>
    <p:extLst>
      <p:ext uri="{BB962C8B-B14F-4D97-AF65-F5344CB8AC3E}">
        <p14:creationId xmlns:p14="http://schemas.microsoft.com/office/powerpoint/2010/main" val="3429433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5B085B-1C79-4BF9-859E-18425FF848C6}" type="datetimeFigureOut">
              <a:rPr lang="en-GB" smtClean="0"/>
              <a:t>02/04/2019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AB58D7-C9D5-4825-9FBA-7C00FCCDCBA6}" type="slidenum">
              <a:rPr lang="en-GB" smtClean="0"/>
              <a:t>‹#›</a:t>
            </a:fld>
            <a:endParaRPr lang="en-GB"/>
          </a:p>
        </p:txBody>
      </p:sp>
    </p:spTree>
    <p:extLst>
      <p:ext uri="{BB962C8B-B14F-4D97-AF65-F5344CB8AC3E}">
        <p14:creationId xmlns:p14="http://schemas.microsoft.com/office/powerpoint/2010/main" val="3041032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5B085B-1C79-4BF9-859E-18425FF848C6}" type="datetimeFigureOut">
              <a:rPr lang="en-GB" smtClean="0"/>
              <a:t>02/04/2019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AB58D7-C9D5-4825-9FBA-7C00FCCDCBA6}" type="slidenum">
              <a:rPr lang="en-GB" smtClean="0"/>
              <a:t>‹#›</a:t>
            </a:fld>
            <a:endParaRPr lang="en-GB"/>
          </a:p>
        </p:txBody>
      </p:sp>
    </p:spTree>
    <p:extLst>
      <p:ext uri="{BB962C8B-B14F-4D97-AF65-F5344CB8AC3E}">
        <p14:creationId xmlns:p14="http://schemas.microsoft.com/office/powerpoint/2010/main" val="2212014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95B085B-1C79-4BF9-859E-18425FF848C6}" type="datetimeFigureOut">
              <a:rPr lang="en-GB" smtClean="0"/>
              <a:t>02/04/2019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AB58D7-C9D5-4825-9FBA-7C00FCCDCBA6}" type="slidenum">
              <a:rPr lang="en-GB" smtClean="0"/>
              <a:t>‹#›</a:t>
            </a:fld>
            <a:endParaRPr lang="en-GB"/>
          </a:p>
        </p:txBody>
      </p:sp>
    </p:spTree>
    <p:extLst>
      <p:ext uri="{BB962C8B-B14F-4D97-AF65-F5344CB8AC3E}">
        <p14:creationId xmlns:p14="http://schemas.microsoft.com/office/powerpoint/2010/main" val="2240062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B085B-1C79-4BF9-859E-18425FF848C6}" type="datetimeFigureOut">
              <a:rPr lang="en-GB" smtClean="0"/>
              <a:t>02/04/2019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AB58D7-C9D5-4825-9FBA-7C00FCCDCBA6}" type="slidenum">
              <a:rPr lang="en-GB" smtClean="0"/>
              <a:t>‹#›</a:t>
            </a:fld>
            <a:endParaRPr lang="en-GB"/>
          </a:p>
        </p:txBody>
      </p:sp>
    </p:spTree>
    <p:extLst>
      <p:ext uri="{BB962C8B-B14F-4D97-AF65-F5344CB8AC3E}">
        <p14:creationId xmlns:p14="http://schemas.microsoft.com/office/powerpoint/2010/main" val="2962771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95B085B-1C79-4BF9-859E-18425FF848C6}" type="datetimeFigureOut">
              <a:rPr lang="en-GB" smtClean="0"/>
              <a:t>02/04/2019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AB58D7-C9D5-4825-9FBA-7C00FCCDCBA6}" type="slidenum">
              <a:rPr lang="en-GB" smtClean="0"/>
              <a:t>‹#›</a:t>
            </a:fld>
            <a:endParaRPr lang="en-GB"/>
          </a:p>
        </p:txBody>
      </p:sp>
    </p:spTree>
    <p:extLst>
      <p:ext uri="{BB962C8B-B14F-4D97-AF65-F5344CB8AC3E}">
        <p14:creationId xmlns:p14="http://schemas.microsoft.com/office/powerpoint/2010/main" val="2165052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95B085B-1C79-4BF9-859E-18425FF848C6}" type="datetimeFigureOut">
              <a:rPr lang="en-GB" smtClean="0"/>
              <a:t>02/04/2019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AB58D7-C9D5-4825-9FBA-7C00FCCDCBA6}" type="slidenum">
              <a:rPr lang="en-GB" smtClean="0"/>
              <a:t>‹#›</a:t>
            </a:fld>
            <a:endParaRPr lang="en-GB"/>
          </a:p>
        </p:txBody>
      </p:sp>
    </p:spTree>
    <p:extLst>
      <p:ext uri="{BB962C8B-B14F-4D97-AF65-F5344CB8AC3E}">
        <p14:creationId xmlns:p14="http://schemas.microsoft.com/office/powerpoint/2010/main" val="3323795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95B085B-1C79-4BF9-859E-18425FF848C6}" type="datetimeFigureOut">
              <a:rPr lang="en-GB" smtClean="0"/>
              <a:t>02/04/2019</a:t>
            </a:fld>
            <a:endParaRPr lang="en-GB"/>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CAB58D7-C9D5-4825-9FBA-7C00FCCDCBA6}" type="slidenum">
              <a:rPr lang="en-GB" smtClean="0"/>
              <a:t>‹#›</a:t>
            </a:fld>
            <a:endParaRPr lang="en-GB"/>
          </a:p>
        </p:txBody>
      </p:sp>
    </p:spTree>
    <p:extLst>
      <p:ext uri="{BB962C8B-B14F-4D97-AF65-F5344CB8AC3E}">
        <p14:creationId xmlns:p14="http://schemas.microsoft.com/office/powerpoint/2010/main" val="326791700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maccery.com/maths/spearmans-ran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30g69EGghKQ"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Correlations and </a:t>
            </a:r>
            <a:r>
              <a:rPr lang="en-GB" dirty="0" err="1" smtClean="0"/>
              <a:t>practicals</a:t>
            </a:r>
            <a:endParaRPr lang="en-GB" dirty="0"/>
          </a:p>
        </p:txBody>
      </p:sp>
      <p:sp>
        <p:nvSpPr>
          <p:cNvPr id="3" name="Subtitle 2"/>
          <p:cNvSpPr>
            <a:spLocks noGrp="1"/>
          </p:cNvSpPr>
          <p:nvPr>
            <p:ph type="subTitle" idx="1"/>
          </p:nvPr>
        </p:nvSpPr>
        <p:spPr>
          <a:xfrm>
            <a:off x="916991" y="4509120"/>
            <a:ext cx="7315200" cy="685800"/>
          </a:xfrm>
        </p:spPr>
        <p:style>
          <a:lnRef idx="3">
            <a:schemeClr val="lt1"/>
          </a:lnRef>
          <a:fillRef idx="1">
            <a:schemeClr val="accent5"/>
          </a:fillRef>
          <a:effectRef idx="1">
            <a:schemeClr val="accent5"/>
          </a:effectRef>
          <a:fontRef idx="minor">
            <a:schemeClr val="lt1"/>
          </a:fontRef>
        </p:style>
        <p:txBody>
          <a:bodyPr>
            <a:noAutofit/>
          </a:bodyPr>
          <a:lstStyle/>
          <a:p>
            <a:r>
              <a:rPr lang="en-GB" sz="4800" dirty="0" smtClean="0"/>
              <a:t>Prep 5 for Thursday.</a:t>
            </a:r>
            <a:endParaRPr lang="en-GB" sz="4800" dirty="0"/>
          </a:p>
        </p:txBody>
      </p:sp>
    </p:spTree>
    <p:extLst>
      <p:ext uri="{BB962C8B-B14F-4D97-AF65-F5344CB8AC3E}">
        <p14:creationId xmlns:p14="http://schemas.microsoft.com/office/powerpoint/2010/main" val="252647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 y="188640"/>
            <a:ext cx="8549640" cy="200592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GB" dirty="0" smtClean="0"/>
              <a:t>What goes in a consent form? </a:t>
            </a:r>
            <a:br>
              <a:rPr lang="en-GB" dirty="0" smtClean="0"/>
            </a:br>
            <a:r>
              <a:rPr lang="en-GB" dirty="0"/>
              <a:t/>
            </a:r>
            <a:br>
              <a:rPr lang="en-GB" dirty="0"/>
            </a:br>
            <a:r>
              <a:rPr lang="en-GB" dirty="0" smtClean="0"/>
              <a:t>SOUNDS EASY, BUT IT’S A LITTLE MORE COMPLEX THAN YOU MIGHT THINK?</a:t>
            </a:r>
            <a:endParaRPr lang="en-GB" dirty="0"/>
          </a:p>
        </p:txBody>
      </p:sp>
      <p:sp>
        <p:nvSpPr>
          <p:cNvPr id="3" name="Content Placeholder 2"/>
          <p:cNvSpPr>
            <a:spLocks noGrp="1"/>
          </p:cNvSpPr>
          <p:nvPr>
            <p:ph idx="1"/>
          </p:nvPr>
        </p:nvSpPr>
        <p:spPr>
          <a:xfrm>
            <a:off x="467544" y="2194560"/>
            <a:ext cx="8379276" cy="4069080"/>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buNone/>
            </a:pPr>
            <a:r>
              <a:rPr lang="en-GB" sz="2400" dirty="0" smtClean="0"/>
              <a:t>They differ depending on the research and if you are getting informed consent or not but….</a:t>
            </a:r>
          </a:p>
          <a:p>
            <a:pPr marL="0" indent="0">
              <a:buNone/>
            </a:pPr>
            <a:endParaRPr lang="en-GB" sz="2400" dirty="0" smtClean="0"/>
          </a:p>
          <a:p>
            <a:r>
              <a:rPr lang="en-GB" sz="2400" dirty="0" smtClean="0"/>
              <a:t>A full explanation of what they are agreeing to take part in.</a:t>
            </a:r>
          </a:p>
          <a:p>
            <a:r>
              <a:rPr lang="en-GB" sz="2400" dirty="0" smtClean="0"/>
              <a:t>Statements about the items on the ethics checklist so e.g.</a:t>
            </a:r>
          </a:p>
          <a:p>
            <a:pPr marL="0" indent="0">
              <a:buNone/>
            </a:pPr>
            <a:endParaRPr lang="en-GB" sz="2400" dirty="0" smtClean="0"/>
          </a:p>
          <a:p>
            <a:pPr>
              <a:buFont typeface="Wingdings" panose="05000000000000000000" pitchFamily="2" charset="2"/>
              <a:buChar char="q"/>
            </a:pPr>
            <a:r>
              <a:rPr lang="en-GB" sz="2400" dirty="0" smtClean="0"/>
              <a:t> “I voluntarily agree to participate…”</a:t>
            </a:r>
          </a:p>
          <a:p>
            <a:pPr>
              <a:buFont typeface="Wingdings" panose="05000000000000000000" pitchFamily="2" charset="2"/>
              <a:buChar char="q"/>
            </a:pPr>
            <a:r>
              <a:rPr lang="en-GB" sz="2400" dirty="0" smtClean="0"/>
              <a:t> “I understand I can withdraw at anytime”</a:t>
            </a:r>
            <a:endParaRPr lang="en-GB" sz="2400" dirty="0"/>
          </a:p>
        </p:txBody>
      </p:sp>
    </p:spTree>
    <p:extLst>
      <p:ext uri="{BB962C8B-B14F-4D97-AF65-F5344CB8AC3E}">
        <p14:creationId xmlns:p14="http://schemas.microsoft.com/office/powerpoint/2010/main" val="322450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Now you have your data….</a:t>
            </a:r>
            <a:endParaRPr lang="en-GB" dirty="0"/>
          </a:p>
        </p:txBody>
      </p:sp>
      <p:sp>
        <p:nvSpPr>
          <p:cNvPr id="3" name="Content Placeholder 2"/>
          <p:cNvSpPr>
            <a:spLocks noGrp="1"/>
          </p:cNvSpPr>
          <p:nvPr>
            <p:ph idx="1"/>
          </p:nvPr>
        </p:nvSpPr>
        <p:spPr>
          <a:xfrm>
            <a:off x="467544" y="2062484"/>
            <a:ext cx="8229600" cy="4853136"/>
          </a:xfrm>
        </p:spPr>
        <p:txBody>
          <a:bodyPr>
            <a:normAutofit/>
          </a:bodyPr>
          <a:lstStyle/>
          <a:p>
            <a:pPr marL="0" indent="0">
              <a:buNone/>
            </a:pPr>
            <a:r>
              <a:rPr lang="en-GB" dirty="0" smtClean="0"/>
              <a:t>Draw and </a:t>
            </a:r>
            <a:r>
              <a:rPr lang="en-GB" b="1" dirty="0" smtClean="0"/>
              <a:t>fully label (</a:t>
            </a:r>
            <a:r>
              <a:rPr lang="en-GB" b="1" dirty="0" err="1" smtClean="0"/>
              <a:t>x,y</a:t>
            </a:r>
            <a:r>
              <a:rPr lang="en-GB" b="1" dirty="0" smtClean="0"/>
              <a:t> and title) </a:t>
            </a:r>
            <a:r>
              <a:rPr lang="en-GB" dirty="0" smtClean="0"/>
              <a:t>a scatter graph representing your data</a:t>
            </a:r>
          </a:p>
          <a:p>
            <a:pPr marL="0" indent="0">
              <a:buNone/>
            </a:pPr>
            <a:endParaRPr lang="en-GB" dirty="0" smtClean="0"/>
          </a:p>
          <a:p>
            <a:pPr marL="0" indent="0">
              <a:buNone/>
            </a:pPr>
            <a:r>
              <a:rPr lang="en-GB" dirty="0" smtClean="0"/>
              <a:t>Write a summary of what you think the graph shows about your results-do you think it points to supporting your hypothesis? (we can’t tell for sure without stats but we’ll do that next year)</a:t>
            </a:r>
          </a:p>
          <a:p>
            <a:pPr marL="0" indent="0">
              <a:buNone/>
            </a:pPr>
            <a:endParaRPr lang="en-GB" dirty="0" smtClean="0"/>
          </a:p>
          <a:p>
            <a:pPr marL="0" indent="0">
              <a:buNone/>
            </a:pPr>
            <a:r>
              <a:rPr lang="en-GB" dirty="0" smtClean="0"/>
              <a:t>Any issues with using this data to draw conclusions about your co-variables? </a:t>
            </a:r>
            <a:endParaRPr lang="en-GB" dirty="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p:txBody>
      </p:sp>
    </p:spTree>
    <p:extLst>
      <p:ext uri="{BB962C8B-B14F-4D97-AF65-F5344CB8AC3E}">
        <p14:creationId xmlns:p14="http://schemas.microsoft.com/office/powerpoint/2010/main" val="2172433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Designing a study (12 marks)</a:t>
            </a:r>
            <a:endParaRPr lang="en-GB" dirty="0"/>
          </a:p>
        </p:txBody>
      </p:sp>
      <p:sp>
        <p:nvSpPr>
          <p:cNvPr id="3" name="Content Placeholder 2"/>
          <p:cNvSpPr>
            <a:spLocks noGrp="1"/>
          </p:cNvSpPr>
          <p:nvPr>
            <p:ph idx="1"/>
          </p:nvPr>
        </p:nvSpPr>
        <p:spPr>
          <a:xfrm>
            <a:off x="594360" y="2194560"/>
            <a:ext cx="7955280" cy="4663440"/>
          </a:xfrm>
        </p:spPr>
        <p:txBody>
          <a:bodyPr>
            <a:normAutofit/>
          </a:bodyPr>
          <a:lstStyle/>
          <a:p>
            <a:pPr marL="0" indent="0">
              <a:buNone/>
            </a:pPr>
            <a:r>
              <a:rPr lang="en-GB" dirty="0" smtClean="0"/>
              <a:t>A researcher wants to find out if there is a relationship between the amount of time spent on social media and self-esteem.</a:t>
            </a:r>
          </a:p>
          <a:p>
            <a:pPr marL="0" indent="0">
              <a:buNone/>
            </a:pPr>
            <a:r>
              <a:rPr lang="en-GB" dirty="0" smtClean="0"/>
              <a:t>You must design a correlational study to investigate the above. Your answer must include:</a:t>
            </a:r>
          </a:p>
          <a:p>
            <a:r>
              <a:rPr lang="en-GB" dirty="0" smtClean="0"/>
              <a:t>Variables</a:t>
            </a:r>
            <a:endParaRPr lang="en-GB" dirty="0"/>
          </a:p>
          <a:p>
            <a:r>
              <a:rPr lang="en-GB" dirty="0" smtClean="0"/>
              <a:t>An operationalised non-directional hypothesis</a:t>
            </a:r>
          </a:p>
          <a:p>
            <a:r>
              <a:rPr lang="en-GB" dirty="0" smtClean="0"/>
              <a:t>Ethics</a:t>
            </a:r>
          </a:p>
          <a:p>
            <a:r>
              <a:rPr lang="en-GB" dirty="0" smtClean="0"/>
              <a:t>Sampling.</a:t>
            </a:r>
          </a:p>
        </p:txBody>
      </p:sp>
    </p:spTree>
    <p:extLst>
      <p:ext uri="{BB962C8B-B14F-4D97-AF65-F5344CB8AC3E}">
        <p14:creationId xmlns:p14="http://schemas.microsoft.com/office/powerpoint/2010/main" val="4125751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Finished before everybody?</a:t>
            </a:r>
            <a:endParaRPr lang="en-GB" dirty="0"/>
          </a:p>
        </p:txBody>
      </p:sp>
      <p:sp>
        <p:nvSpPr>
          <p:cNvPr id="3" name="Content Placeholder 2"/>
          <p:cNvSpPr>
            <a:spLocks noGrp="1"/>
          </p:cNvSpPr>
          <p:nvPr>
            <p:ph idx="1"/>
          </p:nvPr>
        </p:nvSpPr>
        <p:spPr>
          <a:xfrm>
            <a:off x="467544" y="2057401"/>
            <a:ext cx="8229600" cy="5069160"/>
          </a:xfrm>
        </p:spPr>
        <p:txBody>
          <a:bodyPr>
            <a:normAutofit/>
          </a:bodyPr>
          <a:lstStyle/>
          <a:p>
            <a:pPr marL="0" indent="0">
              <a:buNone/>
            </a:pPr>
            <a:r>
              <a:rPr lang="en-GB" dirty="0" smtClean="0"/>
              <a:t>Try to put your data into a stats package and work out your correlation co-efficient</a:t>
            </a:r>
          </a:p>
          <a:p>
            <a:pPr marL="0" indent="0">
              <a:buNone/>
            </a:pPr>
            <a:r>
              <a:rPr lang="en-GB" dirty="0">
                <a:hlinkClick r:id="rId2"/>
              </a:rPr>
              <a:t>https://</a:t>
            </a:r>
            <a:r>
              <a:rPr lang="en-GB" dirty="0" smtClean="0">
                <a:hlinkClick r:id="rId2"/>
              </a:rPr>
              <a:t>maccery.com/maths/spearmans-rank</a:t>
            </a:r>
            <a:endParaRPr lang="en-GB" dirty="0"/>
          </a:p>
          <a:p>
            <a:pPr marL="0" indent="0">
              <a:buNone/>
            </a:pPr>
            <a:r>
              <a:rPr lang="en-GB" dirty="0" smtClean="0"/>
              <a:t>Or scan</a:t>
            </a:r>
          </a:p>
          <a:p>
            <a:pPr marL="0" indent="0">
              <a:buNone/>
            </a:pPr>
            <a:endParaRPr lang="en-GB" dirty="0"/>
          </a:p>
          <a:p>
            <a:pPr marL="0" indent="0">
              <a:buNone/>
            </a:pPr>
            <a:endParaRPr lang="en-GB" dirty="0" smtClean="0"/>
          </a:p>
          <a:p>
            <a:pPr marL="0" indent="0">
              <a:buNone/>
            </a:pPr>
            <a:endParaRPr lang="en-GB" dirty="0" smtClean="0"/>
          </a:p>
          <a:p>
            <a:pPr marL="0" indent="0">
              <a:buNone/>
            </a:pPr>
            <a:r>
              <a:rPr lang="en-GB" dirty="0" smtClean="0"/>
              <a:t>You simply put your first set of data in the first box (separated by a line, i.e. press enter after each one) and second in the other box and press calculate.</a:t>
            </a:r>
          </a:p>
          <a:p>
            <a:pPr marL="0" indent="0">
              <a:buNone/>
            </a:pPr>
            <a:endParaRPr lang="en-GB" dirty="0" smtClean="0"/>
          </a:p>
          <a:p>
            <a:pPr marL="0" indent="0">
              <a:buNone/>
            </a:pPr>
            <a:r>
              <a:rPr lang="en-GB" dirty="0" smtClean="0"/>
              <a:t>  </a:t>
            </a:r>
            <a:endParaRPr lang="en-GB" dirty="0"/>
          </a:p>
        </p:txBody>
      </p:sp>
      <p:pic>
        <p:nvPicPr>
          <p:cNvPr id="1026" name="Picture 2" descr="C:\Users\a.fantis.BHA.003\AppData\Local\Microsoft\Windows\Temporary Internet Files\Content.IE5\5UJXP7A4\qrcode.3829799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347063"/>
            <a:ext cx="1296144"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492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Starter</a:t>
            </a:r>
            <a:endParaRPr lang="en-GB" dirty="0"/>
          </a:p>
        </p:txBody>
      </p:sp>
      <p:sp>
        <p:nvSpPr>
          <p:cNvPr id="3" name="Content Placeholder 2"/>
          <p:cNvSpPr>
            <a:spLocks noGrp="1"/>
          </p:cNvSpPr>
          <p:nvPr>
            <p:ph idx="1"/>
          </p:nvPr>
        </p:nvSpPr>
        <p:spPr/>
        <p:txBody>
          <a:bodyPr/>
          <a:lstStyle/>
          <a:p>
            <a:r>
              <a:rPr lang="en-GB" dirty="0" smtClean="0"/>
              <a:t>Give them the ethical issues 3 question sheet to attempt individually. Be strict on time only 5 minutes for whole activity.</a:t>
            </a:r>
          </a:p>
          <a:p>
            <a:endParaRPr lang="en-GB" dirty="0"/>
          </a:p>
          <a:p>
            <a:r>
              <a:rPr lang="en-GB" dirty="0" smtClean="0"/>
              <a:t>They will probably only get as  far as question2 but about how to apply knowledge to exam skills. </a:t>
            </a:r>
            <a:endParaRPr lang="en-GB" dirty="0"/>
          </a:p>
        </p:txBody>
      </p:sp>
    </p:spTree>
    <p:extLst>
      <p:ext uri="{BB962C8B-B14F-4D97-AF65-F5344CB8AC3E}">
        <p14:creationId xmlns:p14="http://schemas.microsoft.com/office/powerpoint/2010/main" val="1378577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188640"/>
            <a:ext cx="6377940" cy="1293028"/>
          </a:xfrm>
        </p:spPr>
        <p:txBody>
          <a:bodyPr/>
          <a:lstStyle/>
          <a:p>
            <a:r>
              <a:rPr lang="en-GB" dirty="0" smtClean="0"/>
              <a:t>Test on your flip!  - Correlations /13</a:t>
            </a:r>
            <a:endParaRPr lang="en-GB" dirty="0"/>
          </a:p>
        </p:txBody>
      </p:sp>
      <p:sp>
        <p:nvSpPr>
          <p:cNvPr id="3" name="Content Placeholder 2"/>
          <p:cNvSpPr>
            <a:spLocks noGrp="1"/>
          </p:cNvSpPr>
          <p:nvPr>
            <p:ph idx="1"/>
          </p:nvPr>
        </p:nvSpPr>
        <p:spPr>
          <a:xfrm>
            <a:off x="323528" y="1489664"/>
            <a:ext cx="8640960" cy="5400600"/>
          </a:xfrm>
        </p:spPr>
        <p:txBody>
          <a:bodyPr>
            <a:normAutofit/>
          </a:bodyPr>
          <a:lstStyle/>
          <a:p>
            <a:pPr marL="514350" indent="-514350">
              <a:buAutoNum type="arabicParenR"/>
            </a:pPr>
            <a:r>
              <a:rPr lang="en-GB" dirty="0" smtClean="0"/>
              <a:t>What type of correlation do you have when both variables increase? (</a:t>
            </a:r>
            <a:r>
              <a:rPr lang="en-GB" dirty="0" smtClean="0">
                <a:solidFill>
                  <a:srgbClr val="FF0000"/>
                </a:solidFill>
              </a:rPr>
              <a:t>1</a:t>
            </a:r>
            <a:r>
              <a:rPr lang="en-GB" dirty="0" smtClean="0"/>
              <a:t>)</a:t>
            </a:r>
          </a:p>
          <a:p>
            <a:pPr marL="514350" indent="-514350">
              <a:buAutoNum type="arabicParenR"/>
            </a:pPr>
            <a:r>
              <a:rPr lang="en-GB" dirty="0"/>
              <a:t>What type of correlation do you have when </a:t>
            </a:r>
            <a:r>
              <a:rPr lang="en-GB" dirty="0" smtClean="0"/>
              <a:t>one variable increases and the other variable decreases? (</a:t>
            </a:r>
            <a:r>
              <a:rPr lang="en-GB" dirty="0" smtClean="0">
                <a:solidFill>
                  <a:srgbClr val="FF0000"/>
                </a:solidFill>
              </a:rPr>
              <a:t>1</a:t>
            </a:r>
            <a:r>
              <a:rPr lang="en-GB" dirty="0" smtClean="0"/>
              <a:t>)</a:t>
            </a:r>
          </a:p>
          <a:p>
            <a:pPr marL="514350" indent="-514350">
              <a:buAutoNum type="arabicParenR"/>
            </a:pPr>
            <a:r>
              <a:rPr lang="en-GB" dirty="0" smtClean="0"/>
              <a:t>What is the statistic called which shows the strength and direction of the correlation? (</a:t>
            </a:r>
            <a:r>
              <a:rPr lang="en-GB" dirty="0" smtClean="0">
                <a:solidFill>
                  <a:srgbClr val="FF0000"/>
                </a:solidFill>
              </a:rPr>
              <a:t>1</a:t>
            </a:r>
            <a:r>
              <a:rPr lang="en-GB" dirty="0" smtClean="0"/>
              <a:t>)</a:t>
            </a:r>
          </a:p>
          <a:p>
            <a:pPr marL="514350" indent="-514350">
              <a:buAutoNum type="arabicParenR"/>
            </a:pPr>
            <a:r>
              <a:rPr lang="en-GB" dirty="0" smtClean="0"/>
              <a:t>Using the following words, estimate the </a:t>
            </a:r>
            <a:r>
              <a:rPr lang="en-GB" b="1" dirty="0" smtClean="0"/>
              <a:t>strength </a:t>
            </a:r>
            <a:r>
              <a:rPr lang="en-GB" dirty="0" smtClean="0"/>
              <a:t>and </a:t>
            </a:r>
            <a:r>
              <a:rPr lang="en-GB" b="1" dirty="0" smtClean="0"/>
              <a:t>direction </a:t>
            </a:r>
            <a:r>
              <a:rPr lang="en-GB" dirty="0" smtClean="0"/>
              <a:t>of these scores (weak, moderate, strong, perfect, positive, negative, no) (</a:t>
            </a:r>
            <a:r>
              <a:rPr lang="en-GB" dirty="0" smtClean="0">
                <a:solidFill>
                  <a:srgbClr val="FF0000"/>
                </a:solidFill>
              </a:rPr>
              <a:t>7</a:t>
            </a:r>
            <a:r>
              <a:rPr lang="en-GB" dirty="0" smtClean="0"/>
              <a:t>)</a:t>
            </a:r>
          </a:p>
          <a:p>
            <a:pPr marL="514350" indent="-514350">
              <a:buAutoNum type="alphaLcParenR"/>
            </a:pPr>
            <a:r>
              <a:rPr lang="en-GB" dirty="0" smtClean="0"/>
              <a:t>0.25   b) -0.80   c) 0.5   d) 0.12   e) 0   f) -1  g) -0.95</a:t>
            </a:r>
          </a:p>
          <a:p>
            <a:pPr marL="0" indent="0">
              <a:buNone/>
            </a:pPr>
            <a:r>
              <a:rPr lang="en-GB" dirty="0" smtClean="0"/>
              <a:t>5)  Give one </a:t>
            </a:r>
            <a:r>
              <a:rPr lang="en-GB" dirty="0" smtClean="0"/>
              <a:t>advantage </a:t>
            </a:r>
            <a:r>
              <a:rPr lang="en-GB" dirty="0" smtClean="0"/>
              <a:t>of using correlational research in  Psychology (</a:t>
            </a:r>
            <a:r>
              <a:rPr lang="en-GB" dirty="0">
                <a:solidFill>
                  <a:srgbClr val="FF0000"/>
                </a:solidFill>
              </a:rPr>
              <a:t>1</a:t>
            </a:r>
            <a:r>
              <a:rPr lang="en-GB" dirty="0" smtClean="0"/>
              <a:t>)</a:t>
            </a:r>
          </a:p>
          <a:p>
            <a:pPr marL="0" indent="0">
              <a:buNone/>
            </a:pPr>
            <a:r>
              <a:rPr lang="en-GB" dirty="0" smtClean="0"/>
              <a:t>6)  Give two disadvantages of using correlational research in Psychology (</a:t>
            </a:r>
            <a:r>
              <a:rPr lang="en-GB" dirty="0" smtClean="0">
                <a:solidFill>
                  <a:srgbClr val="FF0000"/>
                </a:solidFill>
              </a:rPr>
              <a:t>2</a:t>
            </a:r>
            <a:r>
              <a:rPr lang="en-GB" dirty="0" smtClean="0"/>
              <a:t>)</a:t>
            </a:r>
          </a:p>
          <a:p>
            <a:pPr marL="0" indent="0">
              <a:buNone/>
            </a:pPr>
            <a:endParaRPr lang="en-GB" dirty="0"/>
          </a:p>
        </p:txBody>
      </p:sp>
    </p:spTree>
    <p:extLst>
      <p:ext uri="{BB962C8B-B14F-4D97-AF65-F5344CB8AC3E}">
        <p14:creationId xmlns:p14="http://schemas.microsoft.com/office/powerpoint/2010/main" val="284290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correlations? </a:t>
            </a:r>
            <a:endParaRPr lang="en-GB" dirty="0"/>
          </a:p>
        </p:txBody>
      </p:sp>
      <p:sp>
        <p:nvSpPr>
          <p:cNvPr id="3" name="Content Placeholder 2"/>
          <p:cNvSpPr>
            <a:spLocks noGrp="1"/>
          </p:cNvSpPr>
          <p:nvPr>
            <p:ph idx="1"/>
          </p:nvPr>
        </p:nvSpPr>
        <p:spPr>
          <a:xfrm>
            <a:off x="594360" y="2564904"/>
            <a:ext cx="7955280" cy="2880320"/>
          </a:xfrm>
        </p:spPr>
        <p:txBody>
          <a:bodyPr/>
          <a:lstStyle/>
          <a:p>
            <a:r>
              <a:rPr lang="en-GB" dirty="0" smtClean="0"/>
              <a:t>If you are still not clear what correlations are then please head to the website and watch the video below the Prep. </a:t>
            </a:r>
          </a:p>
          <a:p>
            <a:endParaRPr lang="en-GB" dirty="0"/>
          </a:p>
          <a:p>
            <a:r>
              <a:rPr lang="en-GB" dirty="0" smtClean="0"/>
              <a:t>If you are confident with correlations then try out the tasks on the next slide. </a:t>
            </a:r>
            <a:endParaRPr lang="en-GB" dirty="0" smtClean="0">
              <a:hlinkClick r:id="rId3"/>
            </a:endParaRPr>
          </a:p>
          <a:p>
            <a:endParaRPr lang="en-GB" dirty="0">
              <a:hlinkClick r:id="rId3"/>
            </a:endParaRPr>
          </a:p>
        </p:txBody>
      </p:sp>
    </p:spTree>
    <p:extLst>
      <p:ext uri="{BB962C8B-B14F-4D97-AF65-F5344CB8AC3E}">
        <p14:creationId xmlns:p14="http://schemas.microsoft.com/office/powerpoint/2010/main" val="2307981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1-on BWB</a:t>
            </a:r>
            <a:endParaRPr lang="en-GB"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260648"/>
            <a:ext cx="5328592" cy="4479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83212"/>
            <a:ext cx="4176464" cy="686341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200" b="1" dirty="0" smtClean="0"/>
              <a:t>One measure of the functioning of the immune system is the level of activity of white blood cells. </a:t>
            </a:r>
          </a:p>
          <a:p>
            <a:endParaRPr lang="en-US" sz="2200" dirty="0" smtClean="0"/>
          </a:p>
          <a:p>
            <a:r>
              <a:rPr lang="en-US" sz="2200" dirty="0" smtClean="0"/>
              <a:t>1. What does the graph below tell you about the relationship between stress and the level of activity of white blood cells? (2)</a:t>
            </a:r>
          </a:p>
          <a:p>
            <a:endParaRPr lang="en-US" sz="2200" dirty="0"/>
          </a:p>
          <a:p>
            <a:r>
              <a:rPr lang="en-US" sz="2200" b="1" dirty="0" smtClean="0"/>
              <a:t>A researcher is going to do some more research on this area, looking at how high stress causes low blood cell count. </a:t>
            </a:r>
          </a:p>
          <a:p>
            <a:endParaRPr lang="en-US" sz="2200" dirty="0" smtClean="0"/>
          </a:p>
          <a:p>
            <a:r>
              <a:rPr lang="en-GB" sz="2200" dirty="0" smtClean="0"/>
              <a:t>2. What direction will the hypothesis be and why? (2)</a:t>
            </a:r>
          </a:p>
          <a:p>
            <a:endParaRPr lang="en-GB" sz="2200" dirty="0"/>
          </a:p>
        </p:txBody>
      </p:sp>
      <p:sp>
        <p:nvSpPr>
          <p:cNvPr id="3" name="TextBox 2"/>
          <p:cNvSpPr txBox="1"/>
          <p:nvPr/>
        </p:nvSpPr>
        <p:spPr>
          <a:xfrm>
            <a:off x="4541218" y="4917337"/>
            <a:ext cx="4602782"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b="1" dirty="0"/>
              <a:t>Extend</a:t>
            </a:r>
          </a:p>
          <a:p>
            <a:r>
              <a:rPr lang="en-GB" dirty="0"/>
              <a:t>3. Write a fully operationalised hypothesis.</a:t>
            </a:r>
          </a:p>
          <a:p>
            <a:r>
              <a:rPr lang="en-GB" dirty="0">
                <a:solidFill>
                  <a:srgbClr val="FF0000"/>
                </a:solidFill>
              </a:rPr>
              <a:t>*remember from your pack that correlation hypothesis are written slightly differently to experimental ones</a:t>
            </a:r>
          </a:p>
        </p:txBody>
      </p:sp>
    </p:spTree>
    <p:extLst>
      <p:ext uri="{BB962C8B-B14F-4D97-AF65-F5344CB8AC3E}">
        <p14:creationId xmlns:p14="http://schemas.microsoft.com/office/powerpoint/2010/main" val="3998095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dirty="0" err="1" smtClean="0"/>
              <a:t>Practicals</a:t>
            </a:r>
            <a:endParaRPr lang="en-GB" dirty="0"/>
          </a:p>
        </p:txBody>
      </p:sp>
      <p:sp>
        <p:nvSpPr>
          <p:cNvPr id="3" name="Content Placeholder 2"/>
          <p:cNvSpPr>
            <a:spLocks noGrp="1"/>
          </p:cNvSpPr>
          <p:nvPr>
            <p:ph idx="1"/>
          </p:nvPr>
        </p:nvSpPr>
        <p:spPr>
          <a:xfrm>
            <a:off x="457200" y="1196752"/>
            <a:ext cx="8229600" cy="5472608"/>
          </a:xfrm>
        </p:spPr>
        <p:txBody>
          <a:bodyPr>
            <a:normAutofit/>
          </a:bodyPr>
          <a:lstStyle/>
          <a:p>
            <a:pPr marL="0" indent="0">
              <a:buNone/>
            </a:pPr>
            <a:r>
              <a:rPr lang="en-GB" dirty="0" smtClean="0"/>
              <a:t>It is a requirement of the specification that you carry out research </a:t>
            </a:r>
            <a:r>
              <a:rPr lang="en-GB" dirty="0" err="1" smtClean="0"/>
              <a:t>practicals</a:t>
            </a:r>
            <a:r>
              <a:rPr lang="en-GB" dirty="0" smtClean="0"/>
              <a:t>-why?</a:t>
            </a:r>
          </a:p>
          <a:p>
            <a:pPr marL="0" indent="0">
              <a:buNone/>
            </a:pPr>
            <a:endParaRPr lang="en-GB" dirty="0"/>
          </a:p>
          <a:p>
            <a:pPr marL="0" indent="0">
              <a:buNone/>
            </a:pPr>
            <a:r>
              <a:rPr lang="en-GB" dirty="0" smtClean="0"/>
              <a:t>“As a means of developing their understanding of how science works and in particular research methods”</a:t>
            </a:r>
          </a:p>
          <a:p>
            <a:pPr marL="0" indent="0">
              <a:buNone/>
            </a:pPr>
            <a:endParaRPr lang="en-GB" dirty="0"/>
          </a:p>
          <a:p>
            <a:pPr marL="0" indent="0">
              <a:buNone/>
            </a:pPr>
            <a:r>
              <a:rPr lang="en-GB" dirty="0" smtClean="0"/>
              <a:t>One of the tougher questions in research methods is a 12 mark Q when you are asked to design a study into something. The only way you get a real appreciation for designing studies – is doing some a real life. </a:t>
            </a:r>
          </a:p>
          <a:p>
            <a:pPr marL="0" indent="0">
              <a:buNone/>
            </a:pPr>
            <a:endParaRPr lang="en-GB" dirty="0"/>
          </a:p>
          <a:p>
            <a:pPr marL="0" indent="0">
              <a:buNone/>
            </a:pPr>
            <a:r>
              <a:rPr lang="en-GB" dirty="0" smtClean="0"/>
              <a:t>You are going to design and carry out correlational research and then analyse and interpret the data. </a:t>
            </a:r>
            <a:endParaRPr lang="en-GB" dirty="0"/>
          </a:p>
        </p:txBody>
      </p:sp>
    </p:spTree>
    <p:extLst>
      <p:ext uri="{BB962C8B-B14F-4D97-AF65-F5344CB8AC3E}">
        <p14:creationId xmlns:p14="http://schemas.microsoft.com/office/powerpoint/2010/main" val="1088859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1212" y="188640"/>
            <a:ext cx="6377940" cy="1293028"/>
          </a:xfrm>
        </p:spPr>
        <p:txBody>
          <a:bodyPr/>
          <a:lstStyle/>
          <a:p>
            <a:r>
              <a:rPr lang="en-GB" dirty="0" smtClean="0"/>
              <a:t>Your task in groups of 4 (max)</a:t>
            </a:r>
            <a:endParaRPr lang="en-GB" dirty="0"/>
          </a:p>
        </p:txBody>
      </p:sp>
      <p:sp>
        <p:nvSpPr>
          <p:cNvPr id="3" name="Content Placeholder 2"/>
          <p:cNvSpPr>
            <a:spLocks noGrp="1"/>
          </p:cNvSpPr>
          <p:nvPr>
            <p:ph idx="1"/>
          </p:nvPr>
        </p:nvSpPr>
        <p:spPr>
          <a:xfrm>
            <a:off x="510952" y="1481668"/>
            <a:ext cx="8229600" cy="5472608"/>
          </a:xfrm>
        </p:spPr>
        <p:txBody>
          <a:bodyPr>
            <a:normAutofit/>
          </a:bodyPr>
          <a:lstStyle/>
          <a:p>
            <a:r>
              <a:rPr lang="en-GB" sz="2400" dirty="0" smtClean="0"/>
              <a:t>You will be investigating sleep. You each have a proposal form to help you. </a:t>
            </a:r>
          </a:p>
          <a:p>
            <a:r>
              <a:rPr lang="en-GB" sz="2400" dirty="0" smtClean="0"/>
              <a:t>Your first co-variable will be average hours of sleep in a night/week</a:t>
            </a:r>
            <a:endParaRPr lang="en-GB" sz="2400" b="1" dirty="0"/>
          </a:p>
          <a:p>
            <a:r>
              <a:rPr lang="en-GB" sz="2400" b="1" dirty="0" smtClean="0"/>
              <a:t>You will need to choose what your other co-variable is. </a:t>
            </a:r>
          </a:p>
          <a:p>
            <a:r>
              <a:rPr lang="en-GB" sz="2400" dirty="0" smtClean="0"/>
              <a:t>Be careful what you choose as you will have to design a quick way of gaining </a:t>
            </a:r>
            <a:r>
              <a:rPr lang="en-GB" sz="2400" b="1" dirty="0" smtClean="0"/>
              <a:t>quantitative data </a:t>
            </a:r>
            <a:r>
              <a:rPr lang="en-GB" sz="2400" dirty="0" smtClean="0"/>
              <a:t>on this variable from your participants (people in the class)</a:t>
            </a:r>
          </a:p>
          <a:p>
            <a:r>
              <a:rPr lang="en-GB" sz="2400" dirty="0" smtClean="0"/>
              <a:t>Now you have 2 minutes to have a quick discussion about your potential co-variable.</a:t>
            </a:r>
          </a:p>
          <a:p>
            <a:pPr marL="0" indent="0">
              <a:buNone/>
            </a:pPr>
            <a:endParaRPr lang="en-GB" sz="2400" dirty="0"/>
          </a:p>
        </p:txBody>
      </p:sp>
    </p:spTree>
    <p:extLst>
      <p:ext uri="{BB962C8B-B14F-4D97-AF65-F5344CB8AC3E}">
        <p14:creationId xmlns:p14="http://schemas.microsoft.com/office/powerpoint/2010/main" val="135445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427984" y="-240292"/>
            <a:ext cx="4433724" cy="1293028"/>
          </a:xfrm>
        </p:spPr>
        <p:txBody>
          <a:bodyPr/>
          <a:lstStyle/>
          <a:p>
            <a:r>
              <a:rPr lang="en-GB" dirty="0" smtClean="0"/>
              <a:t>Lets talk ethics!</a:t>
            </a:r>
            <a:endParaRPr lang="en-GB" dirty="0"/>
          </a:p>
        </p:txBody>
      </p:sp>
      <p:sp>
        <p:nvSpPr>
          <p:cNvPr id="3" name="Content Placeholder 2"/>
          <p:cNvSpPr>
            <a:spLocks noGrp="1"/>
          </p:cNvSpPr>
          <p:nvPr>
            <p:ph idx="1"/>
          </p:nvPr>
        </p:nvSpPr>
        <p:spPr>
          <a:xfrm>
            <a:off x="273982" y="836712"/>
            <a:ext cx="8856984" cy="5433467"/>
          </a:xfrm>
        </p:spPr>
        <p:style>
          <a:lnRef idx="2">
            <a:schemeClr val="dk1"/>
          </a:lnRef>
          <a:fillRef idx="1">
            <a:schemeClr val="lt1"/>
          </a:fillRef>
          <a:effectRef idx="0">
            <a:schemeClr val="dk1"/>
          </a:effectRef>
          <a:fontRef idx="minor">
            <a:schemeClr val="dk1"/>
          </a:fontRef>
        </p:style>
        <p:txBody>
          <a:bodyPr>
            <a:normAutofit/>
          </a:bodyPr>
          <a:lstStyle/>
          <a:p>
            <a:r>
              <a:rPr lang="en-GB" sz="1800" dirty="0" smtClean="0"/>
              <a:t>When deciding on any research you need to complete an informed consent form and complete an AQA ethical checklist. </a:t>
            </a:r>
            <a:endParaRPr lang="en-GB" sz="1800" dirty="0"/>
          </a:p>
          <a:p>
            <a:r>
              <a:rPr lang="en-GB" sz="1800" dirty="0" smtClean="0"/>
              <a:t>Using the checklist and the example create a consent form specifically for your study. Each bullet point in the checklist must be addressed.</a:t>
            </a:r>
            <a:endParaRPr lang="en-GB" sz="1800" dirty="0"/>
          </a:p>
          <a:p>
            <a:r>
              <a:rPr lang="en-GB" sz="1800" dirty="0" smtClean="0"/>
              <a:t>Once given the nod by me add your variable to your proposal sheet. </a:t>
            </a:r>
            <a:endParaRPr lang="en-GB" sz="1800" dirty="0"/>
          </a:p>
        </p:txBody>
      </p:sp>
      <p:graphicFrame>
        <p:nvGraphicFramePr>
          <p:cNvPr id="4" name="Table 3"/>
          <p:cNvGraphicFramePr>
            <a:graphicFrameLocks noGrp="1"/>
          </p:cNvGraphicFramePr>
          <p:nvPr>
            <p:extLst>
              <p:ext uri="{D42A27DB-BD31-4B8C-83A1-F6EECF244321}">
                <p14:modId xmlns:p14="http://schemas.microsoft.com/office/powerpoint/2010/main" val="2698563473"/>
              </p:ext>
            </p:extLst>
          </p:nvPr>
        </p:nvGraphicFramePr>
        <p:xfrm>
          <a:off x="345990" y="2520590"/>
          <a:ext cx="8784976" cy="4236720"/>
        </p:xfrm>
        <a:graphic>
          <a:graphicData uri="http://schemas.openxmlformats.org/drawingml/2006/table">
            <a:tbl>
              <a:tblPr firstRow="1" bandRow="1">
                <a:tableStyleId>{5C22544A-7EE6-4342-B048-85BDC9FD1C3A}</a:tableStyleId>
              </a:tblPr>
              <a:tblGrid>
                <a:gridCol w="7782831">
                  <a:extLst>
                    <a:ext uri="{9D8B030D-6E8A-4147-A177-3AD203B41FA5}">
                      <a16:colId xmlns:a16="http://schemas.microsoft.com/office/drawing/2014/main" val="20000"/>
                    </a:ext>
                  </a:extLst>
                </a:gridCol>
                <a:gridCol w="1002145">
                  <a:extLst>
                    <a:ext uri="{9D8B030D-6E8A-4147-A177-3AD203B41FA5}">
                      <a16:colId xmlns:a16="http://schemas.microsoft.com/office/drawing/2014/main" val="20001"/>
                    </a:ext>
                  </a:extLst>
                </a:gridCol>
              </a:tblGrid>
              <a:tr h="313914">
                <a:tc>
                  <a:txBody>
                    <a:bodyPr/>
                    <a:lstStyle/>
                    <a:p>
                      <a:r>
                        <a:rPr lang="en-GB" sz="1600" dirty="0" smtClean="0"/>
                        <a:t>1. I will get</a:t>
                      </a:r>
                      <a:r>
                        <a:rPr lang="en-GB" sz="1600" baseline="0" dirty="0" smtClean="0"/>
                        <a:t> my plan approved by my teacher before starting</a:t>
                      </a:r>
                      <a:endParaRPr lang="en-GB" sz="1600" dirty="0"/>
                    </a:p>
                  </a:txBody>
                  <a:tcPr/>
                </a:tc>
                <a:tc>
                  <a:txBody>
                    <a:bodyPr/>
                    <a:lstStyle/>
                    <a:p>
                      <a:endParaRPr lang="en-GB"/>
                    </a:p>
                  </a:txBody>
                  <a:tcPr/>
                </a:tc>
                <a:extLst>
                  <a:ext uri="{0D108BD9-81ED-4DB2-BD59-A6C34878D82A}">
                    <a16:rowId xmlns:a16="http://schemas.microsoft.com/office/drawing/2014/main" val="10000"/>
                  </a:ext>
                </a:extLst>
              </a:tr>
              <a:tr h="313914">
                <a:tc>
                  <a:txBody>
                    <a:bodyPr/>
                    <a:lstStyle/>
                    <a:p>
                      <a:r>
                        <a:rPr lang="en-GB" sz="1600" dirty="0" smtClean="0"/>
                        <a:t>2. I will ensure that participants</a:t>
                      </a:r>
                      <a:r>
                        <a:rPr lang="en-GB" sz="1600" baseline="0" dirty="0" smtClean="0"/>
                        <a:t> are clear that their participants is voluntary.</a:t>
                      </a:r>
                      <a:endParaRPr lang="en-GB" sz="1600" dirty="0"/>
                    </a:p>
                  </a:txBody>
                  <a:tcPr/>
                </a:tc>
                <a:tc>
                  <a:txBody>
                    <a:bodyPr/>
                    <a:lstStyle/>
                    <a:p>
                      <a:endParaRPr lang="en-GB"/>
                    </a:p>
                  </a:txBody>
                  <a:tcPr/>
                </a:tc>
                <a:extLst>
                  <a:ext uri="{0D108BD9-81ED-4DB2-BD59-A6C34878D82A}">
                    <a16:rowId xmlns:a16="http://schemas.microsoft.com/office/drawing/2014/main" val="10001"/>
                  </a:ext>
                </a:extLst>
              </a:tr>
              <a:tr h="549350">
                <a:tc>
                  <a:txBody>
                    <a:bodyPr/>
                    <a:lstStyle/>
                    <a:p>
                      <a:r>
                        <a:rPr lang="en-GB" sz="1600" dirty="0" smtClean="0"/>
                        <a:t>3. I will fully describe the procedures to participants</a:t>
                      </a:r>
                      <a:r>
                        <a:rPr lang="en-GB" sz="1600" baseline="0" dirty="0" smtClean="0"/>
                        <a:t> in advance so that they can give proper informed consent.</a:t>
                      </a:r>
                      <a:endParaRPr lang="en-GB" sz="1600" dirty="0"/>
                    </a:p>
                  </a:txBody>
                  <a:tcPr/>
                </a:tc>
                <a:tc>
                  <a:txBody>
                    <a:bodyPr/>
                    <a:lstStyle/>
                    <a:p>
                      <a:endParaRPr lang="en-GB"/>
                    </a:p>
                  </a:txBody>
                  <a:tcPr/>
                </a:tc>
                <a:extLst>
                  <a:ext uri="{0D108BD9-81ED-4DB2-BD59-A6C34878D82A}">
                    <a16:rowId xmlns:a16="http://schemas.microsoft.com/office/drawing/2014/main" val="10002"/>
                  </a:ext>
                </a:extLst>
              </a:tr>
              <a:tr h="549350">
                <a:tc>
                  <a:txBody>
                    <a:bodyPr/>
                    <a:lstStyle/>
                    <a:p>
                      <a:r>
                        <a:rPr lang="en-GB" sz="1600" dirty="0" smtClean="0"/>
                        <a:t>4. I will tell participants</a:t>
                      </a:r>
                      <a:r>
                        <a:rPr lang="en-GB" sz="1600" baseline="0" dirty="0" smtClean="0"/>
                        <a:t> that they can withdraw from the research at any time and for any reason.</a:t>
                      </a:r>
                      <a:endParaRPr lang="en-GB" sz="1600" dirty="0"/>
                    </a:p>
                  </a:txBody>
                  <a:tcPr/>
                </a:tc>
                <a:tc>
                  <a:txBody>
                    <a:bodyPr/>
                    <a:lstStyle/>
                    <a:p>
                      <a:endParaRPr lang="en-GB"/>
                    </a:p>
                  </a:txBody>
                  <a:tcPr/>
                </a:tc>
                <a:extLst>
                  <a:ext uri="{0D108BD9-81ED-4DB2-BD59-A6C34878D82A}">
                    <a16:rowId xmlns:a16="http://schemas.microsoft.com/office/drawing/2014/main" val="10003"/>
                  </a:ext>
                </a:extLst>
              </a:tr>
              <a:tr h="549350">
                <a:tc>
                  <a:txBody>
                    <a:bodyPr/>
                    <a:lstStyle/>
                    <a:p>
                      <a:r>
                        <a:rPr lang="en-GB" sz="1600" dirty="0" smtClean="0"/>
                        <a:t>5. I will allow them to withdraw from the research if they</a:t>
                      </a:r>
                      <a:r>
                        <a:rPr lang="en-GB" sz="1600" baseline="0" dirty="0" smtClean="0"/>
                        <a:t> wish, without asking for an explanation</a:t>
                      </a:r>
                      <a:endParaRPr lang="en-GB" sz="1600" dirty="0"/>
                    </a:p>
                  </a:txBody>
                  <a:tcPr/>
                </a:tc>
                <a:tc>
                  <a:txBody>
                    <a:bodyPr/>
                    <a:lstStyle/>
                    <a:p>
                      <a:endParaRPr lang="en-GB"/>
                    </a:p>
                  </a:txBody>
                  <a:tcPr/>
                </a:tc>
                <a:extLst>
                  <a:ext uri="{0D108BD9-81ED-4DB2-BD59-A6C34878D82A}">
                    <a16:rowId xmlns:a16="http://schemas.microsoft.com/office/drawing/2014/main" val="10004"/>
                  </a:ext>
                </a:extLst>
              </a:tr>
              <a:tr h="313914">
                <a:tc>
                  <a:txBody>
                    <a:bodyPr/>
                    <a:lstStyle/>
                    <a:p>
                      <a:r>
                        <a:rPr lang="en-GB" sz="1600" dirty="0" smtClean="0"/>
                        <a:t>6. I will take reasonable steps to protect the confidentiality of my participants</a:t>
                      </a:r>
                      <a:endParaRPr lang="en-GB" sz="1600" dirty="0"/>
                    </a:p>
                  </a:txBody>
                  <a:tcPr/>
                </a:tc>
                <a:tc>
                  <a:txBody>
                    <a:bodyPr/>
                    <a:lstStyle/>
                    <a:p>
                      <a:endParaRPr lang="en-GB"/>
                    </a:p>
                  </a:txBody>
                  <a:tcPr/>
                </a:tc>
                <a:extLst>
                  <a:ext uri="{0D108BD9-81ED-4DB2-BD59-A6C34878D82A}">
                    <a16:rowId xmlns:a16="http://schemas.microsoft.com/office/drawing/2014/main" val="10005"/>
                  </a:ext>
                </a:extLst>
              </a:tr>
              <a:tr h="784786">
                <a:tc>
                  <a:txBody>
                    <a:bodyPr/>
                    <a:lstStyle/>
                    <a:p>
                      <a:r>
                        <a:rPr lang="en-GB" sz="1600" dirty="0" smtClean="0"/>
                        <a:t>7. As far as I can reasonably tell, there</a:t>
                      </a:r>
                      <a:r>
                        <a:rPr lang="en-GB" sz="1600" baseline="0" dirty="0" smtClean="0"/>
                        <a:t> will be no risk of participants experiencing any physical, emotional, or psychological distress or discomfort during or after the procedure </a:t>
                      </a:r>
                      <a:endParaRPr lang="en-GB" sz="1600" dirty="0"/>
                    </a:p>
                  </a:txBody>
                  <a:tcPr/>
                </a:tc>
                <a:tc>
                  <a:txBody>
                    <a:bodyPr/>
                    <a:lstStyle/>
                    <a:p>
                      <a:endParaRPr lang="en-GB" dirty="0"/>
                    </a:p>
                  </a:txBody>
                  <a:tcPr/>
                </a:tc>
                <a:extLst>
                  <a:ext uri="{0D108BD9-81ED-4DB2-BD59-A6C34878D82A}">
                    <a16:rowId xmlns:a16="http://schemas.microsoft.com/office/drawing/2014/main" val="10006"/>
                  </a:ext>
                </a:extLst>
              </a:tr>
              <a:tr h="549350">
                <a:tc>
                  <a:txBody>
                    <a:bodyPr/>
                    <a:lstStyle/>
                    <a:p>
                      <a:r>
                        <a:rPr lang="en-GB" sz="1600" dirty="0" smtClean="0"/>
                        <a:t>8. My study will not involve asking questions of a sensitive nature</a:t>
                      </a:r>
                      <a:r>
                        <a:rPr lang="en-GB" sz="1600" baseline="0" dirty="0" smtClean="0"/>
                        <a:t> that may cause distress to the participant (e.g. sex, emotional issues </a:t>
                      </a:r>
                      <a:r>
                        <a:rPr lang="en-GB" sz="1600" baseline="0" dirty="0" err="1" smtClean="0"/>
                        <a:t>etc</a:t>
                      </a:r>
                      <a:r>
                        <a:rPr lang="en-GB" sz="1600" baseline="0" dirty="0" smtClean="0"/>
                        <a:t>)</a:t>
                      </a:r>
                      <a:endParaRPr lang="en-GB" sz="1600" dirty="0"/>
                    </a:p>
                  </a:txBody>
                  <a:tcPr/>
                </a:tc>
                <a:tc>
                  <a:txBody>
                    <a:bodyPr/>
                    <a:lstStyle/>
                    <a:p>
                      <a:endParaRPr lang="en-GB"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5435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960" y="0"/>
            <a:ext cx="8229600" cy="1714202"/>
          </a:xfrm>
        </p:spPr>
        <p:style>
          <a:lnRef idx="3">
            <a:schemeClr val="lt1"/>
          </a:lnRef>
          <a:fillRef idx="1">
            <a:schemeClr val="accent5"/>
          </a:fillRef>
          <a:effectRef idx="1">
            <a:schemeClr val="accent5"/>
          </a:effectRef>
          <a:fontRef idx="minor">
            <a:schemeClr val="lt1"/>
          </a:fontRef>
        </p:style>
        <p:txBody>
          <a:bodyPr>
            <a:noAutofit/>
          </a:bodyPr>
          <a:lstStyle/>
          <a:p>
            <a:r>
              <a:rPr lang="en-GB" sz="4800" dirty="0" smtClean="0"/>
              <a:t>Your research plan and findings.</a:t>
            </a:r>
            <a:endParaRPr lang="en-GB" sz="4800" dirty="0"/>
          </a:p>
        </p:txBody>
      </p:sp>
      <p:sp>
        <p:nvSpPr>
          <p:cNvPr id="3" name="Content Placeholder 2"/>
          <p:cNvSpPr>
            <a:spLocks noGrp="1"/>
          </p:cNvSpPr>
          <p:nvPr>
            <p:ph idx="1"/>
          </p:nvPr>
        </p:nvSpPr>
        <p:spPr>
          <a:xfrm>
            <a:off x="391960" y="1714202"/>
            <a:ext cx="8572528" cy="5591473"/>
          </a:xfrm>
        </p:spPr>
        <p:txBody>
          <a:bodyPr>
            <a:normAutofit/>
          </a:bodyPr>
          <a:lstStyle/>
          <a:p>
            <a:pPr marL="514350" indent="-514350">
              <a:buAutoNum type="arabicPeriod"/>
            </a:pPr>
            <a:r>
              <a:rPr lang="en-GB" sz="2000" dirty="0" smtClean="0"/>
              <a:t>So you’ve decided on your co variable and his has been agreed. </a:t>
            </a:r>
          </a:p>
          <a:p>
            <a:pPr marL="514350" indent="-514350">
              <a:buAutoNum type="arabicPeriod"/>
            </a:pPr>
            <a:r>
              <a:rPr lang="en-GB" sz="2000" dirty="0" smtClean="0"/>
              <a:t>But how exactly will you measure it? If it’s too tricky to measure don’t do it.</a:t>
            </a:r>
          </a:p>
          <a:p>
            <a:pPr marL="514350" indent="-514350">
              <a:buAutoNum type="arabicPeriod"/>
            </a:pPr>
            <a:r>
              <a:rPr lang="en-GB" sz="2000" dirty="0" smtClean="0"/>
              <a:t>You need to decide if your hypothesis will be directional or non-directional so you need to do a really quick search on the internet to see if your research has been carried out before.</a:t>
            </a:r>
          </a:p>
          <a:p>
            <a:pPr marL="514350" indent="-514350">
              <a:buAutoNum type="arabicPeriod"/>
            </a:pPr>
            <a:r>
              <a:rPr lang="en-GB" sz="2000" dirty="0" smtClean="0"/>
              <a:t>Write a hypothesis</a:t>
            </a:r>
          </a:p>
          <a:p>
            <a:pPr marL="514350" indent="-514350">
              <a:buAutoNum type="arabicPeriod"/>
            </a:pPr>
            <a:r>
              <a:rPr lang="en-GB" sz="2000" dirty="0" smtClean="0"/>
              <a:t>Design an ethical proposal form. You must read this to all participants. Use the example and RM pack to look up an example consent form. Make sure your address each point in the checklist. </a:t>
            </a:r>
            <a:endParaRPr lang="en-GB" sz="2000" dirty="0"/>
          </a:p>
          <a:p>
            <a:pPr marL="514350" indent="-514350">
              <a:buAutoNum type="arabicPeriod"/>
            </a:pPr>
            <a:r>
              <a:rPr lang="en-GB" sz="2000" dirty="0" smtClean="0"/>
              <a:t>Once approved You have 15 minutes to collect </a:t>
            </a:r>
            <a:r>
              <a:rPr lang="en-GB" sz="2000" dirty="0" smtClean="0">
                <a:solidFill>
                  <a:srgbClr val="FF0000"/>
                </a:solidFill>
              </a:rPr>
              <a:t>as much data as you can from people around college. you </a:t>
            </a:r>
            <a:r>
              <a:rPr lang="en-GB" sz="2000" dirty="0" smtClean="0"/>
              <a:t>Maybe divide up your group and combine the data later. Tell me when you go – set a timer. BE BACK IN 15 MINS!</a:t>
            </a:r>
            <a:endParaRPr lang="en-GB" sz="2000" dirty="0"/>
          </a:p>
        </p:txBody>
      </p:sp>
    </p:spTree>
    <p:extLst>
      <p:ext uri="{BB962C8B-B14F-4D97-AF65-F5344CB8AC3E}">
        <p14:creationId xmlns:p14="http://schemas.microsoft.com/office/powerpoint/2010/main" val="21332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788</TotalTime>
  <Words>1181</Words>
  <Application>Microsoft Office PowerPoint</Application>
  <PresentationFormat>On-screen Show (4:3)</PresentationFormat>
  <Paragraphs>98</Paragraphs>
  <Slides>13</Slides>
  <Notes>2</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Wingdings</vt:lpstr>
      <vt:lpstr>Vapor Trail</vt:lpstr>
      <vt:lpstr>Correlations and practicals</vt:lpstr>
      <vt:lpstr>Starter</vt:lpstr>
      <vt:lpstr>Test on your flip!  - Correlations /13</vt:lpstr>
      <vt:lpstr>What are correlations? </vt:lpstr>
      <vt:lpstr>Activity 1-on BWB</vt:lpstr>
      <vt:lpstr>Practicals</vt:lpstr>
      <vt:lpstr>Your task in groups of 4 (max)</vt:lpstr>
      <vt:lpstr>Lets talk ethics!</vt:lpstr>
      <vt:lpstr>Your research plan and findings.</vt:lpstr>
      <vt:lpstr>What goes in a consent form?   SOUNDS EASY, BUT IT’S A LITTLE MORE COMPLEX THAN YOU MIGHT THINK?</vt:lpstr>
      <vt:lpstr>Now you have your data….</vt:lpstr>
      <vt:lpstr>Designing a study (12 marks)</vt:lpstr>
      <vt:lpstr>Finished before everybody?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a.fantis</dc:creator>
  <cp:lastModifiedBy>Nik leSaux</cp:lastModifiedBy>
  <cp:revision>44</cp:revision>
  <dcterms:created xsi:type="dcterms:W3CDTF">2016-12-02T13:28:12Z</dcterms:created>
  <dcterms:modified xsi:type="dcterms:W3CDTF">2019-04-02T10:52:19Z</dcterms:modified>
</cp:coreProperties>
</file>