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9" r:id="rId7"/>
    <p:sldId id="261" r:id="rId8"/>
    <p:sldId id="262" r:id="rId9"/>
    <p:sldId id="263" r:id="rId10"/>
    <p:sldId id="264" r:id="rId11"/>
    <p:sldId id="265" r:id="rId12"/>
    <p:sldId id="266" r:id="rId13"/>
    <p:sldId id="267" r:id="rId14"/>
    <p:sldId id="26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6" d="100"/>
          <a:sy n="116" d="100"/>
        </p:scale>
        <p:origin x="39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0749D90-5B30-4F13-B6F9-490D7163914F}" type="datetimeFigureOut">
              <a:rPr lang="en-GB" smtClean="0"/>
              <a:t>18/05/2020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CABCB8-50BF-413E-AA51-75F58B2232CE}" type="slidenum">
              <a:rPr lang="en-GB" smtClean="0"/>
              <a:t>‹#›</a:t>
            </a:fld>
            <a:endParaRPr lang="en-GB"/>
          </a:p>
        </p:txBody>
      </p:sp>
    </p:spTree>
    <p:extLst>
      <p:ext uri="{BB962C8B-B14F-4D97-AF65-F5344CB8AC3E}">
        <p14:creationId xmlns:p14="http://schemas.microsoft.com/office/powerpoint/2010/main" val="250292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0749D90-5B30-4F13-B6F9-490D7163914F}" type="datetimeFigureOut">
              <a:rPr lang="en-GB" smtClean="0"/>
              <a:t>18/05/2020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CABCB8-50BF-413E-AA51-75F58B2232CE}" type="slidenum">
              <a:rPr lang="en-GB" smtClean="0"/>
              <a:t>‹#›</a:t>
            </a:fld>
            <a:endParaRPr lang="en-GB"/>
          </a:p>
        </p:txBody>
      </p:sp>
    </p:spTree>
    <p:extLst>
      <p:ext uri="{BB962C8B-B14F-4D97-AF65-F5344CB8AC3E}">
        <p14:creationId xmlns:p14="http://schemas.microsoft.com/office/powerpoint/2010/main" val="15882195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0749D90-5B30-4F13-B6F9-490D7163914F}" type="datetimeFigureOut">
              <a:rPr lang="en-GB" smtClean="0"/>
              <a:t>18/05/2020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CABCB8-50BF-413E-AA51-75F58B2232CE}" type="slidenum">
              <a:rPr lang="en-GB" smtClean="0"/>
              <a:t>‹#›</a:t>
            </a:fld>
            <a:endParaRPr lang="en-GB"/>
          </a:p>
        </p:txBody>
      </p:sp>
    </p:spTree>
    <p:extLst>
      <p:ext uri="{BB962C8B-B14F-4D97-AF65-F5344CB8AC3E}">
        <p14:creationId xmlns:p14="http://schemas.microsoft.com/office/powerpoint/2010/main" val="700479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0749D90-5B30-4F13-B6F9-490D7163914F}" type="datetimeFigureOut">
              <a:rPr lang="en-GB" smtClean="0"/>
              <a:t>18/05/2020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CABCB8-50BF-413E-AA51-75F58B2232CE}" type="slidenum">
              <a:rPr lang="en-GB" smtClean="0"/>
              <a:t>‹#›</a:t>
            </a:fld>
            <a:endParaRPr lang="en-GB"/>
          </a:p>
        </p:txBody>
      </p:sp>
    </p:spTree>
    <p:extLst>
      <p:ext uri="{BB962C8B-B14F-4D97-AF65-F5344CB8AC3E}">
        <p14:creationId xmlns:p14="http://schemas.microsoft.com/office/powerpoint/2010/main" val="2560687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0749D90-5B30-4F13-B6F9-490D7163914F}" type="datetimeFigureOut">
              <a:rPr lang="en-GB" smtClean="0"/>
              <a:t>18/05/2020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CABCB8-50BF-413E-AA51-75F58B2232CE}" type="slidenum">
              <a:rPr lang="en-GB" smtClean="0"/>
              <a:t>‹#›</a:t>
            </a:fld>
            <a:endParaRPr lang="en-GB"/>
          </a:p>
        </p:txBody>
      </p:sp>
    </p:spTree>
    <p:extLst>
      <p:ext uri="{BB962C8B-B14F-4D97-AF65-F5344CB8AC3E}">
        <p14:creationId xmlns:p14="http://schemas.microsoft.com/office/powerpoint/2010/main" val="349260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0749D90-5B30-4F13-B6F9-490D7163914F}" type="datetimeFigureOut">
              <a:rPr lang="en-GB" smtClean="0"/>
              <a:t>18/05/2020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ECABCB8-50BF-413E-AA51-75F58B2232CE}" type="slidenum">
              <a:rPr lang="en-GB" smtClean="0"/>
              <a:t>‹#›</a:t>
            </a:fld>
            <a:endParaRPr lang="en-GB"/>
          </a:p>
        </p:txBody>
      </p:sp>
    </p:spTree>
    <p:extLst>
      <p:ext uri="{BB962C8B-B14F-4D97-AF65-F5344CB8AC3E}">
        <p14:creationId xmlns:p14="http://schemas.microsoft.com/office/powerpoint/2010/main" val="25848243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0749D90-5B30-4F13-B6F9-490D7163914F}" type="datetimeFigureOut">
              <a:rPr lang="en-GB" smtClean="0"/>
              <a:t>18/05/2020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ECABCB8-50BF-413E-AA51-75F58B2232CE}" type="slidenum">
              <a:rPr lang="en-GB" smtClean="0"/>
              <a:t>‹#›</a:t>
            </a:fld>
            <a:endParaRPr lang="en-GB"/>
          </a:p>
        </p:txBody>
      </p:sp>
    </p:spTree>
    <p:extLst>
      <p:ext uri="{BB962C8B-B14F-4D97-AF65-F5344CB8AC3E}">
        <p14:creationId xmlns:p14="http://schemas.microsoft.com/office/powerpoint/2010/main" val="5874597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0749D90-5B30-4F13-B6F9-490D7163914F}" type="datetimeFigureOut">
              <a:rPr lang="en-GB" smtClean="0"/>
              <a:t>18/05/2020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ECABCB8-50BF-413E-AA51-75F58B2232CE}" type="slidenum">
              <a:rPr lang="en-GB" smtClean="0"/>
              <a:t>‹#›</a:t>
            </a:fld>
            <a:endParaRPr lang="en-GB"/>
          </a:p>
        </p:txBody>
      </p:sp>
    </p:spTree>
    <p:extLst>
      <p:ext uri="{BB962C8B-B14F-4D97-AF65-F5344CB8AC3E}">
        <p14:creationId xmlns:p14="http://schemas.microsoft.com/office/powerpoint/2010/main" val="2822945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749D90-5B30-4F13-B6F9-490D7163914F}" type="datetimeFigureOut">
              <a:rPr lang="en-GB" smtClean="0"/>
              <a:t>18/05/2020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ECABCB8-50BF-413E-AA51-75F58B2232CE}" type="slidenum">
              <a:rPr lang="en-GB" smtClean="0"/>
              <a:t>‹#›</a:t>
            </a:fld>
            <a:endParaRPr lang="en-GB"/>
          </a:p>
        </p:txBody>
      </p:sp>
    </p:spTree>
    <p:extLst>
      <p:ext uri="{BB962C8B-B14F-4D97-AF65-F5344CB8AC3E}">
        <p14:creationId xmlns:p14="http://schemas.microsoft.com/office/powerpoint/2010/main" val="33057845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0749D90-5B30-4F13-B6F9-490D7163914F}" type="datetimeFigureOut">
              <a:rPr lang="en-GB" smtClean="0"/>
              <a:t>18/05/2020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ECABCB8-50BF-413E-AA51-75F58B2232CE}" type="slidenum">
              <a:rPr lang="en-GB" smtClean="0"/>
              <a:t>‹#›</a:t>
            </a:fld>
            <a:endParaRPr lang="en-GB"/>
          </a:p>
        </p:txBody>
      </p:sp>
    </p:spTree>
    <p:extLst>
      <p:ext uri="{BB962C8B-B14F-4D97-AF65-F5344CB8AC3E}">
        <p14:creationId xmlns:p14="http://schemas.microsoft.com/office/powerpoint/2010/main" val="19262256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0749D90-5B30-4F13-B6F9-490D7163914F}" type="datetimeFigureOut">
              <a:rPr lang="en-GB" smtClean="0"/>
              <a:t>18/05/2020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ECABCB8-50BF-413E-AA51-75F58B2232CE}" type="slidenum">
              <a:rPr lang="en-GB" smtClean="0"/>
              <a:t>‹#›</a:t>
            </a:fld>
            <a:endParaRPr lang="en-GB"/>
          </a:p>
        </p:txBody>
      </p:sp>
    </p:spTree>
    <p:extLst>
      <p:ext uri="{BB962C8B-B14F-4D97-AF65-F5344CB8AC3E}">
        <p14:creationId xmlns:p14="http://schemas.microsoft.com/office/powerpoint/2010/main" val="1703657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749D90-5B30-4F13-B6F9-490D7163914F}" type="datetimeFigureOut">
              <a:rPr lang="en-GB" smtClean="0"/>
              <a:t>18/05/2020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CABCB8-50BF-413E-AA51-75F58B2232CE}" type="slidenum">
              <a:rPr lang="en-GB" smtClean="0"/>
              <a:t>‹#›</a:t>
            </a:fld>
            <a:endParaRPr lang="en-GB"/>
          </a:p>
        </p:txBody>
      </p:sp>
    </p:spTree>
    <p:extLst>
      <p:ext uri="{BB962C8B-B14F-4D97-AF65-F5344CB8AC3E}">
        <p14:creationId xmlns:p14="http://schemas.microsoft.com/office/powerpoint/2010/main" val="30835717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www.google.co.uk/url?sa=i&amp;rct=j&amp;q=&amp;esrc=s&amp;source=images&amp;cd=&amp;cad=rja&amp;uact=8&amp;ved=2ahUKEwj9x_S30Z_hAhUFxhoKHaIaBrIQjRx6BAgBEAU&amp;url=/url?sa%3Di%26rct%3Dj%26q%3D%26esrc%3Ds%26source%3Dimages%26cd%3D%26ved%3D%26url%3Dhttps://www.techrepublic.com/article/why-your-data-analysis-may-be-doomed-from-the-start/%26psig%3DAOvVaw2ouQ65GyrMFywDFmCVvs-V%26ust%3D1553683812710890&amp;psig=AOvVaw2ouQ65GyrMFywDFmCVvs-V&amp;ust=1553683812710890" TargetMode="Externa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hyperlink" Target="http://www.google.co.uk/url?sa=i&amp;rct=j&amp;q=&amp;esrc=s&amp;source=images&amp;cd=&amp;cad=rja&amp;uact=8&amp;ved=2ahUKEwiSnt6t16ThAhUMAWMBHdHNB_sQjRx6BAgBEAU&amp;url=/url?sa%3Di%26rct%3Dj%26q%3D%26esrc%3Ds%26source%3Dimages%26cd%3D%26ved%3D%26url%3Dhttps://www.techrepublic.com/article/why-your-data-analysis-may-be-doomed-from-the-start/%26psig%3DAOvVaw1bxa5sAuAlEzFp7AGDpPBD%26ust%3D1553857206876448&amp;psig=AOvVaw1bxa5sAuAlEzFp7AGDpPBD&amp;ust=1553857206876448"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bg2">
              <a:lumMod val="50000"/>
            </a:schemeClr>
          </a:solidFill>
          <a:ln>
            <a:noFill/>
          </a:ln>
        </p:spPr>
        <p:style>
          <a:lnRef idx="1">
            <a:schemeClr val="accent4"/>
          </a:lnRef>
          <a:fillRef idx="2">
            <a:schemeClr val="accent4"/>
          </a:fillRef>
          <a:effectRef idx="1">
            <a:schemeClr val="accent4"/>
          </a:effectRef>
          <a:fontRef idx="minor">
            <a:schemeClr val="dk1"/>
          </a:fontRef>
        </p:style>
        <p:txBody>
          <a:bodyPr/>
          <a:lstStyle/>
          <a:p>
            <a:r>
              <a:rPr lang="en-GB" dirty="0" smtClean="0">
                <a:solidFill>
                  <a:schemeClr val="bg1"/>
                </a:solidFill>
              </a:rPr>
              <a:t>Correlations</a:t>
            </a:r>
            <a:endParaRPr lang="en-GB" dirty="0">
              <a:solidFill>
                <a:schemeClr val="bg1"/>
              </a:solidFill>
            </a:endParaRPr>
          </a:p>
        </p:txBody>
      </p:sp>
      <p:sp>
        <p:nvSpPr>
          <p:cNvPr id="3" name="Subtitle 2"/>
          <p:cNvSpPr>
            <a:spLocks noGrp="1"/>
          </p:cNvSpPr>
          <p:nvPr>
            <p:ph type="subTitle" idx="1"/>
          </p:nvPr>
        </p:nvSpPr>
        <p:spPr>
          <a:noFill/>
        </p:spPr>
        <p:txBody>
          <a:bodyPr/>
          <a:lstStyle/>
          <a:p>
            <a:r>
              <a:rPr lang="en-GB" dirty="0" smtClean="0"/>
              <a:t>&amp; carrying out a correlational study</a:t>
            </a:r>
            <a:endParaRPr lang="en-GB" dirty="0"/>
          </a:p>
        </p:txBody>
      </p:sp>
    </p:spTree>
    <p:extLst>
      <p:ext uri="{BB962C8B-B14F-4D97-AF65-F5344CB8AC3E}">
        <p14:creationId xmlns:p14="http://schemas.microsoft.com/office/powerpoint/2010/main" val="35366779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4"/>
            <a:ext cx="10515600" cy="3856719"/>
          </a:xfrm>
          <a:solidFill>
            <a:schemeClr val="accent6">
              <a:lumMod val="20000"/>
              <a:lumOff val="80000"/>
            </a:schemeClr>
          </a:solidFill>
        </p:spPr>
        <p:txBody>
          <a:bodyPr>
            <a:normAutofit fontScale="62500" lnSpcReduction="20000"/>
          </a:bodyPr>
          <a:lstStyle/>
          <a:p>
            <a:pPr marL="0" indent="0">
              <a:buNone/>
            </a:pPr>
            <a:r>
              <a:rPr lang="en-GB" sz="3200" b="1" dirty="0" smtClean="0"/>
              <a:t>In the research methods part of the exam, students are often given some details and asked to design a study.  These can be worth up to 12 marks.  Here is some guidance for answering these questions:</a:t>
            </a:r>
          </a:p>
          <a:p>
            <a:pPr marL="0" indent="0">
              <a:buNone/>
            </a:pPr>
            <a:endParaRPr lang="en-GB" sz="3200" b="1" dirty="0"/>
          </a:p>
          <a:p>
            <a:r>
              <a:rPr lang="en-GB" dirty="0" smtClean="0"/>
              <a:t>Only give the information that is requested in the bullet points</a:t>
            </a:r>
          </a:p>
          <a:p>
            <a:r>
              <a:rPr lang="en-GB" dirty="0" smtClean="0"/>
              <a:t>Suggestions must be practical – in other words, it must be possible to carry them out, so don’t suggest anything that is impossible or unethical (e.g. “I will gather a random sample of people who use Facebook on a regular basis)</a:t>
            </a:r>
          </a:p>
          <a:p>
            <a:r>
              <a:rPr lang="en-GB" dirty="0" smtClean="0"/>
              <a:t>Justify all of your decisions.  The examiner wants to know that you are aware of why you would use certain procedures, and why some choices may be more appropriate than others.  (e.g. “I will use an independent groups design because for this study, it would be too easy for the participants to guess the aims of the study if they took part in both conditions)</a:t>
            </a:r>
          </a:p>
          <a:p>
            <a:r>
              <a:rPr lang="en-GB" dirty="0" smtClean="0"/>
              <a:t>Your justifications should relate to your specific study and not be generic (e.g. “As we are testing the effects of trauma on OCD, we can only gather this information using a natural experiment as it would be impossible to manipulate the IV in this case)</a:t>
            </a:r>
          </a:p>
          <a:p>
            <a:pPr marL="0" indent="0">
              <a:buNone/>
            </a:pPr>
            <a:endParaRPr lang="en-GB" dirty="0"/>
          </a:p>
        </p:txBody>
      </p:sp>
      <p:sp>
        <p:nvSpPr>
          <p:cNvPr id="4" name="Title 1"/>
          <p:cNvSpPr>
            <a:spLocks noGrp="1"/>
          </p:cNvSpPr>
          <p:nvPr>
            <p:ph type="title"/>
          </p:nvPr>
        </p:nvSpPr>
        <p:spPr>
          <a:solidFill>
            <a:schemeClr val="accent4">
              <a:lumMod val="75000"/>
            </a:schemeClr>
          </a:solidFill>
        </p:spPr>
        <p:style>
          <a:lnRef idx="1">
            <a:schemeClr val="accent6"/>
          </a:lnRef>
          <a:fillRef idx="2">
            <a:schemeClr val="accent6"/>
          </a:fillRef>
          <a:effectRef idx="1">
            <a:schemeClr val="accent6"/>
          </a:effectRef>
          <a:fontRef idx="minor">
            <a:schemeClr val="dk1"/>
          </a:fontRef>
        </p:style>
        <p:txBody>
          <a:bodyPr/>
          <a:lstStyle/>
          <a:p>
            <a:r>
              <a:rPr lang="en-GB" dirty="0" smtClean="0">
                <a:solidFill>
                  <a:schemeClr val="bg1"/>
                </a:solidFill>
              </a:rPr>
              <a:t>Correlation Practical:  Exam practice</a:t>
            </a:r>
            <a:endParaRPr lang="en-GB" dirty="0">
              <a:solidFill>
                <a:schemeClr val="bg1"/>
              </a:solidFill>
            </a:endParaRPr>
          </a:p>
        </p:txBody>
      </p:sp>
      <p:sp>
        <p:nvSpPr>
          <p:cNvPr id="5" name="Rounded Rectangle 4"/>
          <p:cNvSpPr/>
          <p:nvPr/>
        </p:nvSpPr>
        <p:spPr>
          <a:xfrm>
            <a:off x="838200" y="5865223"/>
            <a:ext cx="10515600" cy="718457"/>
          </a:xfrm>
          <a:prstGeom prst="roundRect">
            <a:avLst/>
          </a:prstGeom>
          <a:solidFill>
            <a:schemeClr val="accent6">
              <a:lumMod val="75000"/>
            </a:schemeClr>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O</a:t>
            </a:r>
            <a:r>
              <a:rPr lang="en-GB" dirty="0" smtClean="0"/>
              <a:t>n the next slide, you will be presented with a ‘design a study question’.  Answer it individually, on paper, and without notes.  You will have 10 minutes.  We will then peer mark them</a:t>
            </a:r>
            <a:endParaRPr lang="en-GB" dirty="0"/>
          </a:p>
        </p:txBody>
      </p:sp>
    </p:spTree>
    <p:extLst>
      <p:ext uri="{BB962C8B-B14F-4D97-AF65-F5344CB8AC3E}">
        <p14:creationId xmlns:p14="http://schemas.microsoft.com/office/powerpoint/2010/main" val="3098191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GB" b="1" dirty="0"/>
              <a:t>A researcher wants to find out if there is a relationship between the amount of time spent on social media and self-esteem.</a:t>
            </a:r>
          </a:p>
          <a:p>
            <a:pPr marL="0" indent="0">
              <a:buNone/>
            </a:pPr>
            <a:r>
              <a:rPr lang="en-GB" b="1" dirty="0"/>
              <a:t>You must design a correlational study to investigate the above. Your answer must include the following</a:t>
            </a:r>
            <a:r>
              <a:rPr lang="en-GB" b="1" dirty="0" smtClean="0"/>
              <a:t>:</a:t>
            </a:r>
          </a:p>
          <a:p>
            <a:pPr marL="0" indent="0">
              <a:buNone/>
            </a:pPr>
            <a:endParaRPr lang="en-GB" dirty="0"/>
          </a:p>
          <a:p>
            <a:r>
              <a:rPr lang="en-GB" dirty="0"/>
              <a:t>How you would measure the co-variables</a:t>
            </a:r>
          </a:p>
          <a:p>
            <a:r>
              <a:rPr lang="en-GB" dirty="0"/>
              <a:t>An operationalised non-directional hypothesis</a:t>
            </a:r>
          </a:p>
          <a:p>
            <a:r>
              <a:rPr lang="en-GB" dirty="0"/>
              <a:t>Ethical considerations </a:t>
            </a:r>
            <a:r>
              <a:rPr lang="en-GB" dirty="0" smtClean="0"/>
              <a:t>						</a:t>
            </a:r>
            <a:r>
              <a:rPr lang="en-GB" i="1" dirty="0" smtClean="0"/>
              <a:t>(10 marks)</a:t>
            </a:r>
            <a:endParaRPr lang="en-GB" i="1" dirty="0"/>
          </a:p>
          <a:p>
            <a:endParaRPr lang="en-GB" dirty="0"/>
          </a:p>
        </p:txBody>
      </p:sp>
      <p:sp>
        <p:nvSpPr>
          <p:cNvPr id="4" name="Title 1"/>
          <p:cNvSpPr>
            <a:spLocks noGrp="1"/>
          </p:cNvSpPr>
          <p:nvPr>
            <p:ph type="title"/>
          </p:nvPr>
        </p:nvSpPr>
        <p:spPr>
          <a:solidFill>
            <a:schemeClr val="accent4">
              <a:lumMod val="75000"/>
            </a:schemeClr>
          </a:solidFill>
        </p:spPr>
        <p:style>
          <a:lnRef idx="1">
            <a:schemeClr val="accent6"/>
          </a:lnRef>
          <a:fillRef idx="2">
            <a:schemeClr val="accent6"/>
          </a:fillRef>
          <a:effectRef idx="1">
            <a:schemeClr val="accent6"/>
          </a:effectRef>
          <a:fontRef idx="minor">
            <a:schemeClr val="dk1"/>
          </a:fontRef>
        </p:style>
        <p:txBody>
          <a:bodyPr/>
          <a:lstStyle/>
          <a:p>
            <a:r>
              <a:rPr lang="en-GB" dirty="0" smtClean="0">
                <a:solidFill>
                  <a:schemeClr val="bg1"/>
                </a:solidFill>
              </a:rPr>
              <a:t>Correlation Practical:  Exam practice</a:t>
            </a:r>
            <a:endParaRPr lang="en-GB" dirty="0">
              <a:solidFill>
                <a:schemeClr val="bg1"/>
              </a:solidFill>
            </a:endParaRPr>
          </a:p>
        </p:txBody>
      </p:sp>
      <p:sp>
        <p:nvSpPr>
          <p:cNvPr id="5" name="Rounded Rectangle 4"/>
          <p:cNvSpPr/>
          <p:nvPr/>
        </p:nvSpPr>
        <p:spPr>
          <a:xfrm>
            <a:off x="838200" y="5913482"/>
            <a:ext cx="10413274" cy="796835"/>
          </a:xfrm>
          <a:prstGeom prst="roundRect">
            <a:avLst/>
          </a:prstGeom>
          <a:solidFill>
            <a:schemeClr val="accent6">
              <a:lumMod val="75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Now swap with the person sitting next to you and award marks according to the guidance on the next slide</a:t>
            </a:r>
            <a:endParaRPr lang="en-GB" sz="2400" dirty="0"/>
          </a:p>
        </p:txBody>
      </p:sp>
    </p:spTree>
    <p:extLst>
      <p:ext uri="{BB962C8B-B14F-4D97-AF65-F5344CB8AC3E}">
        <p14:creationId xmlns:p14="http://schemas.microsoft.com/office/powerpoint/2010/main" val="3391980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0" indent="0">
              <a:buNone/>
            </a:pPr>
            <a:r>
              <a:rPr lang="en-GB" b="1" dirty="0" smtClean="0"/>
              <a:t>Part 1:  4 marks available</a:t>
            </a:r>
          </a:p>
          <a:p>
            <a:pPr marL="0" indent="0">
              <a:buNone/>
            </a:pPr>
            <a:endParaRPr lang="en-GB" b="1" dirty="0"/>
          </a:p>
          <a:p>
            <a:pPr marL="0" lvl="0" indent="0">
              <a:buNone/>
            </a:pPr>
            <a:r>
              <a:rPr lang="en-GB" dirty="0"/>
              <a:t>We will measure the co-variables through a questionnaire.  Each participant will be asked to estimate their social media usage in terms of average hours spent on social media per day.  Their response will form their social media score. They will then be asked to complete a standardised self-esteem inventory, which will give them a score on self-esteem, which can then be correlated with their social media </a:t>
            </a:r>
            <a:r>
              <a:rPr lang="en-GB" dirty="0" smtClean="0"/>
              <a:t>score</a:t>
            </a:r>
          </a:p>
          <a:p>
            <a:pPr marL="0" lvl="0" indent="0">
              <a:buNone/>
            </a:pPr>
            <a:endParaRPr lang="en-GB" dirty="0"/>
          </a:p>
          <a:p>
            <a:r>
              <a:rPr lang="en-GB" b="1" dirty="0" smtClean="0"/>
              <a:t>Award up to two marks for each fully operationalised variable  </a:t>
            </a:r>
          </a:p>
          <a:p>
            <a:r>
              <a:rPr lang="en-GB" b="1" dirty="0" smtClean="0"/>
              <a:t>One mark if measurement of the variable is explained, but not fully operationalised</a:t>
            </a:r>
            <a:endParaRPr lang="en-GB" b="1" dirty="0"/>
          </a:p>
          <a:p>
            <a:pPr marL="0" indent="0">
              <a:buNone/>
            </a:pPr>
            <a:endParaRPr lang="en-GB" b="1" dirty="0" smtClean="0"/>
          </a:p>
          <a:p>
            <a:pPr marL="0" indent="0">
              <a:buNone/>
            </a:pPr>
            <a:endParaRPr lang="en-GB" dirty="0"/>
          </a:p>
          <a:p>
            <a:pPr marL="0" indent="0">
              <a:buNone/>
            </a:pPr>
            <a:endParaRPr lang="en-GB" dirty="0"/>
          </a:p>
        </p:txBody>
      </p:sp>
      <p:sp>
        <p:nvSpPr>
          <p:cNvPr id="4" name="Title 1"/>
          <p:cNvSpPr>
            <a:spLocks noGrp="1"/>
          </p:cNvSpPr>
          <p:nvPr>
            <p:ph type="title"/>
          </p:nvPr>
        </p:nvSpPr>
        <p:spPr>
          <a:solidFill>
            <a:schemeClr val="accent4">
              <a:lumMod val="75000"/>
            </a:schemeClr>
          </a:solidFill>
        </p:spPr>
        <p:style>
          <a:lnRef idx="1">
            <a:schemeClr val="accent6"/>
          </a:lnRef>
          <a:fillRef idx="2">
            <a:schemeClr val="accent6"/>
          </a:fillRef>
          <a:effectRef idx="1">
            <a:schemeClr val="accent6"/>
          </a:effectRef>
          <a:fontRef idx="minor">
            <a:schemeClr val="dk1"/>
          </a:fontRef>
        </p:style>
        <p:txBody>
          <a:bodyPr/>
          <a:lstStyle/>
          <a:p>
            <a:r>
              <a:rPr lang="en-GB" dirty="0" smtClean="0">
                <a:solidFill>
                  <a:schemeClr val="bg1"/>
                </a:solidFill>
              </a:rPr>
              <a:t>Correlation Practical:  Mark scheme</a:t>
            </a:r>
            <a:endParaRPr lang="en-GB" dirty="0">
              <a:solidFill>
                <a:schemeClr val="bg1"/>
              </a:solidFill>
            </a:endParaRPr>
          </a:p>
        </p:txBody>
      </p:sp>
    </p:spTree>
    <p:extLst>
      <p:ext uri="{BB962C8B-B14F-4D97-AF65-F5344CB8AC3E}">
        <p14:creationId xmlns:p14="http://schemas.microsoft.com/office/powerpoint/2010/main" val="27902299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marL="0" indent="0">
              <a:buNone/>
            </a:pPr>
            <a:r>
              <a:rPr lang="en-GB" b="1" dirty="0" smtClean="0"/>
              <a:t>Part 2:  2 marks available</a:t>
            </a:r>
          </a:p>
          <a:p>
            <a:pPr marL="0" indent="0">
              <a:buNone/>
            </a:pPr>
            <a:endParaRPr lang="en-GB" b="1" dirty="0"/>
          </a:p>
          <a:p>
            <a:pPr marL="0" lvl="0" indent="0">
              <a:buNone/>
            </a:pPr>
            <a:r>
              <a:rPr lang="en-GB" dirty="0"/>
              <a:t>There will be a relationship between the average number of hours per day spent on social media and scores on a standardised self-esteem inventory</a:t>
            </a:r>
          </a:p>
          <a:p>
            <a:pPr marL="0" indent="0">
              <a:buNone/>
            </a:pPr>
            <a:endParaRPr lang="en-GB" dirty="0" smtClean="0"/>
          </a:p>
          <a:p>
            <a:r>
              <a:rPr lang="en-GB" b="1" dirty="0" smtClean="0"/>
              <a:t>Award two marks if the hypothesis is non-directional, correlational, and it has operationalised both variables</a:t>
            </a:r>
          </a:p>
          <a:p>
            <a:r>
              <a:rPr lang="en-GB" b="1" dirty="0" smtClean="0"/>
              <a:t>One mark if it is non-directional and correlational, but only one variable is fully operationalised</a:t>
            </a:r>
          </a:p>
          <a:p>
            <a:r>
              <a:rPr lang="en-GB" b="1" dirty="0" smtClean="0"/>
              <a:t>0 marks for a directional hypothesis</a:t>
            </a:r>
          </a:p>
          <a:p>
            <a:r>
              <a:rPr lang="en-GB" b="1" dirty="0" smtClean="0"/>
              <a:t>0 marks for a hypothesis that related to a test of difference</a:t>
            </a:r>
          </a:p>
          <a:p>
            <a:r>
              <a:rPr lang="en-GB" b="1" dirty="0" smtClean="0"/>
              <a:t>0 marks if only one variable is mentioned, or neither have been </a:t>
            </a:r>
            <a:r>
              <a:rPr lang="en-GB" b="1" dirty="0" err="1" smtClean="0"/>
              <a:t>operationaised</a:t>
            </a:r>
            <a:r>
              <a:rPr lang="en-GB" b="1" dirty="0"/>
              <a:t> </a:t>
            </a:r>
          </a:p>
          <a:p>
            <a:pPr marL="0" indent="0">
              <a:buNone/>
            </a:pPr>
            <a:endParaRPr lang="en-GB" b="1" dirty="0"/>
          </a:p>
        </p:txBody>
      </p:sp>
      <p:sp>
        <p:nvSpPr>
          <p:cNvPr id="4" name="Title 1"/>
          <p:cNvSpPr>
            <a:spLocks noGrp="1"/>
          </p:cNvSpPr>
          <p:nvPr>
            <p:ph type="title"/>
          </p:nvPr>
        </p:nvSpPr>
        <p:spPr>
          <a:solidFill>
            <a:schemeClr val="accent4">
              <a:lumMod val="75000"/>
            </a:schemeClr>
          </a:solidFill>
        </p:spPr>
        <p:style>
          <a:lnRef idx="1">
            <a:schemeClr val="accent6"/>
          </a:lnRef>
          <a:fillRef idx="2">
            <a:schemeClr val="accent6"/>
          </a:fillRef>
          <a:effectRef idx="1">
            <a:schemeClr val="accent6"/>
          </a:effectRef>
          <a:fontRef idx="minor">
            <a:schemeClr val="dk1"/>
          </a:fontRef>
        </p:style>
        <p:txBody>
          <a:bodyPr/>
          <a:lstStyle/>
          <a:p>
            <a:r>
              <a:rPr lang="en-GB" dirty="0" smtClean="0">
                <a:solidFill>
                  <a:schemeClr val="bg1"/>
                </a:solidFill>
              </a:rPr>
              <a:t>Correlation Practical:  Mark scheme</a:t>
            </a:r>
            <a:endParaRPr lang="en-GB" dirty="0">
              <a:solidFill>
                <a:schemeClr val="bg1"/>
              </a:solidFill>
            </a:endParaRPr>
          </a:p>
        </p:txBody>
      </p:sp>
    </p:spTree>
    <p:extLst>
      <p:ext uri="{BB962C8B-B14F-4D97-AF65-F5344CB8AC3E}">
        <p14:creationId xmlns:p14="http://schemas.microsoft.com/office/powerpoint/2010/main" val="23742843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r>
              <a:rPr lang="en-GB" b="1" dirty="0" smtClean="0"/>
              <a:t>Part 3:  4 marks available</a:t>
            </a:r>
          </a:p>
          <a:p>
            <a:pPr marL="0" indent="0">
              <a:buNone/>
            </a:pPr>
            <a:endParaRPr lang="en-GB" b="1" dirty="0"/>
          </a:p>
          <a:p>
            <a:pPr marL="0" indent="0">
              <a:buNone/>
            </a:pPr>
            <a:r>
              <a:rPr lang="en-GB" dirty="0"/>
              <a:t>Participants may feel uncomfortable filling out the self-esteem questionnaire, and therefore they will sign a consent form before the study begins, where they will be advised that they have the right to withdraw from the study at any time if they are uncomfortable with any part of the procedure.  We will not be able to obtain fully informed consent from the participants at the beginning of the study, as it may affect their responses on the questionnaire if they are aware of the aims of the study, therefore we will fully debrief them at the end of the study by informing them of the aims of the study and also offering them the opportunity to withdraw their data if they wish.  As the study is of a sensitive nature, it will be important that the participants remain anonymous.  We will therefore assign each participant a number, so that their names do not appear on their papers, or in the report.  They will also be informed in the initial consent form that this is the </a:t>
            </a:r>
            <a:r>
              <a:rPr lang="en-GB" dirty="0" smtClean="0"/>
              <a:t>case</a:t>
            </a:r>
          </a:p>
          <a:p>
            <a:pPr marL="0" indent="0">
              <a:buNone/>
            </a:pPr>
            <a:endParaRPr lang="en-GB" b="1" dirty="0"/>
          </a:p>
          <a:p>
            <a:r>
              <a:rPr lang="en-GB" b="1" dirty="0" smtClean="0"/>
              <a:t>Award a mark for the identification of each relevant issue and a further mark for an appropriate way of dealing with it.  Use the guidance above, but only two would be required for full marks</a:t>
            </a:r>
          </a:p>
          <a:p>
            <a:endParaRPr lang="en-GB" b="1" dirty="0"/>
          </a:p>
          <a:p>
            <a:pPr marL="0" indent="0">
              <a:buNone/>
            </a:pPr>
            <a:r>
              <a:rPr lang="en-GB" sz="4500" b="1" i="1" dirty="0" smtClean="0">
                <a:solidFill>
                  <a:schemeClr val="accent2">
                    <a:lumMod val="75000"/>
                  </a:schemeClr>
                </a:solidFill>
              </a:rPr>
              <a:t>Now give your classmate a mark out </a:t>
            </a:r>
            <a:r>
              <a:rPr lang="en-GB" sz="4500" b="1" i="1" smtClean="0">
                <a:solidFill>
                  <a:schemeClr val="accent2">
                    <a:lumMod val="75000"/>
                  </a:schemeClr>
                </a:solidFill>
              </a:rPr>
              <a:t>of 10 </a:t>
            </a:r>
            <a:r>
              <a:rPr lang="en-GB" sz="4500" b="1" i="1" dirty="0" smtClean="0">
                <a:solidFill>
                  <a:schemeClr val="accent2">
                    <a:lumMod val="75000"/>
                  </a:schemeClr>
                </a:solidFill>
              </a:rPr>
              <a:t>and give them back their paper</a:t>
            </a:r>
          </a:p>
          <a:p>
            <a:endParaRPr lang="en-GB" sz="4500" b="1" dirty="0">
              <a:solidFill>
                <a:schemeClr val="accent2">
                  <a:lumMod val="75000"/>
                </a:schemeClr>
              </a:solidFill>
            </a:endParaRPr>
          </a:p>
          <a:p>
            <a:pPr marL="0" indent="0">
              <a:buNone/>
            </a:pPr>
            <a:endParaRPr lang="en-GB" dirty="0"/>
          </a:p>
        </p:txBody>
      </p:sp>
      <p:sp>
        <p:nvSpPr>
          <p:cNvPr id="4" name="Title 1"/>
          <p:cNvSpPr>
            <a:spLocks noGrp="1"/>
          </p:cNvSpPr>
          <p:nvPr>
            <p:ph type="title"/>
          </p:nvPr>
        </p:nvSpPr>
        <p:spPr>
          <a:solidFill>
            <a:schemeClr val="accent4">
              <a:lumMod val="75000"/>
            </a:schemeClr>
          </a:solidFill>
        </p:spPr>
        <p:style>
          <a:lnRef idx="1">
            <a:schemeClr val="accent6"/>
          </a:lnRef>
          <a:fillRef idx="2">
            <a:schemeClr val="accent6"/>
          </a:fillRef>
          <a:effectRef idx="1">
            <a:schemeClr val="accent6"/>
          </a:effectRef>
          <a:fontRef idx="minor">
            <a:schemeClr val="dk1"/>
          </a:fontRef>
        </p:style>
        <p:txBody>
          <a:bodyPr/>
          <a:lstStyle/>
          <a:p>
            <a:r>
              <a:rPr lang="en-GB" dirty="0" smtClean="0">
                <a:solidFill>
                  <a:schemeClr val="bg1"/>
                </a:solidFill>
              </a:rPr>
              <a:t>Correlation Practical:  Mark scheme</a:t>
            </a:r>
            <a:endParaRPr lang="en-GB" dirty="0">
              <a:solidFill>
                <a:schemeClr val="bg1"/>
              </a:solidFill>
            </a:endParaRPr>
          </a:p>
        </p:txBody>
      </p:sp>
    </p:spTree>
    <p:extLst>
      <p:ext uri="{BB962C8B-B14F-4D97-AF65-F5344CB8AC3E}">
        <p14:creationId xmlns:p14="http://schemas.microsoft.com/office/powerpoint/2010/main" val="1940162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en-GB" dirty="0" smtClean="0">
                <a:solidFill>
                  <a:schemeClr val="bg1"/>
                </a:solidFill>
              </a:rPr>
              <a:t>Starter Questions</a:t>
            </a:r>
            <a:endParaRPr lang="en-GB" dirty="0">
              <a:solidFill>
                <a:schemeClr val="bg1"/>
              </a:solidFill>
            </a:endParaRPr>
          </a:p>
        </p:txBody>
      </p:sp>
      <p:sp>
        <p:nvSpPr>
          <p:cNvPr id="3" name="Content Placeholder 2"/>
          <p:cNvSpPr>
            <a:spLocks noGrp="1"/>
          </p:cNvSpPr>
          <p:nvPr>
            <p:ph idx="1"/>
          </p:nvPr>
        </p:nvSpPr>
        <p:spPr/>
        <p:txBody>
          <a:bodyPr>
            <a:normAutofit fontScale="92500" lnSpcReduction="20000"/>
          </a:bodyPr>
          <a:lstStyle/>
          <a:p>
            <a:pPr marL="0" indent="0">
              <a:buNone/>
            </a:pPr>
            <a:r>
              <a:rPr lang="en-GB" b="1" i="1" dirty="0" smtClean="0">
                <a:solidFill>
                  <a:schemeClr val="accent6">
                    <a:lumMod val="75000"/>
                  </a:schemeClr>
                </a:solidFill>
              </a:rPr>
              <a:t>Answer in pairs on MWBs</a:t>
            </a:r>
          </a:p>
          <a:p>
            <a:pPr marL="0" indent="0">
              <a:buNone/>
            </a:pPr>
            <a:endParaRPr lang="en-GB" b="1" i="1" dirty="0">
              <a:solidFill>
                <a:schemeClr val="accent6">
                  <a:lumMod val="75000"/>
                </a:schemeClr>
              </a:solidFill>
            </a:endParaRPr>
          </a:p>
          <a:p>
            <a:pPr marL="514350" indent="-514350">
              <a:buFont typeface="+mj-lt"/>
              <a:buAutoNum type="arabicPeriod"/>
            </a:pPr>
            <a:r>
              <a:rPr lang="en-GB" dirty="0" smtClean="0"/>
              <a:t>Define the term ‘correlation’</a:t>
            </a:r>
          </a:p>
          <a:p>
            <a:pPr marL="514350" indent="-514350">
              <a:buFont typeface="+mj-lt"/>
              <a:buAutoNum type="arabicPeriod"/>
            </a:pPr>
            <a:r>
              <a:rPr lang="en-GB" dirty="0" smtClean="0"/>
              <a:t>If as one variable decreases, the other decreases, what kind of correlation is that?</a:t>
            </a:r>
          </a:p>
          <a:p>
            <a:pPr marL="514350" indent="-514350">
              <a:buFont typeface="+mj-lt"/>
              <a:buAutoNum type="arabicPeriod"/>
            </a:pPr>
            <a:r>
              <a:rPr lang="en-GB" dirty="0" smtClean="0"/>
              <a:t>How would you describe the following correlation coefficients?  0.2,  </a:t>
            </a:r>
            <a:r>
              <a:rPr lang="en-GB" dirty="0"/>
              <a:t> </a:t>
            </a:r>
            <a:r>
              <a:rPr lang="en-GB" dirty="0" smtClean="0"/>
              <a:t>      -0.6, 1, 0, -0.9 </a:t>
            </a:r>
          </a:p>
          <a:p>
            <a:pPr marL="514350" indent="-514350">
              <a:buFont typeface="+mj-lt"/>
              <a:buAutoNum type="arabicPeriod"/>
            </a:pPr>
            <a:r>
              <a:rPr lang="en-GB" dirty="0" smtClean="0"/>
              <a:t>What is the name of the statistic that measures the strength and direction of the correlation?</a:t>
            </a:r>
          </a:p>
          <a:p>
            <a:pPr marL="514350" indent="-514350">
              <a:buFont typeface="+mj-lt"/>
              <a:buAutoNum type="arabicPeriod"/>
            </a:pPr>
            <a:r>
              <a:rPr lang="en-GB" dirty="0" smtClean="0"/>
              <a:t>Give one advantage of using a correlational design</a:t>
            </a:r>
          </a:p>
          <a:p>
            <a:pPr marL="514350" indent="-514350">
              <a:buFont typeface="+mj-lt"/>
              <a:buAutoNum type="arabicPeriod"/>
            </a:pPr>
            <a:r>
              <a:rPr lang="en-GB" dirty="0" smtClean="0"/>
              <a:t>Give one disadvantage of using a correlational design</a:t>
            </a:r>
            <a:endParaRPr lang="en-GB" dirty="0"/>
          </a:p>
        </p:txBody>
      </p:sp>
    </p:spTree>
    <p:extLst>
      <p:ext uri="{BB962C8B-B14F-4D97-AF65-F5344CB8AC3E}">
        <p14:creationId xmlns:p14="http://schemas.microsoft.com/office/powerpoint/2010/main" val="301658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en-GB" dirty="0" smtClean="0">
                <a:solidFill>
                  <a:schemeClr val="bg1"/>
                </a:solidFill>
              </a:rPr>
              <a:t>Starter Questions</a:t>
            </a:r>
            <a:endParaRPr lang="en-GB" dirty="0">
              <a:solidFill>
                <a:schemeClr val="bg1"/>
              </a:solidFill>
            </a:endParaRPr>
          </a:p>
        </p:txBody>
      </p:sp>
      <p:sp>
        <p:nvSpPr>
          <p:cNvPr id="3" name="Content Placeholder 2"/>
          <p:cNvSpPr>
            <a:spLocks noGrp="1"/>
          </p:cNvSpPr>
          <p:nvPr>
            <p:ph idx="1"/>
          </p:nvPr>
        </p:nvSpPr>
        <p:spPr>
          <a:xfrm>
            <a:off x="838200" y="1825625"/>
            <a:ext cx="4869426" cy="4351338"/>
          </a:xfrm>
        </p:spPr>
        <p:txBody>
          <a:bodyPr>
            <a:normAutofit fontScale="70000" lnSpcReduction="20000"/>
          </a:bodyPr>
          <a:lstStyle/>
          <a:p>
            <a:pPr marL="0" indent="0">
              <a:buNone/>
            </a:pPr>
            <a:endParaRPr lang="en-GB" b="1" i="1" dirty="0">
              <a:solidFill>
                <a:schemeClr val="accent6">
                  <a:lumMod val="75000"/>
                </a:schemeClr>
              </a:solidFill>
            </a:endParaRPr>
          </a:p>
          <a:p>
            <a:pPr marL="514350" indent="-514350">
              <a:buFont typeface="+mj-lt"/>
              <a:buAutoNum type="arabicPeriod"/>
            </a:pPr>
            <a:r>
              <a:rPr lang="en-GB" dirty="0" smtClean="0"/>
              <a:t>Define the term ‘correlation’</a:t>
            </a:r>
          </a:p>
          <a:p>
            <a:pPr marL="514350" indent="-514350">
              <a:buFont typeface="+mj-lt"/>
              <a:buAutoNum type="arabicPeriod"/>
            </a:pPr>
            <a:r>
              <a:rPr lang="en-GB" dirty="0" smtClean="0"/>
              <a:t>If as one variable decreases, the other decreases, what kind of correlation is that?</a:t>
            </a:r>
          </a:p>
          <a:p>
            <a:pPr marL="514350" indent="-514350">
              <a:buFont typeface="+mj-lt"/>
              <a:buAutoNum type="arabicPeriod"/>
            </a:pPr>
            <a:r>
              <a:rPr lang="en-GB" dirty="0" smtClean="0"/>
              <a:t>How would you describe the following correlation coefficients?  0.2,  -0.6, 1, 0, -0.9 </a:t>
            </a:r>
          </a:p>
          <a:p>
            <a:pPr marL="514350" indent="-514350">
              <a:buFont typeface="+mj-lt"/>
              <a:buAutoNum type="arabicPeriod"/>
            </a:pPr>
            <a:r>
              <a:rPr lang="en-GB" dirty="0" smtClean="0"/>
              <a:t>What is the name of the statistic that measures the strength and direction of the correlation?</a:t>
            </a:r>
          </a:p>
          <a:p>
            <a:pPr marL="514350" indent="-514350">
              <a:buFont typeface="+mj-lt"/>
              <a:buAutoNum type="arabicPeriod"/>
            </a:pPr>
            <a:r>
              <a:rPr lang="en-GB" dirty="0" smtClean="0"/>
              <a:t>Give one advantage of using a correlational design</a:t>
            </a:r>
          </a:p>
          <a:p>
            <a:pPr marL="514350" indent="-514350">
              <a:buFont typeface="+mj-lt"/>
              <a:buAutoNum type="arabicPeriod"/>
            </a:pPr>
            <a:r>
              <a:rPr lang="en-GB" dirty="0" smtClean="0"/>
              <a:t>Give one disadvantage of using a correlational design</a:t>
            </a:r>
            <a:endParaRPr lang="en-GB" dirty="0"/>
          </a:p>
        </p:txBody>
      </p:sp>
      <p:sp>
        <p:nvSpPr>
          <p:cNvPr id="4" name="TextBox 3"/>
          <p:cNvSpPr txBox="1"/>
          <p:nvPr/>
        </p:nvSpPr>
        <p:spPr>
          <a:xfrm>
            <a:off x="5855110" y="2135341"/>
            <a:ext cx="5498690" cy="3477875"/>
          </a:xfrm>
          <a:prstGeom prst="rect">
            <a:avLst/>
          </a:prstGeom>
          <a:solidFill>
            <a:schemeClr val="accent1">
              <a:lumMod val="50000"/>
            </a:schemeClr>
          </a:solidFill>
        </p:spPr>
        <p:txBody>
          <a:bodyPr wrap="square" rtlCol="0">
            <a:spAutoFit/>
          </a:bodyPr>
          <a:lstStyle/>
          <a:p>
            <a:pPr marL="342900" indent="-342900">
              <a:buFont typeface="+mj-lt"/>
              <a:buAutoNum type="arabicPeriod"/>
            </a:pPr>
            <a:r>
              <a:rPr lang="en-GB" sz="2000" dirty="0" smtClean="0">
                <a:solidFill>
                  <a:schemeClr val="bg1"/>
                </a:solidFill>
              </a:rPr>
              <a:t>A systematic relationship between two variables</a:t>
            </a:r>
          </a:p>
          <a:p>
            <a:pPr marL="342900" indent="-342900">
              <a:buFont typeface="+mj-lt"/>
              <a:buAutoNum type="arabicPeriod"/>
            </a:pPr>
            <a:r>
              <a:rPr lang="en-GB" sz="2000" dirty="0" smtClean="0">
                <a:solidFill>
                  <a:schemeClr val="bg1"/>
                </a:solidFill>
              </a:rPr>
              <a:t>Positive</a:t>
            </a:r>
          </a:p>
          <a:p>
            <a:pPr marL="342900" indent="-342900">
              <a:buFont typeface="+mj-lt"/>
              <a:buAutoNum type="arabicPeriod"/>
            </a:pPr>
            <a:r>
              <a:rPr lang="en-GB" sz="2000" dirty="0" smtClean="0">
                <a:solidFill>
                  <a:schemeClr val="bg1"/>
                </a:solidFill>
              </a:rPr>
              <a:t>Weak positive, moderate negative, perfect positive, no correlation, very strong negative</a:t>
            </a:r>
          </a:p>
          <a:p>
            <a:pPr marL="342900" indent="-342900">
              <a:buFont typeface="+mj-lt"/>
              <a:buAutoNum type="arabicPeriod"/>
            </a:pPr>
            <a:r>
              <a:rPr lang="en-GB" sz="2000" dirty="0" smtClean="0">
                <a:solidFill>
                  <a:schemeClr val="bg1"/>
                </a:solidFill>
              </a:rPr>
              <a:t>Correlation coefficient</a:t>
            </a:r>
          </a:p>
          <a:p>
            <a:pPr marL="342900" indent="-342900">
              <a:buFont typeface="+mj-lt"/>
              <a:buAutoNum type="arabicPeriod"/>
            </a:pPr>
            <a:r>
              <a:rPr lang="en-GB" sz="2000" dirty="0" smtClean="0">
                <a:solidFill>
                  <a:schemeClr val="bg1"/>
                </a:solidFill>
              </a:rPr>
              <a:t>Allows us to make predictions.  Allows us to study areas where manipulation would be unethical or impossible</a:t>
            </a:r>
          </a:p>
          <a:p>
            <a:pPr marL="342900" indent="-342900">
              <a:buFont typeface="+mj-lt"/>
              <a:buAutoNum type="arabicPeriod"/>
            </a:pPr>
            <a:r>
              <a:rPr lang="en-GB" sz="2000" dirty="0" smtClean="0">
                <a:solidFill>
                  <a:schemeClr val="bg1"/>
                </a:solidFill>
              </a:rPr>
              <a:t>Cannot establish cause and effect.  Cannot detect curvilinear relationships</a:t>
            </a:r>
            <a:endParaRPr lang="en-GB" sz="2000" dirty="0">
              <a:solidFill>
                <a:schemeClr val="bg1"/>
              </a:solidFill>
            </a:endParaRPr>
          </a:p>
        </p:txBody>
      </p:sp>
    </p:spTree>
    <p:extLst>
      <p:ext uri="{BB962C8B-B14F-4D97-AF65-F5344CB8AC3E}">
        <p14:creationId xmlns:p14="http://schemas.microsoft.com/office/powerpoint/2010/main" val="416926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GB" dirty="0" smtClean="0"/>
              <a:t>Estimate the correlation coefficients for the following graphs:</a:t>
            </a:r>
          </a:p>
          <a:p>
            <a:pPr marL="0" indent="0">
              <a:buNone/>
            </a:pPr>
            <a:endParaRPr lang="en-GB" dirty="0"/>
          </a:p>
          <a:p>
            <a:pPr marL="0" indent="0">
              <a:buNone/>
            </a:pPr>
            <a:endParaRPr lang="en-GB" dirty="0"/>
          </a:p>
        </p:txBody>
      </p:sp>
      <p:sp>
        <p:nvSpPr>
          <p:cNvPr id="4" name="Title 1"/>
          <p:cNvSpPr>
            <a:spLocks noGrp="1"/>
          </p:cNvSpPr>
          <p:nvPr>
            <p:ph type="title"/>
          </p:nvPr>
        </p:nvSpPr>
        <p:spPr>
          <a:solidFill>
            <a:schemeClr val="accent5">
              <a:lumMod val="60000"/>
              <a:lumOff val="40000"/>
            </a:schemeClr>
          </a:solidFill>
        </p:spPr>
        <p:style>
          <a:lnRef idx="1">
            <a:schemeClr val="accent6"/>
          </a:lnRef>
          <a:fillRef idx="2">
            <a:schemeClr val="accent6"/>
          </a:fillRef>
          <a:effectRef idx="1">
            <a:schemeClr val="accent6"/>
          </a:effectRef>
          <a:fontRef idx="minor">
            <a:schemeClr val="dk1"/>
          </a:fontRef>
        </p:style>
        <p:txBody>
          <a:bodyPr/>
          <a:lstStyle/>
          <a:p>
            <a:r>
              <a:rPr lang="en-GB" dirty="0" smtClean="0">
                <a:solidFill>
                  <a:schemeClr val="bg1"/>
                </a:solidFill>
              </a:rPr>
              <a:t>Correlation coefficients</a:t>
            </a:r>
            <a:endParaRPr lang="en-GB" dirty="0">
              <a:solidFill>
                <a:schemeClr val="bg1"/>
              </a:solidFill>
            </a:endParaRPr>
          </a:p>
        </p:txBody>
      </p:sp>
      <p:sp>
        <p:nvSpPr>
          <p:cNvPr id="5" name="AutoShape 2" descr="Image result for correlation graph"/>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6" name="Picture 5"/>
          <p:cNvPicPr>
            <a:picLocks noChangeAspect="1"/>
          </p:cNvPicPr>
          <p:nvPr/>
        </p:nvPicPr>
        <p:blipFill rotWithShape="1">
          <a:blip r:embed="rId2"/>
          <a:srcRect t="16832" b="51932"/>
          <a:stretch/>
        </p:blipFill>
        <p:spPr>
          <a:xfrm>
            <a:off x="838200" y="2482209"/>
            <a:ext cx="8950150" cy="1836865"/>
          </a:xfrm>
          <a:prstGeom prst="rect">
            <a:avLst/>
          </a:prstGeom>
        </p:spPr>
      </p:pic>
      <p:pic>
        <p:nvPicPr>
          <p:cNvPr id="7" name="Picture 6"/>
          <p:cNvPicPr>
            <a:picLocks noChangeAspect="1"/>
          </p:cNvPicPr>
          <p:nvPr/>
        </p:nvPicPr>
        <p:blipFill rotWithShape="1">
          <a:blip r:embed="rId2"/>
          <a:srcRect t="58006" b="8983"/>
          <a:stretch/>
        </p:blipFill>
        <p:spPr>
          <a:xfrm>
            <a:off x="961393" y="4648518"/>
            <a:ext cx="8826957" cy="1914514"/>
          </a:xfrm>
          <a:prstGeom prst="rect">
            <a:avLst/>
          </a:prstGeom>
        </p:spPr>
      </p:pic>
      <p:sp>
        <p:nvSpPr>
          <p:cNvPr id="8" name="TextBox 7"/>
          <p:cNvSpPr txBox="1"/>
          <p:nvPr/>
        </p:nvSpPr>
        <p:spPr>
          <a:xfrm>
            <a:off x="2431026" y="2482209"/>
            <a:ext cx="444910" cy="461665"/>
          </a:xfrm>
          <a:prstGeom prst="rect">
            <a:avLst/>
          </a:prstGeom>
          <a:noFill/>
        </p:spPr>
        <p:txBody>
          <a:bodyPr wrap="square" rtlCol="0">
            <a:spAutoFit/>
          </a:bodyPr>
          <a:lstStyle/>
          <a:p>
            <a:r>
              <a:rPr lang="en-GB" sz="2400" b="1" dirty="0" smtClean="0"/>
              <a:t>A</a:t>
            </a:r>
            <a:endParaRPr lang="en-GB" sz="2400" b="1" dirty="0"/>
          </a:p>
        </p:txBody>
      </p:sp>
      <p:sp>
        <p:nvSpPr>
          <p:cNvPr id="9" name="TextBox 8"/>
          <p:cNvSpPr txBox="1"/>
          <p:nvPr/>
        </p:nvSpPr>
        <p:spPr>
          <a:xfrm>
            <a:off x="4633452" y="2482209"/>
            <a:ext cx="444910" cy="461665"/>
          </a:xfrm>
          <a:prstGeom prst="rect">
            <a:avLst/>
          </a:prstGeom>
          <a:noFill/>
        </p:spPr>
        <p:txBody>
          <a:bodyPr wrap="square" rtlCol="0">
            <a:spAutoFit/>
          </a:bodyPr>
          <a:lstStyle/>
          <a:p>
            <a:r>
              <a:rPr lang="en-GB" sz="2400" b="1" dirty="0"/>
              <a:t>B</a:t>
            </a:r>
          </a:p>
        </p:txBody>
      </p:sp>
      <p:sp>
        <p:nvSpPr>
          <p:cNvPr id="10" name="TextBox 9"/>
          <p:cNvSpPr txBox="1"/>
          <p:nvPr/>
        </p:nvSpPr>
        <p:spPr>
          <a:xfrm>
            <a:off x="6988446" y="2482209"/>
            <a:ext cx="444910" cy="461665"/>
          </a:xfrm>
          <a:prstGeom prst="rect">
            <a:avLst/>
          </a:prstGeom>
          <a:noFill/>
        </p:spPr>
        <p:txBody>
          <a:bodyPr wrap="square" rtlCol="0">
            <a:spAutoFit/>
          </a:bodyPr>
          <a:lstStyle/>
          <a:p>
            <a:r>
              <a:rPr lang="en-GB" sz="2400" b="1" dirty="0"/>
              <a:t>C</a:t>
            </a:r>
          </a:p>
        </p:txBody>
      </p:sp>
      <p:sp>
        <p:nvSpPr>
          <p:cNvPr id="11" name="TextBox 10"/>
          <p:cNvSpPr txBox="1"/>
          <p:nvPr/>
        </p:nvSpPr>
        <p:spPr>
          <a:xfrm>
            <a:off x="2431026" y="4513993"/>
            <a:ext cx="444910" cy="461665"/>
          </a:xfrm>
          <a:prstGeom prst="rect">
            <a:avLst/>
          </a:prstGeom>
          <a:noFill/>
        </p:spPr>
        <p:txBody>
          <a:bodyPr wrap="square" rtlCol="0">
            <a:spAutoFit/>
          </a:bodyPr>
          <a:lstStyle/>
          <a:p>
            <a:r>
              <a:rPr lang="en-GB" sz="2400" b="1" dirty="0"/>
              <a:t>D</a:t>
            </a:r>
          </a:p>
        </p:txBody>
      </p:sp>
      <p:sp>
        <p:nvSpPr>
          <p:cNvPr id="12" name="TextBox 11"/>
          <p:cNvSpPr txBox="1"/>
          <p:nvPr/>
        </p:nvSpPr>
        <p:spPr>
          <a:xfrm>
            <a:off x="4648201" y="4679843"/>
            <a:ext cx="444910" cy="461665"/>
          </a:xfrm>
          <a:prstGeom prst="rect">
            <a:avLst/>
          </a:prstGeom>
          <a:noFill/>
        </p:spPr>
        <p:txBody>
          <a:bodyPr wrap="square" rtlCol="0">
            <a:spAutoFit/>
          </a:bodyPr>
          <a:lstStyle/>
          <a:p>
            <a:r>
              <a:rPr lang="en-GB" sz="2400" b="1" dirty="0"/>
              <a:t>E</a:t>
            </a:r>
          </a:p>
        </p:txBody>
      </p:sp>
      <p:sp>
        <p:nvSpPr>
          <p:cNvPr id="13" name="TextBox 12"/>
          <p:cNvSpPr txBox="1"/>
          <p:nvPr/>
        </p:nvSpPr>
        <p:spPr>
          <a:xfrm>
            <a:off x="6892413" y="4648518"/>
            <a:ext cx="444910" cy="461665"/>
          </a:xfrm>
          <a:prstGeom prst="rect">
            <a:avLst/>
          </a:prstGeom>
          <a:noFill/>
        </p:spPr>
        <p:txBody>
          <a:bodyPr wrap="square" rtlCol="0">
            <a:spAutoFit/>
          </a:bodyPr>
          <a:lstStyle/>
          <a:p>
            <a:r>
              <a:rPr lang="en-GB" sz="2400" b="1" dirty="0"/>
              <a:t>F</a:t>
            </a:r>
          </a:p>
        </p:txBody>
      </p:sp>
      <p:sp>
        <p:nvSpPr>
          <p:cNvPr id="2" name="TextBox 1"/>
          <p:cNvSpPr txBox="1"/>
          <p:nvPr/>
        </p:nvSpPr>
        <p:spPr>
          <a:xfrm>
            <a:off x="8779919" y="2545492"/>
            <a:ext cx="3024903" cy="2308324"/>
          </a:xfrm>
          <a:prstGeom prst="rect">
            <a:avLst/>
          </a:prstGeom>
          <a:solidFill>
            <a:schemeClr val="accent1">
              <a:lumMod val="20000"/>
              <a:lumOff val="80000"/>
            </a:schemeClr>
          </a:solidFill>
        </p:spPr>
        <p:txBody>
          <a:bodyPr wrap="square" rtlCol="0">
            <a:spAutoFit/>
          </a:bodyPr>
          <a:lstStyle/>
          <a:p>
            <a:r>
              <a:rPr lang="en-GB" b="1" dirty="0" smtClean="0"/>
              <a:t>Approximate Answers</a:t>
            </a:r>
          </a:p>
          <a:p>
            <a:endParaRPr lang="en-GB" b="1" dirty="0"/>
          </a:p>
          <a:p>
            <a:r>
              <a:rPr lang="en-GB" dirty="0" smtClean="0"/>
              <a:t>A:  +1  (perfect positive)</a:t>
            </a:r>
          </a:p>
          <a:p>
            <a:r>
              <a:rPr lang="en-GB" dirty="0" smtClean="0"/>
              <a:t>B:  +0.7 (moderate positive)</a:t>
            </a:r>
          </a:p>
          <a:p>
            <a:r>
              <a:rPr lang="en-GB" dirty="0" smtClean="0"/>
              <a:t>C:  -0.95 (strong negative)</a:t>
            </a:r>
          </a:p>
          <a:p>
            <a:r>
              <a:rPr lang="en-GB" dirty="0" smtClean="0"/>
              <a:t>D:  -0.65 (moderate negative)</a:t>
            </a:r>
          </a:p>
          <a:p>
            <a:r>
              <a:rPr lang="en-GB" dirty="0" smtClean="0"/>
              <a:t>E:  -0.8 (strong negative)</a:t>
            </a:r>
          </a:p>
          <a:p>
            <a:r>
              <a:rPr lang="en-GB" dirty="0" smtClean="0"/>
              <a:t>F:  0 (no relationship)</a:t>
            </a:r>
            <a:endParaRPr lang="en-GB" dirty="0"/>
          </a:p>
        </p:txBody>
      </p:sp>
    </p:spTree>
    <p:extLst>
      <p:ext uri="{BB962C8B-B14F-4D97-AF65-F5344CB8AC3E}">
        <p14:creationId xmlns:p14="http://schemas.microsoft.com/office/powerpoint/2010/main" val="2691098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1" y="1825625"/>
            <a:ext cx="5621594" cy="4351338"/>
          </a:xfrm>
        </p:spPr>
        <p:txBody>
          <a:bodyPr>
            <a:normAutofit fontScale="70000" lnSpcReduction="20000"/>
          </a:bodyPr>
          <a:lstStyle/>
          <a:p>
            <a:pPr marL="0" indent="0">
              <a:buNone/>
            </a:pPr>
            <a:r>
              <a:rPr lang="en-GB" b="1" i="1" dirty="0" smtClean="0"/>
              <a:t>Any study that is looking for a </a:t>
            </a:r>
            <a:r>
              <a:rPr lang="en-GB" sz="3400" b="1" i="1" dirty="0" smtClean="0">
                <a:solidFill>
                  <a:schemeClr val="accent5">
                    <a:lumMod val="75000"/>
                  </a:schemeClr>
                </a:solidFill>
              </a:rPr>
              <a:t>relationship</a:t>
            </a:r>
            <a:r>
              <a:rPr lang="en-GB" b="1" i="1" dirty="0" smtClean="0"/>
              <a:t> is a correlational study.  This means that you must predict a correlational hypothesis.  In pairs, on MWBs, write an appropriate hypothesis for the following study:</a:t>
            </a:r>
          </a:p>
          <a:p>
            <a:pPr marL="0" indent="0">
              <a:buNone/>
            </a:pPr>
            <a:endParaRPr lang="en-GB" dirty="0"/>
          </a:p>
          <a:p>
            <a:pPr marL="0" indent="0">
              <a:buNone/>
            </a:pPr>
            <a:r>
              <a:rPr lang="en-GB" dirty="0" smtClean="0"/>
              <a:t>A researcher wishes to see if there is a relationship between time spent on social media and satisfaction with body image.  Previous research suggests that the more time someone spends on social media, the less satisfied they will be with their body image. She decides to use a questionnaire to gather her data.  Participants are asked to disclose how many hours a day they spend on social media.  They then fill in a longer questionnaire to get a score out of 20 on satisfaction with body image.  The higher the score, the more satisfied they are</a:t>
            </a:r>
            <a:r>
              <a:rPr lang="en-GB" dirty="0" smtClean="0"/>
              <a:t>.</a:t>
            </a:r>
          </a:p>
          <a:p>
            <a:pPr marL="0" indent="0">
              <a:buNone/>
            </a:pPr>
            <a:endParaRPr lang="en-GB" dirty="0"/>
          </a:p>
          <a:p>
            <a:pPr marL="0" indent="0">
              <a:buNone/>
            </a:pPr>
            <a:endParaRPr lang="en-GB" b="1" i="1" dirty="0"/>
          </a:p>
        </p:txBody>
      </p:sp>
      <p:sp>
        <p:nvSpPr>
          <p:cNvPr id="4" name="Title 1"/>
          <p:cNvSpPr>
            <a:spLocks noGrp="1"/>
          </p:cNvSpPr>
          <p:nvPr>
            <p:ph type="title"/>
          </p:nvPr>
        </p:nvSpPr>
        <p:spPr>
          <a:solidFill>
            <a:schemeClr val="accent5">
              <a:lumMod val="60000"/>
              <a:lumOff val="40000"/>
            </a:schemeClr>
          </a:solidFill>
        </p:spPr>
        <p:style>
          <a:lnRef idx="1">
            <a:schemeClr val="accent6"/>
          </a:lnRef>
          <a:fillRef idx="2">
            <a:schemeClr val="accent6"/>
          </a:fillRef>
          <a:effectRef idx="1">
            <a:schemeClr val="accent6"/>
          </a:effectRef>
          <a:fontRef idx="minor">
            <a:schemeClr val="dk1"/>
          </a:fontRef>
        </p:style>
        <p:txBody>
          <a:bodyPr/>
          <a:lstStyle/>
          <a:p>
            <a:r>
              <a:rPr lang="en-GB" dirty="0" smtClean="0">
                <a:solidFill>
                  <a:schemeClr val="bg1"/>
                </a:solidFill>
              </a:rPr>
              <a:t>Correlational hypotheses</a:t>
            </a:r>
            <a:endParaRPr lang="en-GB" dirty="0">
              <a:solidFill>
                <a:schemeClr val="bg1"/>
              </a:solidFill>
            </a:endParaRPr>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l="6847" r="7811"/>
          <a:stretch/>
        </p:blipFill>
        <p:spPr>
          <a:xfrm>
            <a:off x="6572373" y="1859603"/>
            <a:ext cx="4781427" cy="4201984"/>
          </a:xfrm>
          <a:prstGeom prst="rect">
            <a:avLst/>
          </a:prstGeom>
        </p:spPr>
      </p:pic>
    </p:spTree>
    <p:extLst>
      <p:ext uri="{BB962C8B-B14F-4D97-AF65-F5344CB8AC3E}">
        <p14:creationId xmlns:p14="http://schemas.microsoft.com/office/powerpoint/2010/main" val="892647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59603"/>
            <a:ext cx="5621594" cy="4845997"/>
          </a:xfrm>
        </p:spPr>
        <p:txBody>
          <a:bodyPr>
            <a:normAutofit fontScale="47500" lnSpcReduction="20000"/>
          </a:bodyPr>
          <a:lstStyle/>
          <a:p>
            <a:pPr marL="0" indent="0">
              <a:buNone/>
            </a:pPr>
            <a:r>
              <a:rPr lang="en-GB" dirty="0" smtClean="0"/>
              <a:t>A </a:t>
            </a:r>
            <a:r>
              <a:rPr lang="en-GB" dirty="0" smtClean="0"/>
              <a:t>researcher wishes to see if there is a relationship between time spent on social media and satisfaction with body image.  Previous research suggests that the more time someone spends on social media, the less satisfied they will be with their body image. She decides to use a questionnaire to gather her data.  Participants are asked to disclose how many hours a day they spend on social media.  They then fill in a longer questionnaire to get a score out of 20 on satisfaction with body image.  The higher the score, the more satisfied they are</a:t>
            </a:r>
            <a:r>
              <a:rPr lang="en-GB" dirty="0" smtClean="0"/>
              <a:t>.</a:t>
            </a:r>
          </a:p>
          <a:p>
            <a:pPr marL="0" indent="0">
              <a:buNone/>
            </a:pPr>
            <a:endParaRPr lang="en-GB" dirty="0"/>
          </a:p>
          <a:p>
            <a:pPr marL="0" indent="0">
              <a:buNone/>
            </a:pPr>
            <a:r>
              <a:rPr lang="en-GB" b="1" i="1" dirty="0" smtClean="0">
                <a:solidFill>
                  <a:schemeClr val="accent6">
                    <a:lumMod val="50000"/>
                  </a:schemeClr>
                </a:solidFill>
              </a:rPr>
              <a:t>Did you get:</a:t>
            </a:r>
            <a:r>
              <a:rPr lang="en-GB" i="1" dirty="0" smtClean="0">
                <a:solidFill>
                  <a:schemeClr val="accent6">
                    <a:lumMod val="50000"/>
                  </a:schemeClr>
                </a:solidFill>
              </a:rPr>
              <a:t>  </a:t>
            </a:r>
            <a:r>
              <a:rPr lang="en-GB" dirty="0" smtClean="0">
                <a:solidFill>
                  <a:schemeClr val="accent6">
                    <a:lumMod val="50000"/>
                  </a:schemeClr>
                </a:solidFill>
              </a:rPr>
              <a:t>There will be a negative relationship between scores out of 20 on a body image satisfaction survey and the number of hours spent on social media per day</a:t>
            </a:r>
          </a:p>
          <a:p>
            <a:pPr marL="0" indent="0">
              <a:buNone/>
            </a:pPr>
            <a:endParaRPr lang="en-GB" dirty="0"/>
          </a:p>
          <a:p>
            <a:pPr marL="0" indent="0">
              <a:buNone/>
            </a:pPr>
            <a:r>
              <a:rPr lang="en-GB" b="1" i="1" dirty="0" smtClean="0"/>
              <a:t>Note that:  </a:t>
            </a:r>
          </a:p>
          <a:p>
            <a:r>
              <a:rPr lang="en-GB" dirty="0" smtClean="0"/>
              <a:t>T</a:t>
            </a:r>
            <a:r>
              <a:rPr lang="en-GB" dirty="0" smtClean="0"/>
              <a:t>he word ‘relationship’ tells us it is a correlational study.  If you wrote the word ‘difference’, you would get not credit, as that is only relevant in an experimental study.</a:t>
            </a:r>
          </a:p>
          <a:p>
            <a:pPr marL="0" indent="0">
              <a:buNone/>
            </a:pPr>
            <a:endParaRPr lang="en-GB" dirty="0"/>
          </a:p>
          <a:p>
            <a:r>
              <a:rPr lang="en-GB" dirty="0" smtClean="0"/>
              <a:t>The term ‘negative’ makes the hypothesis directional, as it says that as one variable goes up, the other will go down.  It is directional, because previous research suggests that this will be the case.  If a correlational hypothesis is non-directional, it simply states that there will be a relationship, but will not include the term positive or negative</a:t>
            </a:r>
          </a:p>
          <a:p>
            <a:endParaRPr lang="en-GB" dirty="0"/>
          </a:p>
          <a:p>
            <a:r>
              <a:rPr lang="en-GB" dirty="0" smtClean="0"/>
              <a:t>The hypothesis is fully operationalised.  Is yours?  It states the time period for which social media use is being measured (hours per day), and how body satisfaction is being measured</a:t>
            </a:r>
            <a:endParaRPr lang="en-GB" dirty="0"/>
          </a:p>
        </p:txBody>
      </p:sp>
      <p:sp>
        <p:nvSpPr>
          <p:cNvPr id="4" name="Title 1"/>
          <p:cNvSpPr>
            <a:spLocks noGrp="1"/>
          </p:cNvSpPr>
          <p:nvPr>
            <p:ph type="title"/>
          </p:nvPr>
        </p:nvSpPr>
        <p:spPr>
          <a:solidFill>
            <a:schemeClr val="accent5">
              <a:lumMod val="60000"/>
              <a:lumOff val="40000"/>
            </a:schemeClr>
          </a:solidFill>
        </p:spPr>
        <p:style>
          <a:lnRef idx="1">
            <a:schemeClr val="accent6"/>
          </a:lnRef>
          <a:fillRef idx="2">
            <a:schemeClr val="accent6"/>
          </a:fillRef>
          <a:effectRef idx="1">
            <a:schemeClr val="accent6"/>
          </a:effectRef>
          <a:fontRef idx="minor">
            <a:schemeClr val="dk1"/>
          </a:fontRef>
        </p:style>
        <p:txBody>
          <a:bodyPr/>
          <a:lstStyle/>
          <a:p>
            <a:r>
              <a:rPr lang="en-GB" dirty="0" smtClean="0">
                <a:solidFill>
                  <a:schemeClr val="bg1"/>
                </a:solidFill>
              </a:rPr>
              <a:t>Correlational hypotheses</a:t>
            </a:r>
            <a:endParaRPr lang="en-GB" dirty="0">
              <a:solidFill>
                <a:schemeClr val="bg1"/>
              </a:solidFill>
            </a:endParaRPr>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l="6847" r="7811"/>
          <a:stretch/>
        </p:blipFill>
        <p:spPr>
          <a:xfrm>
            <a:off x="6572373" y="1859603"/>
            <a:ext cx="4781427" cy="4201984"/>
          </a:xfrm>
          <a:prstGeom prst="rect">
            <a:avLst/>
          </a:prstGeom>
        </p:spPr>
      </p:pic>
    </p:spTree>
    <p:extLst>
      <p:ext uri="{BB962C8B-B14F-4D97-AF65-F5344CB8AC3E}">
        <p14:creationId xmlns:p14="http://schemas.microsoft.com/office/powerpoint/2010/main" val="3132967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fade">
                                      <p:cBhvr>
                                        <p:cTn id="15" dur="500"/>
                                        <p:tgtEl>
                                          <p:spTgt spid="3">
                                            <p:txEl>
                                              <p:pRg st="5" end="5"/>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7" end="7"/>
                                            </p:txEl>
                                          </p:spTgt>
                                        </p:tgtEl>
                                        <p:attrNameLst>
                                          <p:attrName>style.visibility</p:attrName>
                                        </p:attrNameLst>
                                      </p:cBhvr>
                                      <p:to>
                                        <p:strVal val="visible"/>
                                      </p:to>
                                    </p:set>
                                    <p:animEffect transition="in" filter="fade">
                                      <p:cBhvr>
                                        <p:cTn id="20" dur="500"/>
                                        <p:tgtEl>
                                          <p:spTgt spid="3">
                                            <p:txEl>
                                              <p:pRg st="7" end="7"/>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animEffect transition="in" filter="fade">
                                      <p:cBhvr>
                                        <p:cTn id="25"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5"/>
            <a:ext cx="6432755" cy="4351338"/>
          </a:xfrm>
        </p:spPr>
        <p:txBody>
          <a:bodyPr>
            <a:normAutofit fontScale="62500" lnSpcReduction="20000"/>
          </a:bodyPr>
          <a:lstStyle/>
          <a:p>
            <a:pPr marL="0" indent="0">
              <a:buNone/>
            </a:pPr>
            <a:r>
              <a:rPr lang="en-GB" b="1" dirty="0" smtClean="0"/>
              <a:t>In your groups, you </a:t>
            </a:r>
            <a:r>
              <a:rPr lang="en-GB" b="1" dirty="0"/>
              <a:t>are going to design and carry out correlational research and then analyse and interpret the </a:t>
            </a:r>
            <a:r>
              <a:rPr lang="en-GB" b="1" dirty="0" smtClean="0"/>
              <a:t>data. You will be given a guidance sheet to help you do this.  Everyone must fill out their own guidance sheet</a:t>
            </a:r>
          </a:p>
          <a:p>
            <a:pPr marL="0" indent="0">
              <a:buNone/>
            </a:pPr>
            <a:endParaRPr lang="en-GB" dirty="0"/>
          </a:p>
          <a:p>
            <a:pPr marL="0" indent="0">
              <a:buNone/>
            </a:pPr>
            <a:r>
              <a:rPr lang="en-GB" b="1" i="1" dirty="0" smtClean="0"/>
              <a:t>What is the subject of the study?</a:t>
            </a:r>
          </a:p>
          <a:p>
            <a:r>
              <a:rPr lang="en-GB" dirty="0" smtClean="0"/>
              <a:t>The first variable that you will be collecting data on is hours of sleep.  You will be asking your participants how many hours of sleep they get per night on average</a:t>
            </a:r>
          </a:p>
          <a:p>
            <a:r>
              <a:rPr lang="en-GB" dirty="0" smtClean="0"/>
              <a:t>The second variable is up to you.  You must choose something that you think may correlate with hours of sleep</a:t>
            </a:r>
          </a:p>
          <a:p>
            <a:r>
              <a:rPr lang="en-GB" dirty="0" smtClean="0"/>
              <a:t>The variable that you choose must be easy to measure (in other words, it must be possible to quickly obtain </a:t>
            </a:r>
            <a:r>
              <a:rPr lang="en-GB" sz="3000" b="1" i="1" dirty="0" smtClean="0">
                <a:solidFill>
                  <a:schemeClr val="accent4">
                    <a:lumMod val="75000"/>
                  </a:schemeClr>
                </a:solidFill>
              </a:rPr>
              <a:t>quantitative data </a:t>
            </a:r>
            <a:r>
              <a:rPr lang="en-GB" dirty="0" smtClean="0"/>
              <a:t>on it)</a:t>
            </a:r>
          </a:p>
          <a:p>
            <a:r>
              <a:rPr lang="en-GB" dirty="0" smtClean="0"/>
              <a:t>Make sure that your study is ethical.  </a:t>
            </a:r>
            <a:r>
              <a:rPr lang="en-GB" i="1" dirty="0" smtClean="0"/>
              <a:t>(Use the information on ethics on the sheet to help you decide).  </a:t>
            </a:r>
            <a:r>
              <a:rPr lang="en-GB" dirty="0" smtClean="0"/>
              <a:t>You must get approval from your teacher before you start to collect data</a:t>
            </a:r>
            <a:endParaRPr lang="en-GB" i="1" dirty="0"/>
          </a:p>
          <a:p>
            <a:pPr marL="0" indent="0">
              <a:buNone/>
            </a:pPr>
            <a:endParaRPr lang="en-GB" dirty="0" smtClean="0"/>
          </a:p>
          <a:p>
            <a:pPr marL="0" indent="0">
              <a:buNone/>
            </a:pPr>
            <a:endParaRPr lang="en-GB" dirty="0"/>
          </a:p>
          <a:p>
            <a:pPr marL="0" indent="0">
              <a:buNone/>
            </a:pPr>
            <a:endParaRPr lang="en-GB" dirty="0"/>
          </a:p>
        </p:txBody>
      </p:sp>
      <p:sp>
        <p:nvSpPr>
          <p:cNvPr id="4" name="Title 1"/>
          <p:cNvSpPr>
            <a:spLocks noGrp="1"/>
          </p:cNvSpPr>
          <p:nvPr>
            <p:ph type="title"/>
          </p:nvPr>
        </p:nvSpPr>
        <p:spPr>
          <a:solidFill>
            <a:schemeClr val="accent4">
              <a:lumMod val="75000"/>
            </a:schemeClr>
          </a:solidFill>
        </p:spPr>
        <p:style>
          <a:lnRef idx="1">
            <a:schemeClr val="accent6"/>
          </a:lnRef>
          <a:fillRef idx="2">
            <a:schemeClr val="accent6"/>
          </a:fillRef>
          <a:effectRef idx="1">
            <a:schemeClr val="accent6"/>
          </a:effectRef>
          <a:fontRef idx="minor">
            <a:schemeClr val="dk1"/>
          </a:fontRef>
        </p:style>
        <p:txBody>
          <a:bodyPr/>
          <a:lstStyle/>
          <a:p>
            <a:r>
              <a:rPr lang="en-GB" smtClean="0">
                <a:solidFill>
                  <a:schemeClr val="bg1"/>
                </a:solidFill>
              </a:rPr>
              <a:t>Correlation Practical</a:t>
            </a:r>
            <a:endParaRPr lang="en-GB" dirty="0">
              <a:solidFill>
                <a:schemeClr val="bg1"/>
              </a:solidFill>
            </a:endParaRPr>
          </a:p>
        </p:txBody>
      </p:sp>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18430" r="23333"/>
          <a:stretch/>
        </p:blipFill>
        <p:spPr>
          <a:xfrm>
            <a:off x="7623652" y="1825625"/>
            <a:ext cx="3730148" cy="4273408"/>
          </a:xfrm>
          <a:prstGeom prst="rect">
            <a:avLst/>
          </a:prstGeom>
        </p:spPr>
      </p:pic>
    </p:spTree>
    <p:extLst>
      <p:ext uri="{BB962C8B-B14F-4D97-AF65-F5344CB8AC3E}">
        <p14:creationId xmlns:p14="http://schemas.microsoft.com/office/powerpoint/2010/main" val="1853944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4"/>
            <a:ext cx="5946058" cy="4652501"/>
          </a:xfrm>
        </p:spPr>
        <p:txBody>
          <a:bodyPr>
            <a:normAutofit fontScale="62500" lnSpcReduction="20000"/>
          </a:bodyPr>
          <a:lstStyle/>
          <a:p>
            <a:pPr marL="0" indent="0">
              <a:buNone/>
            </a:pPr>
            <a:r>
              <a:rPr lang="en-GB" b="1" dirty="0" smtClean="0"/>
              <a:t>Now that you have decided on your co-variable, you need to do the following:</a:t>
            </a:r>
          </a:p>
          <a:p>
            <a:pPr marL="0" indent="0">
              <a:buNone/>
            </a:pPr>
            <a:endParaRPr lang="en-GB" dirty="0"/>
          </a:p>
          <a:p>
            <a:r>
              <a:rPr lang="en-GB" dirty="0" smtClean="0"/>
              <a:t>Decide </a:t>
            </a:r>
            <a:r>
              <a:rPr lang="en-GB" dirty="0"/>
              <a:t>if your hypothesis will be directional or </a:t>
            </a:r>
            <a:r>
              <a:rPr lang="en-GB" dirty="0" smtClean="0"/>
              <a:t>non-directional. In order to make the decision, you will need </a:t>
            </a:r>
            <a:r>
              <a:rPr lang="en-GB" dirty="0"/>
              <a:t>to </a:t>
            </a:r>
            <a:r>
              <a:rPr lang="en-GB" dirty="0" smtClean="0"/>
              <a:t>do a quick search </a:t>
            </a:r>
            <a:r>
              <a:rPr lang="en-GB" dirty="0"/>
              <a:t>on the internet to see if your research has been carried out </a:t>
            </a:r>
            <a:r>
              <a:rPr lang="en-GB" dirty="0" smtClean="0"/>
              <a:t>before</a:t>
            </a:r>
          </a:p>
          <a:p>
            <a:r>
              <a:rPr lang="en-GB" dirty="0" smtClean="0"/>
              <a:t>Write an operationalised hypothesis</a:t>
            </a:r>
          </a:p>
          <a:p>
            <a:r>
              <a:rPr lang="en-GB" dirty="0" smtClean="0"/>
              <a:t>Design an ethical consent form that you will read out to each participant.  They will verbally consent </a:t>
            </a:r>
            <a:r>
              <a:rPr lang="en-GB" i="1" dirty="0" smtClean="0"/>
              <a:t>(use the guidance on the sheet to help you)</a:t>
            </a:r>
          </a:p>
          <a:p>
            <a:r>
              <a:rPr lang="en-GB" dirty="0" smtClean="0"/>
              <a:t>Write out a set of standardised instructions for your participants.  These will be read out to each participant</a:t>
            </a:r>
          </a:p>
          <a:p>
            <a:r>
              <a:rPr lang="en-GB" dirty="0" smtClean="0"/>
              <a:t>Design a way of recording your participants </a:t>
            </a:r>
            <a:r>
              <a:rPr lang="en-GB" i="1" dirty="0" smtClean="0"/>
              <a:t>responses (you will need to be able to record the responses of 10 participants)</a:t>
            </a:r>
          </a:p>
          <a:p>
            <a:r>
              <a:rPr lang="en-GB" b="1" i="1" dirty="0" smtClean="0"/>
              <a:t>Get your materials approved by the teacher</a:t>
            </a:r>
            <a:endParaRPr lang="en-GB" b="1" i="1" dirty="0"/>
          </a:p>
        </p:txBody>
      </p:sp>
      <p:sp>
        <p:nvSpPr>
          <p:cNvPr id="4" name="Title 1"/>
          <p:cNvSpPr>
            <a:spLocks noGrp="1"/>
          </p:cNvSpPr>
          <p:nvPr>
            <p:ph type="title"/>
          </p:nvPr>
        </p:nvSpPr>
        <p:spPr>
          <a:solidFill>
            <a:schemeClr val="accent4">
              <a:lumMod val="75000"/>
            </a:schemeClr>
          </a:solidFill>
        </p:spPr>
        <p:style>
          <a:lnRef idx="1">
            <a:schemeClr val="accent6"/>
          </a:lnRef>
          <a:fillRef idx="2">
            <a:schemeClr val="accent6"/>
          </a:fillRef>
          <a:effectRef idx="1">
            <a:schemeClr val="accent6"/>
          </a:effectRef>
          <a:fontRef idx="minor">
            <a:schemeClr val="dk1"/>
          </a:fontRef>
        </p:style>
        <p:txBody>
          <a:bodyPr/>
          <a:lstStyle/>
          <a:p>
            <a:r>
              <a:rPr lang="en-GB" smtClean="0">
                <a:solidFill>
                  <a:schemeClr val="bg1"/>
                </a:solidFill>
              </a:rPr>
              <a:t>Correlation Practical</a:t>
            </a:r>
            <a:endParaRPr lang="en-GB" dirty="0">
              <a:solidFill>
                <a:schemeClr val="bg1"/>
              </a:solidFill>
            </a:endParaRPr>
          </a:p>
        </p:txBody>
      </p:sp>
      <p:sp>
        <p:nvSpPr>
          <p:cNvPr id="5" name="Rounded Rectangle 4"/>
          <p:cNvSpPr/>
          <p:nvPr/>
        </p:nvSpPr>
        <p:spPr>
          <a:xfrm>
            <a:off x="6916994" y="1825626"/>
            <a:ext cx="4436806" cy="1949962"/>
          </a:xfrm>
          <a:prstGeom prst="roundRect">
            <a:avLst/>
          </a:prstGeom>
          <a:solidFill>
            <a:schemeClr val="accent6">
              <a:lumMod val="60000"/>
              <a:lumOff val="4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Once your study has been approved, go and find 10 participants to carry out your study.  </a:t>
            </a:r>
          </a:p>
          <a:p>
            <a:pPr algn="ctr"/>
            <a:r>
              <a:rPr lang="en-GB" sz="2400" dirty="0" smtClean="0"/>
              <a:t>You have 15 minutes to do this</a:t>
            </a:r>
            <a:endParaRPr lang="en-GB" sz="2400"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95239" y="4146498"/>
            <a:ext cx="3080316" cy="2331628"/>
          </a:xfrm>
          <a:prstGeom prst="rect">
            <a:avLst/>
          </a:prstGeom>
        </p:spPr>
      </p:pic>
    </p:spTree>
    <p:extLst>
      <p:ext uri="{BB962C8B-B14F-4D97-AF65-F5344CB8AC3E}">
        <p14:creationId xmlns:p14="http://schemas.microsoft.com/office/powerpoint/2010/main" val="1837071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fade">
                                      <p:cBhvr>
                                        <p:cTn id="37" dur="500"/>
                                        <p:tgtEl>
                                          <p:spTgt spid="5"/>
                                        </p:tgtEl>
                                      </p:cBhvr>
                                    </p:animEffect>
                                  </p:childTnLst>
                                </p:cTn>
                              </p:par>
                              <p:par>
                                <p:cTn id="38" presetID="10" presetClass="entr" presetSubtype="0" fill="hold" nodeType="withEffect">
                                  <p:stCondLst>
                                    <p:cond delay="0"/>
                                  </p:stCondLst>
                                  <p:childTnLst>
                                    <p:set>
                                      <p:cBhvr>
                                        <p:cTn id="39" dur="1" fill="hold">
                                          <p:stCondLst>
                                            <p:cond delay="0"/>
                                          </p:stCondLst>
                                        </p:cTn>
                                        <p:tgtEl>
                                          <p:spTgt spid="6"/>
                                        </p:tgtEl>
                                        <p:attrNameLst>
                                          <p:attrName>style.visibility</p:attrName>
                                        </p:attrNameLst>
                                      </p:cBhvr>
                                      <p:to>
                                        <p:strVal val="visible"/>
                                      </p:to>
                                    </p:set>
                                    <p:animEffect transition="in" filter="fade">
                                      <p:cBhvr>
                                        <p:cTn id="4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5"/>
            <a:ext cx="5614851" cy="4351338"/>
          </a:xfrm>
          <a:solidFill>
            <a:schemeClr val="accent3">
              <a:lumMod val="20000"/>
              <a:lumOff val="80000"/>
            </a:schemeClr>
          </a:solidFill>
        </p:spPr>
        <p:txBody>
          <a:bodyPr>
            <a:normAutofit fontScale="70000" lnSpcReduction="20000"/>
          </a:bodyPr>
          <a:lstStyle/>
          <a:p>
            <a:r>
              <a:rPr lang="en-GB" dirty="0" smtClean="0"/>
              <a:t>Now that you have your data, plot it in a </a:t>
            </a:r>
            <a:r>
              <a:rPr lang="en-GB" dirty="0" err="1" smtClean="0"/>
              <a:t>scattergram</a:t>
            </a:r>
            <a:r>
              <a:rPr lang="en-GB" dirty="0" smtClean="0"/>
              <a:t> in the space provided in the help sheet, and write a summary of what the graph appears to indicate about the data in terms of the strength and direction of the relationship.  </a:t>
            </a:r>
            <a:r>
              <a:rPr lang="en-GB" b="1" i="1" dirty="0" smtClean="0"/>
              <a:t>Estimate a correlation coefficient from the graph</a:t>
            </a:r>
          </a:p>
          <a:p>
            <a:endParaRPr lang="en-GB" dirty="0"/>
          </a:p>
          <a:p>
            <a:r>
              <a:rPr lang="en-GB" dirty="0" smtClean="0"/>
              <a:t>Now use the QR code on the right to input your data into a statistical test, which will calculate your correlation coefficient and tell you whether your results are significant </a:t>
            </a:r>
            <a:r>
              <a:rPr lang="en-GB" i="1" dirty="0" smtClean="0"/>
              <a:t>(a meaningful relationship or just down to chance).  </a:t>
            </a:r>
            <a:r>
              <a:rPr lang="en-GB" b="1" i="1" dirty="0" smtClean="0"/>
              <a:t>How accurate was your estimated correlation </a:t>
            </a:r>
            <a:r>
              <a:rPr lang="en-GB" b="1" i="1" dirty="0" err="1" smtClean="0"/>
              <a:t>coeffient</a:t>
            </a:r>
            <a:r>
              <a:rPr lang="en-GB" b="1" i="1" dirty="0" smtClean="0"/>
              <a:t>?  Did you get the direction right?</a:t>
            </a:r>
          </a:p>
          <a:p>
            <a:endParaRPr lang="en-GB" b="1" i="1" dirty="0"/>
          </a:p>
          <a:p>
            <a:r>
              <a:rPr lang="en-GB" b="1" i="1" dirty="0" smtClean="0"/>
              <a:t>Has your hypothesis been supported?</a:t>
            </a:r>
            <a:endParaRPr lang="en-GB" b="1" i="1" dirty="0"/>
          </a:p>
        </p:txBody>
      </p:sp>
      <p:sp>
        <p:nvSpPr>
          <p:cNvPr id="4" name="Title 1"/>
          <p:cNvSpPr>
            <a:spLocks noGrp="1"/>
          </p:cNvSpPr>
          <p:nvPr>
            <p:ph type="title"/>
          </p:nvPr>
        </p:nvSpPr>
        <p:spPr>
          <a:solidFill>
            <a:schemeClr val="accent4">
              <a:lumMod val="75000"/>
            </a:schemeClr>
          </a:solidFill>
        </p:spPr>
        <p:style>
          <a:lnRef idx="1">
            <a:schemeClr val="accent6"/>
          </a:lnRef>
          <a:fillRef idx="2">
            <a:schemeClr val="accent6"/>
          </a:fillRef>
          <a:effectRef idx="1">
            <a:schemeClr val="accent6"/>
          </a:effectRef>
          <a:fontRef idx="minor">
            <a:schemeClr val="dk1"/>
          </a:fontRef>
        </p:style>
        <p:txBody>
          <a:bodyPr/>
          <a:lstStyle/>
          <a:p>
            <a:r>
              <a:rPr lang="en-GB" smtClean="0">
                <a:solidFill>
                  <a:schemeClr val="bg1"/>
                </a:solidFill>
              </a:rPr>
              <a:t>Correlation Practical</a:t>
            </a:r>
            <a:endParaRPr lang="en-GB" dirty="0">
              <a:solidFill>
                <a:schemeClr val="bg1"/>
              </a:solidFill>
            </a:endParaRPr>
          </a:p>
        </p:txBody>
      </p:sp>
      <p:sp>
        <p:nvSpPr>
          <p:cNvPr id="5" name="AutoShape 2" descr="Image result for data analysis">
            <a:hlinkClick r:id="rId2"/>
          </p:cNvPr>
          <p:cNvSpPr>
            <a:spLocks noChangeAspect="1" noChangeArrowheads="1"/>
          </p:cNvSpPr>
          <p:nvPr/>
        </p:nvSpPr>
        <p:spPr bwMode="auto">
          <a:xfrm>
            <a:off x="134938" y="-944563"/>
            <a:ext cx="2305050" cy="19812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026" name="img305704" descr="346c1e80-e234-4eb9-8a59-b55e4f89980c"/>
          <p:cNvPicPr>
            <a:picLocks noChangeAspect="1" noChangeArrowheads="1"/>
          </p:cNvPicPr>
          <p:nvPr/>
        </p:nvPicPr>
        <p:blipFill rotWithShape="1">
          <a:blip r:embed="rId3">
            <a:extLst>
              <a:ext uri="{28A0092B-C50C-407E-A947-70E740481C1C}">
                <a14:useLocalDpi xmlns:a14="http://schemas.microsoft.com/office/drawing/2010/main" val="0"/>
              </a:ext>
            </a:extLst>
          </a:blip>
          <a:srcRect l="20811" t="42438" r="66518" b="40417"/>
          <a:stretch/>
        </p:blipFill>
        <p:spPr bwMode="auto">
          <a:xfrm>
            <a:off x="6715940" y="1777150"/>
            <a:ext cx="2191871" cy="2224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AutoShape 4" descr="Image result for data analysis">
            <a:hlinkClick r:id="rId4"/>
          </p:cNvPr>
          <p:cNvSpPr>
            <a:spLocks noChangeAspect="1" noChangeArrowheads="1"/>
          </p:cNvSpPr>
          <p:nvPr/>
        </p:nvSpPr>
        <p:spPr bwMode="auto">
          <a:xfrm>
            <a:off x="287338" y="-792163"/>
            <a:ext cx="2305050" cy="19812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715940" y="4087756"/>
            <a:ext cx="3943350" cy="2471536"/>
          </a:xfrm>
          <a:prstGeom prst="rect">
            <a:avLst/>
          </a:prstGeom>
        </p:spPr>
      </p:pic>
    </p:spTree>
    <p:extLst>
      <p:ext uri="{BB962C8B-B14F-4D97-AF65-F5344CB8AC3E}">
        <p14:creationId xmlns:p14="http://schemas.microsoft.com/office/powerpoint/2010/main" val="652008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1026"/>
                                        </p:tgtEl>
                                        <p:attrNameLst>
                                          <p:attrName>style.visibility</p:attrName>
                                        </p:attrNameLst>
                                      </p:cBhvr>
                                      <p:to>
                                        <p:strVal val="visible"/>
                                      </p:to>
                                    </p:set>
                                    <p:animEffect transition="in" filter="fade">
                                      <p:cBhvr>
                                        <p:cTn id="15" dur="500"/>
                                        <p:tgtEl>
                                          <p:spTgt spid="1026"/>
                                        </p:tgtEl>
                                      </p:cBhvr>
                                    </p:animEffect>
                                  </p:childTnLst>
                                </p:cTn>
                              </p:par>
                              <p:par>
                                <p:cTn id="16" presetID="10" presetClass="entr" presetSubtype="0" fill="hold"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5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366</TotalTime>
  <Words>1957</Words>
  <Application>Microsoft Office PowerPoint</Application>
  <PresentationFormat>Widescreen</PresentationFormat>
  <Paragraphs>124</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Correlations</vt:lpstr>
      <vt:lpstr>Starter Questions</vt:lpstr>
      <vt:lpstr>Starter Questions</vt:lpstr>
      <vt:lpstr>Correlation coefficients</vt:lpstr>
      <vt:lpstr>Correlational hypotheses</vt:lpstr>
      <vt:lpstr>Correlational hypotheses</vt:lpstr>
      <vt:lpstr>Correlation Practical</vt:lpstr>
      <vt:lpstr>Correlation Practical</vt:lpstr>
      <vt:lpstr>Correlation Practical</vt:lpstr>
      <vt:lpstr>Correlation Practical:  Exam practice</vt:lpstr>
      <vt:lpstr>Correlation Practical:  Exam practice</vt:lpstr>
      <vt:lpstr>Correlation Practical:  Mark scheme</vt:lpstr>
      <vt:lpstr>Correlation Practical:  Mark scheme</vt:lpstr>
      <vt:lpstr>Correlation Practical:  Mark scheme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Correlations</dc:title>
  <dc:creator>Stacey Marks</dc:creator>
  <cp:lastModifiedBy>Stacey</cp:lastModifiedBy>
  <cp:revision>76</cp:revision>
  <dcterms:created xsi:type="dcterms:W3CDTF">2019-03-22T15:00:02Z</dcterms:created>
  <dcterms:modified xsi:type="dcterms:W3CDTF">2020-05-18T08:27:57Z</dcterms:modified>
</cp:coreProperties>
</file>