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C2A9280-0F9A-4664-B26A-4201EF170062}" type="datetimeFigureOut">
              <a:rPr lang="en-GB" smtClean="0"/>
              <a:t>16/10/2020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F80D1F-4387-4216-AD09-5398C4103B87}" type="slidenum">
              <a:rPr lang="en-GB" smtClean="0"/>
              <a:t>‹#›</a:t>
            </a:fld>
            <a:endParaRPr lang="en-GB"/>
          </a:p>
        </p:txBody>
      </p:sp>
    </p:spTree>
    <p:extLst>
      <p:ext uri="{BB962C8B-B14F-4D97-AF65-F5344CB8AC3E}">
        <p14:creationId xmlns:p14="http://schemas.microsoft.com/office/powerpoint/2010/main" val="3484685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2A9280-0F9A-4664-B26A-4201EF170062}" type="datetimeFigureOut">
              <a:rPr lang="en-GB" smtClean="0"/>
              <a:t>16/10/2020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F80D1F-4387-4216-AD09-5398C4103B87}" type="slidenum">
              <a:rPr lang="en-GB" smtClean="0"/>
              <a:t>‹#›</a:t>
            </a:fld>
            <a:endParaRPr lang="en-GB"/>
          </a:p>
        </p:txBody>
      </p:sp>
    </p:spTree>
    <p:extLst>
      <p:ext uri="{BB962C8B-B14F-4D97-AF65-F5344CB8AC3E}">
        <p14:creationId xmlns:p14="http://schemas.microsoft.com/office/powerpoint/2010/main" val="3452832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2A9280-0F9A-4664-B26A-4201EF170062}" type="datetimeFigureOut">
              <a:rPr lang="en-GB" smtClean="0"/>
              <a:t>16/10/2020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F80D1F-4387-4216-AD09-5398C4103B87}" type="slidenum">
              <a:rPr lang="en-GB" smtClean="0"/>
              <a:t>‹#›</a:t>
            </a:fld>
            <a:endParaRPr lang="en-GB"/>
          </a:p>
        </p:txBody>
      </p:sp>
    </p:spTree>
    <p:extLst>
      <p:ext uri="{BB962C8B-B14F-4D97-AF65-F5344CB8AC3E}">
        <p14:creationId xmlns:p14="http://schemas.microsoft.com/office/powerpoint/2010/main" val="2931342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2A9280-0F9A-4664-B26A-4201EF170062}" type="datetimeFigureOut">
              <a:rPr lang="en-GB" smtClean="0"/>
              <a:t>16/10/2020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F80D1F-4387-4216-AD09-5398C4103B87}" type="slidenum">
              <a:rPr lang="en-GB" smtClean="0"/>
              <a:t>‹#›</a:t>
            </a:fld>
            <a:endParaRPr lang="en-GB"/>
          </a:p>
        </p:txBody>
      </p:sp>
    </p:spTree>
    <p:extLst>
      <p:ext uri="{BB962C8B-B14F-4D97-AF65-F5344CB8AC3E}">
        <p14:creationId xmlns:p14="http://schemas.microsoft.com/office/powerpoint/2010/main" val="4213528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2A9280-0F9A-4664-B26A-4201EF170062}" type="datetimeFigureOut">
              <a:rPr lang="en-GB" smtClean="0"/>
              <a:t>16/10/2020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F80D1F-4387-4216-AD09-5398C4103B87}" type="slidenum">
              <a:rPr lang="en-GB" smtClean="0"/>
              <a:t>‹#›</a:t>
            </a:fld>
            <a:endParaRPr lang="en-GB"/>
          </a:p>
        </p:txBody>
      </p:sp>
    </p:spTree>
    <p:extLst>
      <p:ext uri="{BB962C8B-B14F-4D97-AF65-F5344CB8AC3E}">
        <p14:creationId xmlns:p14="http://schemas.microsoft.com/office/powerpoint/2010/main" val="169282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C2A9280-0F9A-4664-B26A-4201EF170062}" type="datetimeFigureOut">
              <a:rPr lang="en-GB" smtClean="0"/>
              <a:t>16/10/2020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F80D1F-4387-4216-AD09-5398C4103B87}" type="slidenum">
              <a:rPr lang="en-GB" smtClean="0"/>
              <a:t>‹#›</a:t>
            </a:fld>
            <a:endParaRPr lang="en-GB"/>
          </a:p>
        </p:txBody>
      </p:sp>
    </p:spTree>
    <p:extLst>
      <p:ext uri="{BB962C8B-B14F-4D97-AF65-F5344CB8AC3E}">
        <p14:creationId xmlns:p14="http://schemas.microsoft.com/office/powerpoint/2010/main" val="126003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C2A9280-0F9A-4664-B26A-4201EF170062}" type="datetimeFigureOut">
              <a:rPr lang="en-GB" smtClean="0"/>
              <a:t>16/10/2020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5F80D1F-4387-4216-AD09-5398C4103B87}" type="slidenum">
              <a:rPr lang="en-GB" smtClean="0"/>
              <a:t>‹#›</a:t>
            </a:fld>
            <a:endParaRPr lang="en-GB"/>
          </a:p>
        </p:txBody>
      </p:sp>
    </p:spTree>
    <p:extLst>
      <p:ext uri="{BB962C8B-B14F-4D97-AF65-F5344CB8AC3E}">
        <p14:creationId xmlns:p14="http://schemas.microsoft.com/office/powerpoint/2010/main" val="2645127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C2A9280-0F9A-4664-B26A-4201EF170062}" type="datetimeFigureOut">
              <a:rPr lang="en-GB" smtClean="0"/>
              <a:t>16/10/2020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5F80D1F-4387-4216-AD09-5398C4103B87}" type="slidenum">
              <a:rPr lang="en-GB" smtClean="0"/>
              <a:t>‹#›</a:t>
            </a:fld>
            <a:endParaRPr lang="en-GB"/>
          </a:p>
        </p:txBody>
      </p:sp>
    </p:spTree>
    <p:extLst>
      <p:ext uri="{BB962C8B-B14F-4D97-AF65-F5344CB8AC3E}">
        <p14:creationId xmlns:p14="http://schemas.microsoft.com/office/powerpoint/2010/main" val="762159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2A9280-0F9A-4664-B26A-4201EF170062}" type="datetimeFigureOut">
              <a:rPr lang="en-GB" smtClean="0"/>
              <a:t>16/10/2020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5F80D1F-4387-4216-AD09-5398C4103B87}" type="slidenum">
              <a:rPr lang="en-GB" smtClean="0"/>
              <a:t>‹#›</a:t>
            </a:fld>
            <a:endParaRPr lang="en-GB"/>
          </a:p>
        </p:txBody>
      </p:sp>
    </p:spTree>
    <p:extLst>
      <p:ext uri="{BB962C8B-B14F-4D97-AF65-F5344CB8AC3E}">
        <p14:creationId xmlns:p14="http://schemas.microsoft.com/office/powerpoint/2010/main" val="2384733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C2A9280-0F9A-4664-B26A-4201EF170062}" type="datetimeFigureOut">
              <a:rPr lang="en-GB" smtClean="0"/>
              <a:t>16/10/2020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F80D1F-4387-4216-AD09-5398C4103B87}" type="slidenum">
              <a:rPr lang="en-GB" smtClean="0"/>
              <a:t>‹#›</a:t>
            </a:fld>
            <a:endParaRPr lang="en-GB"/>
          </a:p>
        </p:txBody>
      </p:sp>
    </p:spTree>
    <p:extLst>
      <p:ext uri="{BB962C8B-B14F-4D97-AF65-F5344CB8AC3E}">
        <p14:creationId xmlns:p14="http://schemas.microsoft.com/office/powerpoint/2010/main" val="1769367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C2A9280-0F9A-4664-B26A-4201EF170062}" type="datetimeFigureOut">
              <a:rPr lang="en-GB" smtClean="0"/>
              <a:t>16/10/2020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F80D1F-4387-4216-AD09-5398C4103B87}" type="slidenum">
              <a:rPr lang="en-GB" smtClean="0"/>
              <a:t>‹#›</a:t>
            </a:fld>
            <a:endParaRPr lang="en-GB"/>
          </a:p>
        </p:txBody>
      </p:sp>
    </p:spTree>
    <p:extLst>
      <p:ext uri="{BB962C8B-B14F-4D97-AF65-F5344CB8AC3E}">
        <p14:creationId xmlns:p14="http://schemas.microsoft.com/office/powerpoint/2010/main" val="2046486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2A9280-0F9A-4664-B26A-4201EF170062}" type="datetimeFigureOut">
              <a:rPr lang="en-GB" smtClean="0"/>
              <a:t>16/10/2020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F80D1F-4387-4216-AD09-5398C4103B87}" type="slidenum">
              <a:rPr lang="en-GB" smtClean="0"/>
              <a:t>‹#›</a:t>
            </a:fld>
            <a:endParaRPr lang="en-GB"/>
          </a:p>
        </p:txBody>
      </p:sp>
    </p:spTree>
    <p:extLst>
      <p:ext uri="{BB962C8B-B14F-4D97-AF65-F5344CB8AC3E}">
        <p14:creationId xmlns:p14="http://schemas.microsoft.com/office/powerpoint/2010/main" val="1471765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0">
            <a:schemeClr val="accent4"/>
          </a:lnRef>
          <a:fillRef idx="3">
            <a:schemeClr val="accent4"/>
          </a:fillRef>
          <a:effectRef idx="3">
            <a:schemeClr val="accent4"/>
          </a:effectRef>
          <a:fontRef idx="minor">
            <a:schemeClr val="lt1"/>
          </a:fontRef>
        </p:style>
        <p:txBody>
          <a:bodyPr/>
          <a:lstStyle/>
          <a:p>
            <a:r>
              <a:rPr lang="en-GB" dirty="0" smtClean="0"/>
              <a:t>Psychological Investigations</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236218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en-GB" dirty="0" smtClean="0"/>
              <a:t>Starter Questions</a:t>
            </a:r>
            <a:endParaRPr lang="en-GB" dirty="0"/>
          </a:p>
        </p:txBody>
      </p:sp>
      <p:sp>
        <p:nvSpPr>
          <p:cNvPr id="3" name="Content Placeholder 2"/>
          <p:cNvSpPr>
            <a:spLocks noGrp="1"/>
          </p:cNvSpPr>
          <p:nvPr>
            <p:ph idx="1"/>
          </p:nvPr>
        </p:nvSpPr>
        <p:spPr/>
        <p:txBody>
          <a:bodyPr>
            <a:normAutofit fontScale="62500" lnSpcReduction="20000"/>
          </a:bodyPr>
          <a:lstStyle/>
          <a:p>
            <a:pPr marL="0" indent="0">
              <a:buNone/>
            </a:pPr>
            <a:r>
              <a:rPr lang="en-GB" b="1" i="1" dirty="0" smtClean="0">
                <a:solidFill>
                  <a:schemeClr val="bg1">
                    <a:lumMod val="50000"/>
                  </a:schemeClr>
                </a:solidFill>
              </a:rPr>
              <a:t>Answer in pairs on MWBs:</a:t>
            </a:r>
          </a:p>
          <a:p>
            <a:pPr marL="0" indent="0">
              <a:buNone/>
            </a:pPr>
            <a:endParaRPr lang="en-GB" b="1" i="1" dirty="0">
              <a:solidFill>
                <a:schemeClr val="bg1">
                  <a:lumMod val="50000"/>
                </a:schemeClr>
              </a:solidFill>
            </a:endParaRPr>
          </a:p>
          <a:p>
            <a:pPr marL="514350" indent="-514350">
              <a:buFont typeface="+mj-lt"/>
              <a:buAutoNum type="arabicPeriod"/>
            </a:pPr>
            <a:r>
              <a:rPr lang="en-GB" dirty="0" smtClean="0"/>
              <a:t>Put these sections of a psychological investigation report in the order they would appear in:  discussion;  abstract;  results;  method;  references;  introduction </a:t>
            </a:r>
          </a:p>
          <a:p>
            <a:pPr marL="514350" indent="-514350">
              <a:buFont typeface="+mj-lt"/>
              <a:buAutoNum type="arabicPeriod"/>
            </a:pPr>
            <a:r>
              <a:rPr lang="en-GB" dirty="0" smtClean="0"/>
              <a:t>What information is contained in the abstract and what is its purpose?</a:t>
            </a:r>
          </a:p>
          <a:p>
            <a:pPr marL="514350" indent="-514350">
              <a:buFont typeface="+mj-lt"/>
              <a:buAutoNum type="arabicPeriod"/>
            </a:pPr>
            <a:r>
              <a:rPr lang="en-GB" dirty="0" smtClean="0"/>
              <a:t>What are the four subsections of the method section?</a:t>
            </a:r>
          </a:p>
          <a:p>
            <a:pPr marL="514350" indent="-514350">
              <a:buFont typeface="+mj-lt"/>
              <a:buAutoNum type="arabicPeriod"/>
            </a:pPr>
            <a:r>
              <a:rPr lang="en-GB" dirty="0" smtClean="0"/>
              <a:t>Which section of the report is most important for replication to occur and why is this necessary?</a:t>
            </a:r>
          </a:p>
          <a:p>
            <a:pPr marL="514350" indent="-514350">
              <a:buFont typeface="+mj-lt"/>
              <a:buAutoNum type="arabicPeriod"/>
            </a:pPr>
            <a:r>
              <a:rPr lang="en-GB" dirty="0" smtClean="0"/>
              <a:t>What information is given in the introduction?</a:t>
            </a:r>
          </a:p>
          <a:p>
            <a:pPr marL="514350" indent="-514350">
              <a:buFont typeface="+mj-lt"/>
              <a:buAutoNum type="arabicPeriod"/>
            </a:pPr>
            <a:r>
              <a:rPr lang="en-GB" dirty="0" smtClean="0"/>
              <a:t>What is ‘discussed’ in the discussion?  </a:t>
            </a:r>
            <a:r>
              <a:rPr lang="en-GB" i="1" dirty="0" smtClean="0"/>
              <a:t>(you should have four different things) </a:t>
            </a:r>
          </a:p>
          <a:p>
            <a:pPr marL="514350" indent="-514350">
              <a:buFont typeface="+mj-lt"/>
              <a:buAutoNum type="arabicPeriod"/>
            </a:pPr>
            <a:r>
              <a:rPr lang="en-GB" dirty="0" smtClean="0"/>
              <a:t>Where in the report should the hypotheses be stated?</a:t>
            </a:r>
          </a:p>
          <a:p>
            <a:pPr marL="514350" indent="-514350">
              <a:buFont typeface="+mj-lt"/>
              <a:buAutoNum type="arabicPeriod"/>
            </a:pPr>
            <a:r>
              <a:rPr lang="en-GB" dirty="0" smtClean="0"/>
              <a:t>The results section can be split into three sections.  What is contained in each?</a:t>
            </a:r>
          </a:p>
          <a:p>
            <a:pPr marL="514350" indent="-514350">
              <a:buFont typeface="+mj-lt"/>
              <a:buAutoNum type="arabicPeriod"/>
            </a:pPr>
            <a:r>
              <a:rPr lang="en-GB" dirty="0" smtClean="0"/>
              <a:t>What information is given in a book reference </a:t>
            </a:r>
            <a:r>
              <a:rPr lang="en-GB" i="1" dirty="0" smtClean="0"/>
              <a:t>(you must state the right order)</a:t>
            </a:r>
          </a:p>
          <a:p>
            <a:pPr marL="514350" indent="-514350">
              <a:buFont typeface="+mj-lt"/>
              <a:buAutoNum type="arabicPeriod"/>
            </a:pPr>
            <a:r>
              <a:rPr lang="en-GB" dirty="0" smtClean="0"/>
              <a:t>What information is given in a journal reference </a:t>
            </a:r>
            <a:r>
              <a:rPr lang="en-GB" i="1" dirty="0" smtClean="0"/>
              <a:t>(you must state the right order)</a:t>
            </a:r>
          </a:p>
          <a:p>
            <a:pPr marL="514350" indent="-514350">
              <a:buFont typeface="+mj-lt"/>
              <a:buAutoNum type="arabicPeriod"/>
            </a:pPr>
            <a:endParaRPr lang="en-GB" dirty="0" smtClean="0"/>
          </a:p>
          <a:p>
            <a:pPr marL="514350" indent="-514350">
              <a:buFont typeface="+mj-lt"/>
              <a:buAutoNum type="arabicPeriod"/>
            </a:pPr>
            <a:endParaRPr lang="en-GB" dirty="0" smtClean="0"/>
          </a:p>
        </p:txBody>
      </p:sp>
    </p:spTree>
    <p:extLst>
      <p:ext uri="{BB962C8B-B14F-4D97-AF65-F5344CB8AC3E}">
        <p14:creationId xmlns:p14="http://schemas.microsoft.com/office/powerpoint/2010/main" val="894148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en-GB" dirty="0" smtClean="0"/>
              <a:t>Starter Questions</a:t>
            </a:r>
            <a:endParaRPr lang="en-GB" dirty="0"/>
          </a:p>
        </p:txBody>
      </p:sp>
      <p:sp>
        <p:nvSpPr>
          <p:cNvPr id="3" name="Content Placeholder 2"/>
          <p:cNvSpPr>
            <a:spLocks noGrp="1"/>
          </p:cNvSpPr>
          <p:nvPr>
            <p:ph idx="1"/>
          </p:nvPr>
        </p:nvSpPr>
        <p:spPr>
          <a:xfrm>
            <a:off x="838200" y="1956252"/>
            <a:ext cx="4265023" cy="4775473"/>
          </a:xfrm>
        </p:spPr>
        <p:txBody>
          <a:bodyPr>
            <a:normAutofit fontScale="47500" lnSpcReduction="20000"/>
          </a:bodyPr>
          <a:lstStyle/>
          <a:p>
            <a:pPr marL="514350" indent="-514350">
              <a:buFont typeface="+mj-lt"/>
              <a:buAutoNum type="arabicPeriod"/>
            </a:pPr>
            <a:r>
              <a:rPr lang="en-GB" dirty="0" smtClean="0"/>
              <a:t>Put these sections of a psychological investigation report in the order they would appear in:  discussion;  abstract;  results;  method;  references;  introduction </a:t>
            </a:r>
          </a:p>
          <a:p>
            <a:pPr marL="514350" indent="-514350">
              <a:buFont typeface="+mj-lt"/>
              <a:buAutoNum type="arabicPeriod"/>
            </a:pPr>
            <a:r>
              <a:rPr lang="en-GB" dirty="0" smtClean="0"/>
              <a:t>What information is contained in the abstract and what is its purpose?</a:t>
            </a:r>
          </a:p>
          <a:p>
            <a:pPr marL="514350" indent="-514350">
              <a:buFont typeface="+mj-lt"/>
              <a:buAutoNum type="arabicPeriod"/>
            </a:pPr>
            <a:r>
              <a:rPr lang="en-GB" dirty="0" smtClean="0"/>
              <a:t>What are the four subsections of the method section?</a:t>
            </a:r>
          </a:p>
          <a:p>
            <a:pPr marL="514350" indent="-514350">
              <a:buFont typeface="+mj-lt"/>
              <a:buAutoNum type="arabicPeriod"/>
            </a:pPr>
            <a:r>
              <a:rPr lang="en-GB" dirty="0" smtClean="0"/>
              <a:t>Which section of the report is most important for replication to occur and why is this necessary?</a:t>
            </a:r>
          </a:p>
          <a:p>
            <a:pPr marL="514350" indent="-514350">
              <a:buFont typeface="+mj-lt"/>
              <a:buAutoNum type="arabicPeriod"/>
            </a:pPr>
            <a:r>
              <a:rPr lang="en-GB" dirty="0" smtClean="0"/>
              <a:t>What information is given in the introduction?</a:t>
            </a:r>
          </a:p>
          <a:p>
            <a:pPr marL="514350" indent="-514350">
              <a:buFont typeface="+mj-lt"/>
              <a:buAutoNum type="arabicPeriod"/>
            </a:pPr>
            <a:r>
              <a:rPr lang="en-GB" dirty="0" smtClean="0"/>
              <a:t>What is ‘discussed’ in the discussion?  </a:t>
            </a:r>
            <a:r>
              <a:rPr lang="en-GB" i="1" dirty="0" smtClean="0"/>
              <a:t>(you should have four different things) </a:t>
            </a:r>
          </a:p>
          <a:p>
            <a:pPr marL="514350" indent="-514350">
              <a:buFont typeface="+mj-lt"/>
              <a:buAutoNum type="arabicPeriod"/>
            </a:pPr>
            <a:r>
              <a:rPr lang="en-GB" dirty="0" smtClean="0"/>
              <a:t>Where in the report should the hypotheses be stated?</a:t>
            </a:r>
          </a:p>
          <a:p>
            <a:pPr marL="514350" indent="-514350">
              <a:buFont typeface="+mj-lt"/>
              <a:buAutoNum type="arabicPeriod"/>
            </a:pPr>
            <a:r>
              <a:rPr lang="en-GB" dirty="0" smtClean="0"/>
              <a:t>The results section can be split into three sections.  What is contained in each?</a:t>
            </a:r>
          </a:p>
          <a:p>
            <a:pPr marL="514350" indent="-514350">
              <a:buFont typeface="+mj-lt"/>
              <a:buAutoNum type="arabicPeriod"/>
            </a:pPr>
            <a:r>
              <a:rPr lang="en-GB" dirty="0" smtClean="0"/>
              <a:t>What information is given in a book reference </a:t>
            </a:r>
            <a:r>
              <a:rPr lang="en-GB" i="1" dirty="0" smtClean="0"/>
              <a:t>(you must state the right order)</a:t>
            </a:r>
          </a:p>
          <a:p>
            <a:pPr marL="514350" indent="-514350">
              <a:buFont typeface="+mj-lt"/>
              <a:buAutoNum type="arabicPeriod"/>
            </a:pPr>
            <a:r>
              <a:rPr lang="en-GB" dirty="0" smtClean="0"/>
              <a:t>What information is given in a journal reference </a:t>
            </a:r>
            <a:r>
              <a:rPr lang="en-GB" i="1" dirty="0" smtClean="0"/>
              <a:t>(you must state the right order)</a:t>
            </a:r>
          </a:p>
          <a:p>
            <a:pPr marL="514350" indent="-514350">
              <a:buFont typeface="+mj-lt"/>
              <a:buAutoNum type="arabicPeriod"/>
            </a:pPr>
            <a:endParaRPr lang="en-GB" dirty="0" smtClean="0"/>
          </a:p>
          <a:p>
            <a:pPr marL="514350" indent="-514350">
              <a:buFont typeface="+mj-lt"/>
              <a:buAutoNum type="arabicPeriod"/>
            </a:pPr>
            <a:endParaRPr lang="en-GB" dirty="0" smtClean="0"/>
          </a:p>
        </p:txBody>
      </p:sp>
      <p:sp>
        <p:nvSpPr>
          <p:cNvPr id="4" name="TextBox 3"/>
          <p:cNvSpPr txBox="1"/>
          <p:nvPr/>
        </p:nvSpPr>
        <p:spPr>
          <a:xfrm>
            <a:off x="4981303" y="1835609"/>
            <a:ext cx="6372497" cy="5016758"/>
          </a:xfrm>
          <a:prstGeom prst="rect">
            <a:avLst/>
          </a:prstGeom>
          <a:solidFill>
            <a:schemeClr val="accent1">
              <a:lumMod val="20000"/>
              <a:lumOff val="80000"/>
            </a:schemeClr>
          </a:solidFill>
        </p:spPr>
        <p:txBody>
          <a:bodyPr wrap="square" rtlCol="0">
            <a:spAutoFit/>
          </a:bodyPr>
          <a:lstStyle/>
          <a:p>
            <a:pPr marL="342900" indent="-342900">
              <a:buAutoNum type="arabicPeriod"/>
            </a:pPr>
            <a:r>
              <a:rPr lang="en-GB" sz="1600" dirty="0" smtClean="0"/>
              <a:t>abstract, introduction, method, results, discussion, references</a:t>
            </a:r>
          </a:p>
          <a:p>
            <a:pPr marL="342900" indent="-342900">
              <a:buAutoNum type="arabicPeriod"/>
            </a:pPr>
            <a:r>
              <a:rPr lang="en-GB" sz="1600" dirty="0" smtClean="0"/>
              <a:t>It is a summary of what is contained in each section of the report (excluding references).  Its purpose is to give a brief overview to the reader so that they can decide if it is worth reading the full report</a:t>
            </a:r>
          </a:p>
          <a:p>
            <a:pPr marL="342900" indent="-342900">
              <a:buAutoNum type="arabicPeriod"/>
            </a:pPr>
            <a:r>
              <a:rPr lang="en-GB" sz="1600" dirty="0" smtClean="0"/>
              <a:t>Design, participants, materials, procedure</a:t>
            </a:r>
          </a:p>
          <a:p>
            <a:pPr marL="342900" indent="-342900">
              <a:buAutoNum type="arabicPeriod"/>
            </a:pPr>
            <a:r>
              <a:rPr lang="en-GB" sz="1600" dirty="0" smtClean="0"/>
              <a:t>The method section.  Method must be reported in precise detail otherwise exact replication is not possible.  It is important so that the reliability of the research can be checked to ensure the conclusions are correct</a:t>
            </a:r>
          </a:p>
          <a:p>
            <a:pPr marL="342900" indent="-342900">
              <a:buAutoNum type="arabicPeriod"/>
            </a:pPr>
            <a:r>
              <a:rPr lang="en-GB" sz="1600" dirty="0" smtClean="0"/>
              <a:t>Background research that relates to the investigation</a:t>
            </a:r>
          </a:p>
          <a:p>
            <a:pPr marL="342900" indent="-342900">
              <a:buAutoNum type="arabicPeriod"/>
            </a:pPr>
            <a:r>
              <a:rPr lang="en-GB" sz="1600" dirty="0" smtClean="0"/>
              <a:t>A summary of the results and what they tell us, comparison to the background research presented in the introduction, limitations of the investigation and suggests for improvement, ideas for further research</a:t>
            </a:r>
          </a:p>
          <a:p>
            <a:pPr marL="342900" indent="-342900">
              <a:buAutoNum type="arabicPeriod"/>
            </a:pPr>
            <a:r>
              <a:rPr lang="en-GB" sz="1600" dirty="0" smtClean="0"/>
              <a:t>At the end of the introduction</a:t>
            </a:r>
          </a:p>
          <a:p>
            <a:pPr marL="342900" indent="-342900">
              <a:buAutoNum type="arabicPeriod"/>
            </a:pPr>
            <a:r>
              <a:rPr lang="en-GB" sz="1600" dirty="0" smtClean="0"/>
              <a:t>Summary of descriptive statistics,  inferential statistics and conclusion from the test, graphs</a:t>
            </a:r>
          </a:p>
          <a:p>
            <a:pPr marL="342900" indent="-342900">
              <a:buAutoNum type="arabicPeriod"/>
            </a:pPr>
            <a:r>
              <a:rPr lang="en-GB" sz="1600" dirty="0" smtClean="0"/>
              <a:t>Author’s name, date of publication, book title, place of publication, publisher</a:t>
            </a:r>
          </a:p>
          <a:p>
            <a:pPr marL="342900" indent="-342900">
              <a:buAutoNum type="arabicPeriod"/>
            </a:pPr>
            <a:r>
              <a:rPr lang="en-GB" sz="1600" dirty="0" smtClean="0"/>
              <a:t>Author’s name, date of publication, title of article, journal title, volume, page numbers</a:t>
            </a:r>
            <a:endParaRPr lang="en-GB" dirty="0" smtClean="0"/>
          </a:p>
        </p:txBody>
      </p:sp>
    </p:spTree>
    <p:extLst>
      <p:ext uri="{BB962C8B-B14F-4D97-AF65-F5344CB8AC3E}">
        <p14:creationId xmlns:p14="http://schemas.microsoft.com/office/powerpoint/2010/main" val="348890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en-GB" dirty="0" smtClean="0"/>
              <a:t>Reference writing: Did you get it right?</a:t>
            </a:r>
            <a:endParaRPr lang="en-GB" dirty="0"/>
          </a:p>
        </p:txBody>
      </p:sp>
      <p:sp>
        <p:nvSpPr>
          <p:cNvPr id="3" name="Content Placeholder 2"/>
          <p:cNvSpPr>
            <a:spLocks noGrp="1"/>
          </p:cNvSpPr>
          <p:nvPr>
            <p:ph idx="1"/>
          </p:nvPr>
        </p:nvSpPr>
        <p:spPr>
          <a:xfrm>
            <a:off x="838200" y="1825625"/>
            <a:ext cx="7147560" cy="4351338"/>
          </a:xfrm>
        </p:spPr>
        <p:txBody>
          <a:bodyPr>
            <a:normAutofit fontScale="70000" lnSpcReduction="20000"/>
          </a:bodyPr>
          <a:lstStyle/>
          <a:p>
            <a:pPr marL="0" indent="0">
              <a:buNone/>
            </a:pPr>
            <a:r>
              <a:rPr lang="en-GB" b="1" i="1" dirty="0" smtClean="0"/>
              <a:t>Look at your answers to the reference writing questions on p.4 of the prep pack.  Compare your answers to the references below and award your yourself a mark out of two for each one:</a:t>
            </a:r>
          </a:p>
          <a:p>
            <a:pPr marL="0" indent="0">
              <a:buNone/>
            </a:pPr>
            <a:endParaRPr lang="en-GB" b="1" i="1" dirty="0" smtClean="0"/>
          </a:p>
          <a:p>
            <a:pPr marL="514350" indent="-514350">
              <a:buAutoNum type="arabicPeriod"/>
            </a:pPr>
            <a:r>
              <a:rPr lang="en-GB" dirty="0" smtClean="0"/>
              <a:t>Bem, S L (1993) the lenses of gender: transforming the debate on sexual inequality. New Haven. Yale university press</a:t>
            </a:r>
          </a:p>
          <a:p>
            <a:pPr marL="0" indent="0">
              <a:buNone/>
            </a:pPr>
            <a:endParaRPr lang="en-GB" dirty="0"/>
          </a:p>
          <a:p>
            <a:pPr marL="0" indent="0">
              <a:buNone/>
            </a:pPr>
            <a:r>
              <a:rPr lang="en-GB" dirty="0" smtClean="0"/>
              <a:t>2. Duck, S. (1992) Human relationships. London. Sage</a:t>
            </a:r>
          </a:p>
          <a:p>
            <a:pPr marL="0" indent="0">
              <a:buNone/>
            </a:pPr>
            <a:endParaRPr lang="en-GB" dirty="0"/>
          </a:p>
          <a:p>
            <a:pPr marL="0" indent="0">
              <a:buNone/>
            </a:pPr>
            <a:r>
              <a:rPr lang="en-GB" b="1" i="1" dirty="0" smtClean="0">
                <a:solidFill>
                  <a:srgbClr val="002060"/>
                </a:solidFill>
              </a:rPr>
              <a:t>Award yourself 2 marks, if it is all correct and in the right order.  1 mark if it is in </a:t>
            </a:r>
            <a:r>
              <a:rPr lang="en-GB" b="1" i="1" smtClean="0">
                <a:solidFill>
                  <a:srgbClr val="002060"/>
                </a:solidFill>
              </a:rPr>
              <a:t>the right </a:t>
            </a:r>
            <a:r>
              <a:rPr lang="en-GB" b="1" i="1" dirty="0" smtClean="0">
                <a:solidFill>
                  <a:srgbClr val="002060"/>
                </a:solidFill>
              </a:rPr>
              <a:t>order, but one thing has been missed out.  0 marks if it’s in the wrong order or more than one thing has been missed out.  Note that the surname must be stated before the initials</a:t>
            </a:r>
          </a:p>
          <a:p>
            <a:pPr marL="0" indent="0">
              <a:buNone/>
            </a:pPr>
            <a:endParaRPr lang="en-GB" b="1" i="1" dirty="0" smtClean="0"/>
          </a:p>
          <a:p>
            <a:pPr marL="0" indent="0">
              <a:buNone/>
            </a:pPr>
            <a:endParaRPr lang="en-GB" dirty="0"/>
          </a:p>
          <a:p>
            <a:pPr marL="0" indent="0">
              <a:buNone/>
            </a:pP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59871" y="1904003"/>
            <a:ext cx="1446576" cy="216769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90202" y="4185883"/>
            <a:ext cx="2058489" cy="2566250"/>
          </a:xfrm>
          <a:prstGeom prst="rect">
            <a:avLst/>
          </a:prstGeom>
        </p:spPr>
      </p:pic>
    </p:spTree>
    <p:extLst>
      <p:ext uri="{BB962C8B-B14F-4D97-AF65-F5344CB8AC3E}">
        <p14:creationId xmlns:p14="http://schemas.microsoft.com/office/powerpoint/2010/main" val="1937677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n-GB" dirty="0" smtClean="0"/>
              <a:t>Writing an introduction</a:t>
            </a:r>
            <a:endParaRPr lang="en-GB" dirty="0"/>
          </a:p>
        </p:txBody>
      </p:sp>
      <p:sp>
        <p:nvSpPr>
          <p:cNvPr id="3" name="Content Placeholder 2"/>
          <p:cNvSpPr>
            <a:spLocks noGrp="1"/>
          </p:cNvSpPr>
          <p:nvPr>
            <p:ph idx="1"/>
          </p:nvPr>
        </p:nvSpPr>
        <p:spPr>
          <a:xfrm>
            <a:off x="838200" y="1825625"/>
            <a:ext cx="6764383" cy="4351338"/>
          </a:xfrm>
        </p:spPr>
        <p:txBody>
          <a:bodyPr>
            <a:normAutofit fontScale="92500" lnSpcReduction="10000"/>
          </a:bodyPr>
          <a:lstStyle/>
          <a:p>
            <a:r>
              <a:rPr lang="en-GB" dirty="0" smtClean="0"/>
              <a:t>The introduction should be like a funnel and is also basically a literature review explaining why the study was conducted.</a:t>
            </a:r>
          </a:p>
          <a:p>
            <a:r>
              <a:rPr lang="en-GB" dirty="0" smtClean="0"/>
              <a:t>The funnel technique starts off with broad examples of research in the area narrowing down to the precise area of study</a:t>
            </a:r>
          </a:p>
          <a:p>
            <a:r>
              <a:rPr lang="en-GB" dirty="0" smtClean="0"/>
              <a:t>Finishing with your hypothesis.</a:t>
            </a:r>
          </a:p>
          <a:p>
            <a:r>
              <a:rPr lang="en-GB" dirty="0" smtClean="0"/>
              <a:t>The review you have given should allow you to decide if it is one tailed or two tailed.</a:t>
            </a:r>
          </a:p>
          <a:p>
            <a:r>
              <a:rPr lang="en-GB" dirty="0" smtClean="0"/>
              <a:t>When should we predict a </a:t>
            </a:r>
            <a:r>
              <a:rPr lang="en-GB" smtClean="0"/>
              <a:t>one-tailed hypothesis?</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83138" y="2007734"/>
            <a:ext cx="3751217" cy="3751217"/>
          </a:xfrm>
          <a:prstGeom prst="rect">
            <a:avLst/>
          </a:prstGeom>
        </p:spPr>
      </p:pic>
    </p:spTree>
    <p:extLst>
      <p:ext uri="{BB962C8B-B14F-4D97-AF65-F5344CB8AC3E}">
        <p14:creationId xmlns:p14="http://schemas.microsoft.com/office/powerpoint/2010/main" val="315202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4151811" cy="4819015"/>
          </a:xfrm>
        </p:spPr>
        <p:txBody>
          <a:bodyPr>
            <a:normAutofit fontScale="77500" lnSpcReduction="20000"/>
          </a:bodyPr>
          <a:lstStyle/>
          <a:p>
            <a:pPr marL="0" indent="0">
              <a:buNone/>
            </a:pPr>
            <a:r>
              <a:rPr lang="en-GB" b="1" dirty="0" smtClean="0"/>
              <a:t>We now need to find some past research that relates to the nature of our study:</a:t>
            </a:r>
          </a:p>
          <a:p>
            <a:pPr marL="0" indent="0">
              <a:buNone/>
            </a:pPr>
            <a:endParaRPr lang="en-GB" dirty="0"/>
          </a:p>
          <a:p>
            <a:pPr marL="0" indent="0">
              <a:buNone/>
            </a:pPr>
            <a:r>
              <a:rPr lang="en-GB" i="1" dirty="0">
                <a:solidFill>
                  <a:schemeClr val="accent6">
                    <a:lumMod val="75000"/>
                  </a:schemeClr>
                </a:solidFill>
              </a:rPr>
              <a:t>We will be investigating whether people’s reaction times differ throughout the day. In a simple study, we will see whether people have faster reaction times after they wake up or before they go to </a:t>
            </a:r>
            <a:r>
              <a:rPr lang="en-GB" i="1" dirty="0" smtClean="0">
                <a:solidFill>
                  <a:schemeClr val="accent6">
                    <a:lumMod val="75000"/>
                  </a:schemeClr>
                </a:solidFill>
              </a:rPr>
              <a:t>bed</a:t>
            </a:r>
          </a:p>
          <a:p>
            <a:pPr marL="0" indent="0">
              <a:buNone/>
            </a:pPr>
            <a:endParaRPr lang="en-GB" i="1" dirty="0">
              <a:solidFill>
                <a:schemeClr val="accent6">
                  <a:lumMod val="75000"/>
                </a:schemeClr>
              </a:solidFill>
            </a:endParaRPr>
          </a:p>
          <a:p>
            <a:pPr marL="0" indent="0">
              <a:buNone/>
            </a:pPr>
            <a:r>
              <a:rPr lang="en-GB" b="1" dirty="0" smtClean="0"/>
              <a:t>Don’t forget </a:t>
            </a:r>
            <a:r>
              <a:rPr lang="en-GB" dirty="0" smtClean="0"/>
              <a:t>that in a real study, the search for background information would be carried out </a:t>
            </a:r>
            <a:r>
              <a:rPr lang="en-GB" b="1" i="1" dirty="0" smtClean="0"/>
              <a:t>before</a:t>
            </a:r>
            <a:r>
              <a:rPr lang="en-GB" dirty="0" smtClean="0"/>
              <a:t> the study is designed and the data collected!</a:t>
            </a:r>
            <a:endParaRPr lang="en-GB" dirty="0"/>
          </a:p>
        </p:txBody>
      </p:sp>
      <p:sp>
        <p:nvSpPr>
          <p:cNvPr id="4"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n-GB" dirty="0" smtClean="0"/>
              <a:t>Writing an introduction: </a:t>
            </a:r>
            <a:r>
              <a:rPr lang="en-GB" dirty="0" smtClean="0">
                <a:solidFill>
                  <a:schemeClr val="accent4">
                    <a:lumMod val="60000"/>
                    <a:lumOff val="40000"/>
                  </a:schemeClr>
                </a:solidFill>
              </a:rPr>
              <a:t>Literature Review</a:t>
            </a:r>
            <a:endParaRPr lang="en-GB" dirty="0">
              <a:solidFill>
                <a:schemeClr val="accent4">
                  <a:lumMod val="60000"/>
                  <a:lumOff val="40000"/>
                </a:schemeClr>
              </a:solidFill>
            </a:endParaRPr>
          </a:p>
        </p:txBody>
      </p:sp>
      <p:sp>
        <p:nvSpPr>
          <p:cNvPr id="5" name="TextBox 4"/>
          <p:cNvSpPr txBox="1"/>
          <p:nvPr/>
        </p:nvSpPr>
        <p:spPr>
          <a:xfrm>
            <a:off x="5199017" y="1889760"/>
            <a:ext cx="6154783" cy="4616648"/>
          </a:xfrm>
          <a:prstGeom prst="rect">
            <a:avLst/>
          </a:prstGeom>
          <a:solidFill>
            <a:schemeClr val="accent4">
              <a:lumMod val="20000"/>
              <a:lumOff val="80000"/>
            </a:schemeClr>
          </a:solidFill>
        </p:spPr>
        <p:txBody>
          <a:bodyPr wrap="square" rtlCol="0">
            <a:spAutoFit/>
          </a:bodyPr>
          <a:lstStyle/>
          <a:p>
            <a:r>
              <a:rPr lang="en-GB" sz="2400" b="1" dirty="0" smtClean="0">
                <a:solidFill>
                  <a:schemeClr val="accent6">
                    <a:lumMod val="50000"/>
                  </a:schemeClr>
                </a:solidFill>
              </a:rPr>
              <a:t>Task:</a:t>
            </a:r>
          </a:p>
          <a:p>
            <a:endParaRPr lang="en-GB" b="1" dirty="0">
              <a:solidFill>
                <a:schemeClr val="accent6">
                  <a:lumMod val="50000"/>
                </a:schemeClr>
              </a:solidFill>
            </a:endParaRPr>
          </a:p>
          <a:p>
            <a:pPr marL="285750" indent="-285750">
              <a:buFont typeface="Arial" panose="020B0604020202020204" pitchFamily="34" charset="0"/>
              <a:buChar char="•"/>
            </a:pPr>
            <a:r>
              <a:rPr lang="en-GB" dirty="0" smtClean="0">
                <a:solidFill>
                  <a:schemeClr val="accent6">
                    <a:lumMod val="50000"/>
                  </a:schemeClr>
                </a:solidFill>
              </a:rPr>
              <a:t>Use the internet to find research that relates to our study</a:t>
            </a:r>
          </a:p>
          <a:p>
            <a:pPr marL="285750" indent="-285750">
              <a:buFont typeface="Arial" panose="020B0604020202020204" pitchFamily="34" charset="0"/>
              <a:buChar char="•"/>
            </a:pPr>
            <a:endParaRPr lang="en-GB" dirty="0">
              <a:solidFill>
                <a:schemeClr val="accent6">
                  <a:lumMod val="50000"/>
                </a:schemeClr>
              </a:solidFill>
            </a:endParaRPr>
          </a:p>
          <a:p>
            <a:pPr marL="285750" indent="-285750">
              <a:buFont typeface="Arial" panose="020B0604020202020204" pitchFamily="34" charset="0"/>
              <a:buChar char="•"/>
            </a:pPr>
            <a:r>
              <a:rPr lang="en-GB" dirty="0" smtClean="0">
                <a:solidFill>
                  <a:schemeClr val="accent6">
                    <a:lumMod val="50000"/>
                  </a:schemeClr>
                </a:solidFill>
              </a:rPr>
              <a:t>Remember:  you should start with a piece of research that relates to the general topic, i.e. how people’s biorhythms affect their alertness</a:t>
            </a:r>
          </a:p>
          <a:p>
            <a:pPr marL="285750" indent="-285750">
              <a:buFont typeface="Arial" panose="020B0604020202020204" pitchFamily="34" charset="0"/>
              <a:buChar char="•"/>
            </a:pPr>
            <a:endParaRPr lang="en-GB" dirty="0">
              <a:solidFill>
                <a:schemeClr val="accent6">
                  <a:lumMod val="50000"/>
                </a:schemeClr>
              </a:solidFill>
            </a:endParaRPr>
          </a:p>
          <a:p>
            <a:pPr marL="285750" indent="-285750">
              <a:buFont typeface="Arial" panose="020B0604020202020204" pitchFamily="34" charset="0"/>
              <a:buChar char="•"/>
            </a:pPr>
            <a:r>
              <a:rPr lang="en-GB" dirty="0" smtClean="0">
                <a:solidFill>
                  <a:schemeClr val="accent6">
                    <a:lumMod val="50000"/>
                  </a:schemeClr>
                </a:solidFill>
              </a:rPr>
              <a:t>Then start to search for research that relates to the precise aims of the study, i.e. reaction times and time of day</a:t>
            </a:r>
          </a:p>
          <a:p>
            <a:pPr marL="285750" indent="-285750">
              <a:buFont typeface="Arial" panose="020B0604020202020204" pitchFamily="34" charset="0"/>
              <a:buChar char="•"/>
            </a:pPr>
            <a:endParaRPr lang="en-GB" dirty="0">
              <a:solidFill>
                <a:schemeClr val="accent6">
                  <a:lumMod val="50000"/>
                </a:schemeClr>
              </a:solidFill>
            </a:endParaRPr>
          </a:p>
          <a:p>
            <a:pPr marL="285750" indent="-285750">
              <a:buFont typeface="Arial" panose="020B0604020202020204" pitchFamily="34" charset="0"/>
              <a:buChar char="•"/>
            </a:pPr>
            <a:r>
              <a:rPr lang="en-GB" dirty="0" smtClean="0">
                <a:solidFill>
                  <a:schemeClr val="accent6">
                    <a:lumMod val="50000"/>
                  </a:schemeClr>
                </a:solidFill>
              </a:rPr>
              <a:t>Aim to include two or three pieces of research</a:t>
            </a:r>
          </a:p>
          <a:p>
            <a:pPr marL="285750" indent="-285750">
              <a:buFont typeface="Arial" panose="020B0604020202020204" pitchFamily="34" charset="0"/>
              <a:buChar char="•"/>
            </a:pPr>
            <a:endParaRPr lang="en-GB" dirty="0">
              <a:solidFill>
                <a:schemeClr val="accent6">
                  <a:lumMod val="50000"/>
                </a:schemeClr>
              </a:solidFill>
            </a:endParaRPr>
          </a:p>
          <a:p>
            <a:pPr marL="285750" indent="-285750">
              <a:buFont typeface="Arial" panose="020B0604020202020204" pitchFamily="34" charset="0"/>
              <a:buChar char="•"/>
            </a:pPr>
            <a:r>
              <a:rPr lang="en-GB" dirty="0" smtClean="0">
                <a:solidFill>
                  <a:schemeClr val="accent6">
                    <a:lumMod val="50000"/>
                  </a:schemeClr>
                </a:solidFill>
              </a:rPr>
              <a:t>Make notes on the research you find. Only include very brief details of the aims, procedure and findings</a:t>
            </a:r>
          </a:p>
          <a:p>
            <a:endParaRPr lang="en-GB" dirty="0"/>
          </a:p>
        </p:txBody>
      </p:sp>
    </p:spTree>
    <p:extLst>
      <p:ext uri="{BB962C8B-B14F-4D97-AF65-F5344CB8AC3E}">
        <p14:creationId xmlns:p14="http://schemas.microsoft.com/office/powerpoint/2010/main" val="1133347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5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fade">
                                      <p:cBhvr>
                                        <p:cTn id="25" dur="500"/>
                                        <p:tgtEl>
                                          <p:spTgt spid="5">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4" end="4"/>
                                            </p:txEl>
                                          </p:spTgt>
                                        </p:tgtEl>
                                        <p:attrNameLst>
                                          <p:attrName>style.visibility</p:attrName>
                                        </p:attrNameLst>
                                      </p:cBhvr>
                                      <p:to>
                                        <p:strVal val="visible"/>
                                      </p:to>
                                    </p:set>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Effect transition="in" filter="fade">
                                      <p:cBhvr>
                                        <p:cTn id="35" dur="500"/>
                                        <p:tgtEl>
                                          <p:spTgt spid="5">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5">
                                            <p:txEl>
                                              <p:pRg st="8" end="8"/>
                                            </p:txEl>
                                          </p:spTgt>
                                        </p:tgtEl>
                                        <p:attrNameLst>
                                          <p:attrName>style.visibility</p:attrName>
                                        </p:attrNameLst>
                                      </p:cBhvr>
                                      <p:to>
                                        <p:strVal val="visible"/>
                                      </p:to>
                                    </p:set>
                                    <p:animEffect transition="in" filter="fade">
                                      <p:cBhvr>
                                        <p:cTn id="40" dur="500"/>
                                        <p:tgtEl>
                                          <p:spTgt spid="5">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5">
                                            <p:txEl>
                                              <p:pRg st="10" end="10"/>
                                            </p:txEl>
                                          </p:spTgt>
                                        </p:tgtEl>
                                        <p:attrNameLst>
                                          <p:attrName>style.visibility</p:attrName>
                                        </p:attrNameLst>
                                      </p:cBhvr>
                                      <p:to>
                                        <p:strVal val="visible"/>
                                      </p:to>
                                    </p:set>
                                    <p:animEffect transition="in" filter="fade">
                                      <p:cBhvr>
                                        <p:cTn id="45"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b="1" dirty="0" smtClean="0"/>
              <a:t>Now turn to page 26 of the Research Methods Preparation pack and write the following in the introduction section:</a:t>
            </a:r>
          </a:p>
          <a:p>
            <a:pPr marL="0" indent="0">
              <a:buNone/>
            </a:pPr>
            <a:endParaRPr lang="en-GB" b="1" dirty="0"/>
          </a:p>
          <a:p>
            <a:r>
              <a:rPr lang="en-GB" dirty="0" smtClean="0"/>
              <a:t>Your background research, (brief details), starting with the general research and ending with the study that is most closely associated to our research study</a:t>
            </a:r>
          </a:p>
          <a:p>
            <a:r>
              <a:rPr lang="en-GB" dirty="0" smtClean="0"/>
              <a:t>State which direction the hypothesis will be – the justification for this will centre on what your background research suggests</a:t>
            </a:r>
          </a:p>
          <a:p>
            <a:r>
              <a:rPr lang="en-GB" dirty="0" smtClean="0"/>
              <a:t>State your hypothesis</a:t>
            </a:r>
            <a:endParaRPr lang="en-GB" dirty="0"/>
          </a:p>
        </p:txBody>
      </p:sp>
      <p:sp>
        <p:nvSpPr>
          <p:cNvPr id="4"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n-GB" dirty="0" smtClean="0"/>
              <a:t>Writing an introduction: </a:t>
            </a:r>
            <a:r>
              <a:rPr lang="en-GB" dirty="0" smtClean="0">
                <a:solidFill>
                  <a:schemeClr val="accent4">
                    <a:lumMod val="60000"/>
                    <a:lumOff val="40000"/>
                  </a:schemeClr>
                </a:solidFill>
              </a:rPr>
              <a:t>Putting it all together</a:t>
            </a:r>
            <a:endParaRPr lang="en-GB" dirty="0">
              <a:solidFill>
                <a:schemeClr val="accent4">
                  <a:lumMod val="60000"/>
                  <a:lumOff val="40000"/>
                </a:schemeClr>
              </a:solidFill>
            </a:endParaRPr>
          </a:p>
        </p:txBody>
      </p:sp>
    </p:spTree>
    <p:extLst>
      <p:ext uri="{BB962C8B-B14F-4D97-AF65-F5344CB8AC3E}">
        <p14:creationId xmlns:p14="http://schemas.microsoft.com/office/powerpoint/2010/main" val="30598851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GB" dirty="0" smtClean="0"/>
              <a:t>The Results</a:t>
            </a:r>
            <a:endParaRPr lang="en-GB" dirty="0"/>
          </a:p>
        </p:txBody>
      </p:sp>
      <p:sp>
        <p:nvSpPr>
          <p:cNvPr id="3" name="Content Placeholder 2"/>
          <p:cNvSpPr>
            <a:spLocks noGrp="1"/>
          </p:cNvSpPr>
          <p:nvPr>
            <p:ph idx="1"/>
          </p:nvPr>
        </p:nvSpPr>
        <p:spPr>
          <a:xfrm>
            <a:off x="838199" y="1825625"/>
            <a:ext cx="5876109" cy="1605552"/>
          </a:xfrm>
        </p:spPr>
        <p:txBody>
          <a:bodyPr/>
          <a:lstStyle/>
          <a:p>
            <a:pPr marL="0" indent="0">
              <a:buNone/>
            </a:pPr>
            <a:r>
              <a:rPr lang="en-GB" b="1" dirty="0" smtClean="0"/>
              <a:t>Come up to the board and write up your mean results for each condition</a:t>
            </a:r>
            <a:endParaRPr lang="en-GB" b="1" dirty="0"/>
          </a:p>
        </p:txBody>
      </p:sp>
      <p:graphicFrame>
        <p:nvGraphicFramePr>
          <p:cNvPr id="4" name="Table 3"/>
          <p:cNvGraphicFramePr>
            <a:graphicFrameLocks noGrp="1"/>
          </p:cNvGraphicFramePr>
          <p:nvPr>
            <p:extLst>
              <p:ext uri="{D42A27DB-BD31-4B8C-83A1-F6EECF244321}">
                <p14:modId xmlns:p14="http://schemas.microsoft.com/office/powerpoint/2010/main" val="1987294531"/>
              </p:ext>
            </p:extLst>
          </p:nvPr>
        </p:nvGraphicFramePr>
        <p:xfrm>
          <a:off x="7034346" y="1825625"/>
          <a:ext cx="4319454" cy="4937760"/>
        </p:xfrm>
        <a:graphic>
          <a:graphicData uri="http://schemas.openxmlformats.org/drawingml/2006/table">
            <a:tbl>
              <a:tblPr firstRow="1" bandRow="1">
                <a:tableStyleId>{F5AB1C69-6EDB-4FF4-983F-18BD219EF322}</a:tableStyleId>
              </a:tblPr>
              <a:tblGrid>
                <a:gridCol w="2159727">
                  <a:extLst>
                    <a:ext uri="{9D8B030D-6E8A-4147-A177-3AD203B41FA5}">
                      <a16:colId xmlns:a16="http://schemas.microsoft.com/office/drawing/2014/main" xmlns="" val="20000"/>
                    </a:ext>
                  </a:extLst>
                </a:gridCol>
                <a:gridCol w="2159727">
                  <a:extLst>
                    <a:ext uri="{9D8B030D-6E8A-4147-A177-3AD203B41FA5}">
                      <a16:colId xmlns:a16="http://schemas.microsoft.com/office/drawing/2014/main" xmlns="" val="20001"/>
                    </a:ext>
                  </a:extLst>
                </a:gridCol>
              </a:tblGrid>
              <a:tr h="208032">
                <a:tc>
                  <a:txBody>
                    <a:bodyPr/>
                    <a:lstStyle/>
                    <a:p>
                      <a:r>
                        <a:rPr lang="en-GB" dirty="0" smtClean="0"/>
                        <a:t>Morning: 30 minutes after</a:t>
                      </a:r>
                      <a:r>
                        <a:rPr lang="en-GB" baseline="0" dirty="0" smtClean="0"/>
                        <a:t> waking</a:t>
                      </a:r>
                      <a:endParaRPr lang="en-GB" dirty="0"/>
                    </a:p>
                  </a:txBody>
                  <a:tcPr/>
                </a:tc>
                <a:tc>
                  <a:txBody>
                    <a:bodyPr/>
                    <a:lstStyle/>
                    <a:p>
                      <a:r>
                        <a:rPr lang="en-GB" dirty="0" smtClean="0"/>
                        <a:t>Evening: 30 minutes before sleeping</a:t>
                      </a:r>
                      <a:endParaRPr lang="en-GB" dirty="0"/>
                    </a:p>
                  </a:txBody>
                  <a:tcPr/>
                </a:tc>
                <a:extLst>
                  <a:ext uri="{0D108BD9-81ED-4DB2-BD59-A6C34878D82A}">
                    <a16:rowId xmlns:a16="http://schemas.microsoft.com/office/drawing/2014/main" xmlns="" val="10000"/>
                  </a:ext>
                </a:extLst>
              </a:tr>
              <a:tr h="326226">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0001"/>
                  </a:ext>
                </a:extLst>
              </a:tr>
              <a:tr h="326226">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0002"/>
                  </a:ext>
                </a:extLst>
              </a:tr>
              <a:tr h="326226">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0003"/>
                  </a:ext>
                </a:extLst>
              </a:tr>
              <a:tr h="326226">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0004"/>
                  </a:ext>
                </a:extLst>
              </a:tr>
              <a:tr h="326226">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0005"/>
                  </a:ext>
                </a:extLst>
              </a:tr>
              <a:tr h="326226">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0006"/>
                  </a:ext>
                </a:extLst>
              </a:tr>
              <a:tr h="326226">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0007"/>
                  </a:ext>
                </a:extLst>
              </a:tr>
              <a:tr h="326226">
                <a:tc>
                  <a:txBody>
                    <a:bodyPr/>
                    <a:lstStyle/>
                    <a:p>
                      <a:endParaRPr lang="en-GB"/>
                    </a:p>
                  </a:txBody>
                  <a:tcPr/>
                </a:tc>
                <a:tc>
                  <a:txBody>
                    <a:bodyPr/>
                    <a:lstStyle/>
                    <a:p>
                      <a:endParaRPr lang="en-GB"/>
                    </a:p>
                  </a:txBody>
                  <a:tcPr/>
                </a:tc>
                <a:extLst>
                  <a:ext uri="{0D108BD9-81ED-4DB2-BD59-A6C34878D82A}">
                    <a16:rowId xmlns:a16="http://schemas.microsoft.com/office/drawing/2014/main" xmlns="" val="10008"/>
                  </a:ext>
                </a:extLst>
              </a:tr>
              <a:tr h="326226">
                <a:tc>
                  <a:txBody>
                    <a:bodyPr/>
                    <a:lstStyle/>
                    <a:p>
                      <a:endParaRPr lang="en-GB"/>
                    </a:p>
                  </a:txBody>
                  <a:tcPr/>
                </a:tc>
                <a:tc>
                  <a:txBody>
                    <a:bodyPr/>
                    <a:lstStyle/>
                    <a:p>
                      <a:endParaRPr lang="en-GB"/>
                    </a:p>
                  </a:txBody>
                  <a:tcPr/>
                </a:tc>
                <a:extLst>
                  <a:ext uri="{0D108BD9-81ED-4DB2-BD59-A6C34878D82A}">
                    <a16:rowId xmlns:a16="http://schemas.microsoft.com/office/drawing/2014/main" xmlns="" val="10009"/>
                  </a:ext>
                </a:extLst>
              </a:tr>
              <a:tr h="326226">
                <a:tc>
                  <a:txBody>
                    <a:bodyPr/>
                    <a:lstStyle/>
                    <a:p>
                      <a:endParaRPr lang="en-GB"/>
                    </a:p>
                  </a:txBody>
                  <a:tcPr/>
                </a:tc>
                <a:tc>
                  <a:txBody>
                    <a:bodyPr/>
                    <a:lstStyle/>
                    <a:p>
                      <a:endParaRPr lang="en-GB"/>
                    </a:p>
                  </a:txBody>
                  <a:tcPr/>
                </a:tc>
                <a:extLst>
                  <a:ext uri="{0D108BD9-81ED-4DB2-BD59-A6C34878D82A}">
                    <a16:rowId xmlns:a16="http://schemas.microsoft.com/office/drawing/2014/main" xmlns="" val="10010"/>
                  </a:ext>
                </a:extLst>
              </a:tr>
              <a:tr h="326226">
                <a:tc>
                  <a:txBody>
                    <a:bodyPr/>
                    <a:lstStyle/>
                    <a:p>
                      <a:endParaRPr lang="en-GB"/>
                    </a:p>
                  </a:txBody>
                  <a:tcPr/>
                </a:tc>
                <a:tc>
                  <a:txBody>
                    <a:bodyPr/>
                    <a:lstStyle/>
                    <a:p>
                      <a:endParaRPr lang="en-GB" dirty="0"/>
                    </a:p>
                  </a:txBody>
                  <a:tcPr/>
                </a:tc>
                <a:extLst>
                  <a:ext uri="{0D108BD9-81ED-4DB2-BD59-A6C34878D82A}">
                    <a16:rowId xmlns:a16="http://schemas.microsoft.com/office/drawing/2014/main" xmlns="" val="10011"/>
                  </a:ext>
                </a:extLst>
              </a:tr>
            </a:tbl>
          </a:graphicData>
        </a:graphic>
      </p:graphicFrame>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9327" y="2865801"/>
            <a:ext cx="3810000" cy="3286125"/>
          </a:xfrm>
          <a:prstGeom prst="rect">
            <a:avLst/>
          </a:prstGeom>
        </p:spPr>
      </p:pic>
      <p:sp>
        <p:nvSpPr>
          <p:cNvPr id="6" name="16-Point Star 5"/>
          <p:cNvSpPr/>
          <p:nvPr/>
        </p:nvSpPr>
        <p:spPr>
          <a:xfrm rot="479452">
            <a:off x="1854926" y="3898614"/>
            <a:ext cx="4955178" cy="2455817"/>
          </a:xfrm>
          <a:prstGeom prst="star16">
            <a:avLst/>
          </a:prstGeom>
          <a:solidFill>
            <a:schemeClr val="accent1">
              <a:lumMod val="5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solidFill>
                  <a:schemeClr val="accent4">
                    <a:lumMod val="40000"/>
                    <a:lumOff val="60000"/>
                  </a:schemeClr>
                </a:solidFill>
              </a:rPr>
              <a:t>Now take a photo of the results and make sure that you keep it on your phones for later lessons</a:t>
            </a:r>
            <a:endParaRPr lang="en-GB" sz="2000" b="1" dirty="0">
              <a:solidFill>
                <a:schemeClr val="accent4">
                  <a:lumMod val="40000"/>
                  <a:lumOff val="60000"/>
                </a:schemeClr>
              </a:solidFill>
            </a:endParaRPr>
          </a:p>
        </p:txBody>
      </p:sp>
    </p:spTree>
    <p:extLst>
      <p:ext uri="{BB962C8B-B14F-4D97-AF65-F5344CB8AC3E}">
        <p14:creationId xmlns:p14="http://schemas.microsoft.com/office/powerpoint/2010/main" val="2143366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buNone/>
            </a:pPr>
            <a:r>
              <a:rPr lang="en-GB" b="1" dirty="0" smtClean="0"/>
              <a:t>For now, we will only deal with descriptive statistics.  You can work in pairs, but you will need to individually write the results into the space provided in your prep packs (p.27)</a:t>
            </a:r>
          </a:p>
          <a:p>
            <a:pPr marL="0" indent="0">
              <a:buNone/>
            </a:pPr>
            <a:endParaRPr lang="en-GB" b="1" dirty="0"/>
          </a:p>
          <a:p>
            <a:pPr marL="514350" indent="-514350">
              <a:buAutoNum type="arabicPeriod"/>
            </a:pPr>
            <a:r>
              <a:rPr lang="en-GB" dirty="0" smtClean="0"/>
              <a:t>Draw out a table to record your descriptive statistics results.  Make sure that you give the table a title</a:t>
            </a:r>
          </a:p>
          <a:p>
            <a:pPr marL="514350" indent="-514350">
              <a:buAutoNum type="arabicPeriod"/>
            </a:pPr>
            <a:endParaRPr lang="en-GB" dirty="0"/>
          </a:p>
          <a:p>
            <a:pPr marL="514350" indent="-514350">
              <a:buAutoNum type="arabicPeriod"/>
            </a:pPr>
            <a:r>
              <a:rPr lang="en-GB" dirty="0"/>
              <a:t>W</a:t>
            </a:r>
            <a:r>
              <a:rPr lang="en-GB" dirty="0" smtClean="0"/>
              <a:t>ork </a:t>
            </a:r>
            <a:r>
              <a:rPr lang="en-GB" dirty="0"/>
              <a:t>out the measures of central tendency for both sets of data and </a:t>
            </a:r>
            <a:r>
              <a:rPr lang="en-GB" dirty="0" smtClean="0"/>
              <a:t>put them into the table</a:t>
            </a:r>
          </a:p>
          <a:p>
            <a:pPr marL="514350" indent="-514350">
              <a:buAutoNum type="arabicPeriod"/>
            </a:pPr>
            <a:endParaRPr lang="en-GB" dirty="0"/>
          </a:p>
          <a:p>
            <a:pPr marL="514350" indent="-514350">
              <a:buAutoNum type="arabicPeriod"/>
            </a:pPr>
            <a:r>
              <a:rPr lang="en-GB" dirty="0" smtClean="0"/>
              <a:t>Work </a:t>
            </a:r>
            <a:r>
              <a:rPr lang="en-GB" dirty="0"/>
              <a:t>out the range and </a:t>
            </a:r>
            <a:r>
              <a:rPr lang="en-GB" b="1" dirty="0"/>
              <a:t>standard deviation (optional) </a:t>
            </a:r>
            <a:r>
              <a:rPr lang="en-GB" dirty="0"/>
              <a:t>for both sets of data and put </a:t>
            </a:r>
            <a:r>
              <a:rPr lang="en-GB" dirty="0" smtClean="0"/>
              <a:t>them into the table</a:t>
            </a:r>
          </a:p>
          <a:p>
            <a:pPr marL="514350" indent="-514350">
              <a:buAutoNum type="arabicPeriod"/>
            </a:pPr>
            <a:endParaRPr lang="en-GB" dirty="0"/>
          </a:p>
          <a:p>
            <a:pPr marL="514350" indent="-514350">
              <a:buAutoNum type="arabicPeriod"/>
            </a:pPr>
            <a:r>
              <a:rPr lang="en-GB" dirty="0" smtClean="0"/>
              <a:t>Draw </a:t>
            </a:r>
            <a:r>
              <a:rPr lang="en-GB" dirty="0"/>
              <a:t>and label an appropriate graph </a:t>
            </a:r>
          </a:p>
          <a:p>
            <a:pPr marL="0" indent="0">
              <a:buNone/>
            </a:pPr>
            <a:endParaRPr lang="en-GB" b="1" dirty="0"/>
          </a:p>
        </p:txBody>
      </p:sp>
      <p:sp>
        <p:nvSpPr>
          <p:cNvPr id="4"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GB" dirty="0" smtClean="0"/>
              <a:t>Results analysis:  </a:t>
            </a:r>
            <a:r>
              <a:rPr lang="en-GB" dirty="0" smtClean="0">
                <a:solidFill>
                  <a:schemeClr val="accent6">
                    <a:lumMod val="60000"/>
                    <a:lumOff val="40000"/>
                  </a:schemeClr>
                </a:solidFill>
              </a:rPr>
              <a:t>Descriptive Statistics</a:t>
            </a:r>
            <a:endParaRPr lang="en-GB" dirty="0">
              <a:solidFill>
                <a:schemeClr val="accent6">
                  <a:lumMod val="60000"/>
                  <a:lumOff val="40000"/>
                </a:schemeClr>
              </a:solidFill>
            </a:endParaRPr>
          </a:p>
        </p:txBody>
      </p:sp>
    </p:spTree>
    <p:extLst>
      <p:ext uri="{BB962C8B-B14F-4D97-AF65-F5344CB8AC3E}">
        <p14:creationId xmlns:p14="http://schemas.microsoft.com/office/powerpoint/2010/main" val="6183752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1140</Words>
  <Application>Microsoft Office PowerPoint</Application>
  <PresentationFormat>Widescreen</PresentationFormat>
  <Paragraphs>88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Psychological Investigations</vt:lpstr>
      <vt:lpstr>Starter Questions</vt:lpstr>
      <vt:lpstr>Starter Questions</vt:lpstr>
      <vt:lpstr>Reference writing: Did you get it right?</vt:lpstr>
      <vt:lpstr>Writing an introduction</vt:lpstr>
      <vt:lpstr>Writing an introduction: Literature Review</vt:lpstr>
      <vt:lpstr>Writing an introduction: Putting it all together</vt:lpstr>
      <vt:lpstr>The Results</vt:lpstr>
      <vt:lpstr>Results analysis:  Descriptive Statistics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Psychological Investigations</dc:title>
  <dc:creator>Stacey Marks</dc:creator>
  <cp:lastModifiedBy>Stacey</cp:lastModifiedBy>
  <cp:revision>42</cp:revision>
  <dcterms:created xsi:type="dcterms:W3CDTF">2019-09-17T11:10:34Z</dcterms:created>
  <dcterms:modified xsi:type="dcterms:W3CDTF">2020-10-16T13:14:04Z</dcterms:modified>
</cp:coreProperties>
</file>