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1" r:id="rId2"/>
    <p:sldId id="272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3A109-2D93-4869-8FAF-990E7D3FF433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962BA-9D1A-4CB6-A486-7C88655C8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31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If link doesn’t work, play from lesson files page on website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962BA-9D1A-4CB6-A486-7C88655C877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043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962BA-9D1A-4CB6-A486-7C88655C877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586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456A-1412-48DE-9961-2E928A7417C4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DB5-7B32-4CDB-B878-9FDB9E0BE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79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456A-1412-48DE-9961-2E928A7417C4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DB5-7B32-4CDB-B878-9FDB9E0BE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86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456A-1412-48DE-9961-2E928A7417C4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DB5-7B32-4CDB-B878-9FDB9E0BE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90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456A-1412-48DE-9961-2E928A7417C4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DB5-7B32-4CDB-B878-9FDB9E0BE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23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456A-1412-48DE-9961-2E928A7417C4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DB5-7B32-4CDB-B878-9FDB9E0BE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321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456A-1412-48DE-9961-2E928A7417C4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DB5-7B32-4CDB-B878-9FDB9E0BE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01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456A-1412-48DE-9961-2E928A7417C4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DB5-7B32-4CDB-B878-9FDB9E0BE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01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456A-1412-48DE-9961-2E928A7417C4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DB5-7B32-4CDB-B878-9FDB9E0BE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33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456A-1412-48DE-9961-2E928A7417C4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DB5-7B32-4CDB-B878-9FDB9E0BE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81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456A-1412-48DE-9961-2E928A7417C4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DB5-7B32-4CDB-B878-9FDB9E0BE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71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456A-1412-48DE-9961-2E928A7417C4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0DB5-7B32-4CDB-B878-9FDB9E0BE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46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F456A-1412-48DE-9961-2E928A7417C4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90DB5-7B32-4CDB-B878-9FDB9E0BE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42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kahoot.it/v2/?quizId=722ef4c6-2797-4bf4-80dc-6269aa892db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video%20clips/Harry%20Harlow%20Monkey%20Experiment%20Contact%20Comfort_WMV%20V9.wmv" TargetMode="External"/><Relationship Id="rId7" Type="http://schemas.openxmlformats.org/officeDocument/2006/relationships/hyperlink" Target="video%20clips/Scaring%20a%20monkey_%20another%20experiment%20by%20Harlow_WMV%20V9.wm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hyperlink" Target="https://www.youtube.com/watch?v=JGyfcBfSj4M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3.png"/><Relationship Id="rId9" Type="http://schemas.openxmlformats.org/officeDocument/2006/relationships/hyperlink" Target="video%20clips/The%20Cat%20&amp;%20The%20Ducklings%20(Animal%20Odd%20Couples)%20(1)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Starter: </a:t>
            </a:r>
            <a:r>
              <a:rPr lang="en-US" sz="2400" b="1" dirty="0">
                <a:solidFill>
                  <a:schemeClr val="bg1"/>
                </a:solidFill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</a:rPr>
              <a:t>ndividually on paper or MWB are these true or false?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>If false what is the correct answer?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4781128"/>
          </a:xfrm>
        </p:spPr>
        <p:txBody>
          <a:bodyPr>
            <a:normAutofit fontScale="25000" lnSpcReduction="20000"/>
          </a:bodyPr>
          <a:lstStyle/>
          <a:p>
            <a:pPr marL="1371600" indent="-1371600">
              <a:buFont typeface="+mj-lt"/>
              <a:buAutoNum type="arabicPeriod"/>
            </a:pPr>
            <a:r>
              <a:rPr lang="en-US" sz="8800" dirty="0" smtClean="0"/>
              <a:t>The </a:t>
            </a:r>
            <a:r>
              <a:rPr lang="en-US" sz="8800" dirty="0"/>
              <a:t>role of the father has changed in recent years because now less mothers are going to out to work. </a:t>
            </a:r>
            <a:endParaRPr lang="en-US" sz="8800" dirty="0" smtClean="0"/>
          </a:p>
          <a:p>
            <a:pPr marL="1371600" indent="-1371600">
              <a:buFont typeface="+mj-lt"/>
              <a:buAutoNum type="arabicPeriod"/>
            </a:pPr>
            <a:r>
              <a:rPr lang="en-US" sz="8800" dirty="0" smtClean="0"/>
              <a:t>Fathers </a:t>
            </a:r>
            <a:r>
              <a:rPr lang="en-US" sz="8800" dirty="0"/>
              <a:t>foster more risk taking </a:t>
            </a:r>
            <a:r>
              <a:rPr lang="en-US" sz="8800" dirty="0" err="1"/>
              <a:t>behaviour</a:t>
            </a:r>
            <a:r>
              <a:rPr lang="en-US" sz="8800" dirty="0"/>
              <a:t> by engaging in more </a:t>
            </a:r>
            <a:r>
              <a:rPr lang="en-US" sz="8800" dirty="0" err="1"/>
              <a:t>organised</a:t>
            </a:r>
            <a:r>
              <a:rPr lang="en-US" sz="8800" dirty="0"/>
              <a:t> and structured </a:t>
            </a:r>
            <a:r>
              <a:rPr lang="en-US" sz="8800" dirty="0" smtClean="0"/>
              <a:t>play</a:t>
            </a:r>
            <a:endParaRPr lang="en-US" sz="8800" dirty="0"/>
          </a:p>
          <a:p>
            <a:pPr marL="1371600" indent="-1371600">
              <a:buFont typeface="+mj-lt"/>
              <a:buAutoNum type="arabicPeriod"/>
            </a:pPr>
            <a:r>
              <a:rPr lang="en-US" sz="8800" dirty="0" smtClean="0"/>
              <a:t>Fathers </a:t>
            </a:r>
            <a:r>
              <a:rPr lang="en-US" sz="8800" dirty="0"/>
              <a:t>are more able than mothers to detect low levels of infant distress </a:t>
            </a:r>
            <a:endParaRPr lang="en-US" sz="8800" dirty="0" smtClean="0"/>
          </a:p>
          <a:p>
            <a:pPr marL="1371600" indent="-1371600">
              <a:buFont typeface="+mj-lt"/>
              <a:buAutoNum type="arabicPeriod"/>
            </a:pPr>
            <a:r>
              <a:rPr lang="en-US" sz="8800" dirty="0" smtClean="0"/>
              <a:t>Fathers </a:t>
            </a:r>
            <a:r>
              <a:rPr lang="en-US" sz="8800" dirty="0"/>
              <a:t>can be the main </a:t>
            </a:r>
            <a:r>
              <a:rPr lang="en-US" sz="8800" dirty="0" err="1"/>
              <a:t>carer</a:t>
            </a:r>
            <a:r>
              <a:rPr lang="en-US" sz="8800" dirty="0"/>
              <a:t> effectively </a:t>
            </a:r>
            <a:endParaRPr lang="en-US" sz="8800" dirty="0" smtClean="0"/>
          </a:p>
          <a:p>
            <a:pPr marL="1371600" indent="-1371600">
              <a:buFont typeface="+mj-lt"/>
              <a:buAutoNum type="arabicPeriod"/>
            </a:pPr>
            <a:r>
              <a:rPr lang="en-US" sz="8800" dirty="0" smtClean="0"/>
              <a:t>children </a:t>
            </a:r>
            <a:r>
              <a:rPr lang="en-US" sz="8800" dirty="0"/>
              <a:t>who have secure, supportive, reciprocal, and sensitive relationships with their fathers (or mothers) do better on every measure of child </a:t>
            </a:r>
            <a:r>
              <a:rPr lang="en-US" sz="8800" dirty="0" smtClean="0"/>
              <a:t>development.</a:t>
            </a:r>
            <a:endParaRPr lang="en-US" sz="8800" dirty="0"/>
          </a:p>
          <a:p>
            <a:pPr marL="1371600" indent="-1371600">
              <a:buFont typeface="+mj-lt"/>
              <a:buAutoNum type="arabicPeriod"/>
            </a:pPr>
            <a:r>
              <a:rPr lang="en-US" sz="8800" dirty="0" smtClean="0"/>
              <a:t>There </a:t>
            </a:r>
            <a:r>
              <a:rPr lang="en-US" sz="8800" dirty="0"/>
              <a:t>has been lots of research into the role of the father that have all come to similar conclusions so it is easy to definitively say what a fathers role should be? 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8800" dirty="0" smtClean="0"/>
              <a:t>Research </a:t>
            </a:r>
            <a:r>
              <a:rPr lang="en-GB" sz="8800" dirty="0"/>
              <a:t>has shown that children growing up in single or same sex parent households do not develop in the same way as children from two parent households </a:t>
            </a:r>
          </a:p>
          <a:p>
            <a:r>
              <a:rPr lang="en-GB" sz="2800" dirty="0"/>
              <a:t> </a:t>
            </a:r>
          </a:p>
          <a:p>
            <a:pPr marL="0" indent="0">
              <a:buNone/>
            </a:pPr>
            <a:endParaRPr lang="en-US" sz="9800" dirty="0"/>
          </a:p>
          <a:p>
            <a:pPr marL="0" indent="0">
              <a:buNone/>
            </a:pPr>
            <a:endParaRPr lang="en-US" sz="9800" dirty="0"/>
          </a:p>
          <a:p>
            <a:pPr marL="0" indent="0">
              <a:buNone/>
            </a:pPr>
            <a:endParaRPr lang="en-US" sz="9800" dirty="0"/>
          </a:p>
          <a:p>
            <a:pPr marL="0" indent="0">
              <a:buNone/>
            </a:pPr>
            <a:endParaRPr lang="en-US" sz="9800" dirty="0"/>
          </a:p>
          <a:p>
            <a:pPr marL="0" indent="0">
              <a:buNone/>
            </a:pPr>
            <a:r>
              <a:rPr lang="en-US" sz="9800" dirty="0"/>
              <a:t>7. Research has shown that children growing up in single or same sex parent households do not develop in the same way as children from two parent households </a:t>
            </a:r>
          </a:p>
          <a:p>
            <a:pPr marL="0" indent="0">
              <a:buNone/>
            </a:pPr>
            <a:endParaRPr lang="en-US" sz="9800" dirty="0"/>
          </a:p>
          <a:p>
            <a:pPr marL="0" indent="0">
              <a:buNone/>
            </a:pPr>
            <a:endParaRPr lang="en-US" sz="9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90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Evaluation of Animal Studies of Attachment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i="1" dirty="0" smtClean="0">
                <a:solidFill>
                  <a:schemeClr val="bg2">
                    <a:lumMod val="25000"/>
                  </a:schemeClr>
                </a:solidFill>
              </a:rPr>
              <a:t>Answer the following questions in groups, on MWBs:</a:t>
            </a:r>
          </a:p>
          <a:p>
            <a:pPr marL="0" indent="0">
              <a:buNone/>
            </a:pPr>
            <a:endParaRPr lang="en-GB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What ethical issues exist with the research?</a:t>
            </a:r>
          </a:p>
          <a:p>
            <a:pPr marL="0" indent="0">
              <a:buNone/>
            </a:pPr>
            <a:endParaRPr lang="en-GB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What might make the suffering of Harlow’s monkeys justifiable?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Are there real benefits to the research?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Now see if you can construct a PEEL point using this information</a:t>
            </a:r>
            <a:endParaRPr lang="en-US" sz="40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95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Evaluation of Animal Studies of Attachment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i="1" dirty="0" smtClean="0">
                <a:solidFill>
                  <a:schemeClr val="bg2">
                    <a:lumMod val="25000"/>
                  </a:schemeClr>
                </a:solidFill>
              </a:rPr>
              <a:t>Answer the following questions in groups, on MWBs: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err="1" smtClean="0"/>
              <a:t>Guiton</a:t>
            </a:r>
            <a:r>
              <a:rPr lang="en-US" i="1" dirty="0" smtClean="0"/>
              <a:t> </a:t>
            </a:r>
            <a:r>
              <a:rPr lang="en-US" i="1" dirty="0"/>
              <a:t>(1966) found that when </a:t>
            </a:r>
            <a:r>
              <a:rPr lang="en-US" i="1" dirty="0" smtClean="0"/>
              <a:t>chicks </a:t>
            </a:r>
            <a:r>
              <a:rPr lang="en-US" i="1" dirty="0"/>
              <a:t>were imprinted to a yellow rubber glove they did at first imprint on </a:t>
            </a:r>
            <a:r>
              <a:rPr lang="en-US" i="1" dirty="0" smtClean="0"/>
              <a:t>it and attempt to mate with it, </a:t>
            </a:r>
            <a:r>
              <a:rPr lang="en-US" i="1" dirty="0"/>
              <a:t>but </a:t>
            </a:r>
            <a:r>
              <a:rPr lang="en-US" i="1" dirty="0" smtClean="0"/>
              <a:t>with experience they eventually learned to </a:t>
            </a:r>
            <a:r>
              <a:rPr lang="en-US" i="1" dirty="0"/>
              <a:t>prefer mating with other </a:t>
            </a:r>
            <a:r>
              <a:rPr lang="en-US" i="1" dirty="0" smtClean="0"/>
              <a:t>chickens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does this suggest about imprinting?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does this matter?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GB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Now see if you can construct a PEEL point using this information</a:t>
            </a:r>
            <a:endParaRPr lang="en-US" sz="40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71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800" b="1" dirty="0" smtClean="0"/>
              <a:t>True or False? Answers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08369" y="1397529"/>
            <a:ext cx="885698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role </a:t>
            </a:r>
            <a:r>
              <a:rPr lang="en-US" dirty="0"/>
              <a:t>of the father has changed in recent years because now </a:t>
            </a:r>
            <a:r>
              <a:rPr lang="en-US" sz="2400" b="1" dirty="0">
                <a:solidFill>
                  <a:srgbClr val="00B0F0"/>
                </a:solidFill>
              </a:rPr>
              <a:t>less mothers </a:t>
            </a:r>
            <a:r>
              <a:rPr lang="en-US" dirty="0"/>
              <a:t>are going to out to </a:t>
            </a:r>
            <a:r>
              <a:rPr lang="en-US" dirty="0" smtClean="0"/>
              <a:t>work  </a:t>
            </a:r>
            <a:r>
              <a:rPr lang="en-US" b="1" dirty="0" smtClean="0">
                <a:solidFill>
                  <a:srgbClr val="FF0000"/>
                </a:solidFill>
              </a:rPr>
              <a:t>False - more mothers, a rise of 3.7-4.9 million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</a:t>
            </a:r>
            <a:r>
              <a:rPr lang="en-US" dirty="0" smtClean="0"/>
              <a:t>athers </a:t>
            </a:r>
            <a:r>
              <a:rPr lang="en-US" dirty="0"/>
              <a:t>foster more risk taking </a:t>
            </a:r>
            <a:r>
              <a:rPr lang="en-US" dirty="0" err="1"/>
              <a:t>behaviour</a:t>
            </a:r>
            <a:r>
              <a:rPr lang="en-US" dirty="0"/>
              <a:t> by engaging in </a:t>
            </a:r>
            <a:r>
              <a:rPr lang="en-US" sz="2000" b="1" dirty="0">
                <a:solidFill>
                  <a:srgbClr val="00B0F0"/>
                </a:solidFill>
              </a:rPr>
              <a:t>more </a:t>
            </a:r>
            <a:r>
              <a:rPr lang="en-US" sz="2000" b="1" dirty="0" err="1">
                <a:solidFill>
                  <a:srgbClr val="00B0F0"/>
                </a:solidFill>
              </a:rPr>
              <a:t>organised</a:t>
            </a:r>
            <a:r>
              <a:rPr lang="en-US" sz="2000" b="1" dirty="0">
                <a:solidFill>
                  <a:srgbClr val="00B0F0"/>
                </a:solidFill>
              </a:rPr>
              <a:t> and structured </a:t>
            </a:r>
            <a:r>
              <a:rPr lang="en-US" sz="2000" b="1" dirty="0" smtClean="0">
                <a:solidFill>
                  <a:srgbClr val="00B0F0"/>
                </a:solidFill>
              </a:rPr>
              <a:t>play  </a:t>
            </a:r>
            <a:r>
              <a:rPr lang="en-US" sz="2000" b="1" dirty="0" smtClean="0">
                <a:solidFill>
                  <a:srgbClr val="FF0000"/>
                </a:solidFill>
              </a:rPr>
              <a:t>False - more physical play and enjoyable games</a:t>
            </a:r>
            <a:endParaRPr lang="en-US" sz="2000" b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Fathers </a:t>
            </a:r>
            <a:r>
              <a:rPr lang="en-US" dirty="0"/>
              <a:t>are more able than mothers to detect low levels of infant distress 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FF0000"/>
                </a:solidFill>
              </a:rPr>
              <a:t>F</a:t>
            </a:r>
            <a:r>
              <a:rPr lang="en-US" b="1" dirty="0" smtClean="0">
                <a:solidFill>
                  <a:srgbClr val="FF0000"/>
                </a:solidFill>
              </a:rPr>
              <a:t>alse – other way round</a:t>
            </a:r>
            <a:endParaRPr lang="en-US" b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Fathers </a:t>
            </a:r>
            <a:r>
              <a:rPr lang="en-US" dirty="0"/>
              <a:t>can be the main </a:t>
            </a:r>
            <a:r>
              <a:rPr lang="en-US" dirty="0" err="1"/>
              <a:t>carer</a:t>
            </a:r>
            <a:r>
              <a:rPr lang="en-US" dirty="0"/>
              <a:t> </a:t>
            </a:r>
            <a:r>
              <a:rPr lang="en-US" dirty="0" smtClean="0"/>
              <a:t>effectively  </a:t>
            </a:r>
            <a:r>
              <a:rPr lang="en-US" sz="2400" b="1" dirty="0">
                <a:solidFill>
                  <a:srgbClr val="00B050"/>
                </a:solidFill>
              </a:rPr>
              <a:t>T</a:t>
            </a:r>
            <a:r>
              <a:rPr lang="en-US" sz="2400" b="1" dirty="0" smtClean="0">
                <a:solidFill>
                  <a:srgbClr val="00B050"/>
                </a:solidFill>
              </a:rPr>
              <a:t>rue – see research by </a:t>
            </a:r>
            <a:r>
              <a:rPr lang="en-US" sz="2400" b="1" dirty="0">
                <a:solidFill>
                  <a:srgbClr val="00B050"/>
                </a:solidFill>
              </a:rPr>
              <a:t>F</a:t>
            </a:r>
            <a:r>
              <a:rPr lang="en-US" sz="2400" b="1" dirty="0" smtClean="0">
                <a:solidFill>
                  <a:srgbClr val="00B050"/>
                </a:solidFill>
              </a:rPr>
              <a:t>ield</a:t>
            </a:r>
            <a:endParaRPr lang="en-US" sz="2400" b="1" dirty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hildren </a:t>
            </a:r>
            <a:r>
              <a:rPr lang="en-US" dirty="0"/>
              <a:t>who have secure, supportive, reciprocal, and sensitive relationships with </a:t>
            </a:r>
            <a:r>
              <a:rPr lang="en-US" dirty="0" smtClean="0"/>
              <a:t>their fathers </a:t>
            </a:r>
            <a:r>
              <a:rPr lang="en-US" dirty="0"/>
              <a:t>(or mothers) do better on every measure of child </a:t>
            </a:r>
            <a:r>
              <a:rPr lang="en-US" dirty="0" smtClean="0"/>
              <a:t>development  </a:t>
            </a:r>
            <a:r>
              <a:rPr lang="en-US" sz="2800" b="1" dirty="0">
                <a:solidFill>
                  <a:srgbClr val="00B050"/>
                </a:solidFill>
              </a:rPr>
              <a:t>T</a:t>
            </a:r>
            <a:r>
              <a:rPr lang="en-US" sz="2800" b="1" dirty="0" smtClean="0">
                <a:solidFill>
                  <a:srgbClr val="00B050"/>
                </a:solidFill>
              </a:rPr>
              <a:t>rue</a:t>
            </a:r>
            <a:endParaRPr lang="en-US" sz="2800" b="1" dirty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There </a:t>
            </a:r>
            <a:r>
              <a:rPr lang="en-US" dirty="0"/>
              <a:t>has been lots of research into the role of the father that have all come to similar conclusions so it is easy to definitively say what a fathers role should be</a:t>
            </a:r>
            <a:r>
              <a:rPr lang="en-US" dirty="0" smtClean="0"/>
              <a:t>?  </a:t>
            </a:r>
            <a:r>
              <a:rPr lang="en-US" sz="2400" b="1" dirty="0" smtClean="0">
                <a:solidFill>
                  <a:srgbClr val="FF0000"/>
                </a:solidFill>
              </a:rPr>
              <a:t>False - a big issue is that the research is inconsistent</a:t>
            </a:r>
            <a:endParaRPr lang="en-US" sz="2400" b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Research </a:t>
            </a:r>
            <a:r>
              <a:rPr lang="en-US" dirty="0"/>
              <a:t>has shown that children growing up in single or same sex parent households do not develop in the same way as children from two parent households </a:t>
            </a:r>
            <a:r>
              <a:rPr lang="en-US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False - no significant differences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35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Why do we carry out animal studies in attachment?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5530"/>
            <a:ext cx="4834880" cy="50938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i="1" dirty="0" smtClean="0"/>
              <a:t>In your groups, on MWBs, list all the reasons Psychologists might want to carry out research on animals</a:t>
            </a:r>
          </a:p>
          <a:p>
            <a:pPr marL="0" indent="0">
              <a:buNone/>
            </a:pPr>
            <a:endParaRPr lang="en-GB" b="1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099" r="8143"/>
          <a:stretch/>
        </p:blipFill>
        <p:spPr>
          <a:xfrm>
            <a:off x="5508104" y="1582688"/>
            <a:ext cx="3456385" cy="26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74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Kahoot</a:t>
            </a:r>
            <a:r>
              <a:rPr lang="en-GB" dirty="0" smtClean="0">
                <a:solidFill>
                  <a:schemeClr val="bg1"/>
                </a:solidFill>
              </a:rPr>
              <a:t> Quiz on Animal Studies into Attachment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Content Placeholder 3">
            <a:hlinkClick r:id="rId3"/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r="2751"/>
          <a:stretch/>
        </p:blipFill>
        <p:spPr>
          <a:xfrm>
            <a:off x="1798337" y="2149802"/>
            <a:ext cx="5511827" cy="4448671"/>
          </a:xfrm>
        </p:spPr>
      </p:pic>
      <p:sp>
        <p:nvSpPr>
          <p:cNvPr id="5" name="TextBox 4"/>
          <p:cNvSpPr txBox="1"/>
          <p:nvPr/>
        </p:nvSpPr>
        <p:spPr>
          <a:xfrm>
            <a:off x="2303747" y="1538378"/>
            <a:ext cx="4536504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How much do you remember?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2268251" y="618908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29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Let’s watch the clips..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Content Placeholder 4">
            <a:hlinkClick r:id="rId3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39" y="1700808"/>
            <a:ext cx="3305175" cy="2667000"/>
          </a:xfrm>
        </p:spPr>
      </p:pic>
      <p:pic>
        <p:nvPicPr>
          <p:cNvPr id="5" name="Picture 4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700808"/>
            <a:ext cx="3685654" cy="2630178"/>
          </a:xfrm>
          <a:prstGeom prst="rect">
            <a:avLst/>
          </a:prstGeom>
        </p:spPr>
      </p:pic>
      <p:pic>
        <p:nvPicPr>
          <p:cNvPr id="6" name="Picture 5">
            <a:hlinkClick r:id="rId7" action="ppaction://hlinkfile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789040"/>
            <a:ext cx="1944216" cy="2919759"/>
          </a:xfrm>
          <a:prstGeom prst="rect">
            <a:avLst/>
          </a:prstGeom>
        </p:spPr>
      </p:pic>
      <p:pic>
        <p:nvPicPr>
          <p:cNvPr id="7" name="Picture 6">
            <a:hlinkClick r:id="rId9" action="ppaction://hlinkfile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961" y="4013943"/>
            <a:ext cx="2692865" cy="2692865"/>
          </a:xfrm>
          <a:prstGeom prst="rect">
            <a:avLst/>
          </a:prstGeom>
        </p:spPr>
      </p:pic>
      <p:sp>
        <p:nvSpPr>
          <p:cNvPr id="8" name="12-Point Star 7"/>
          <p:cNvSpPr/>
          <p:nvPr/>
        </p:nvSpPr>
        <p:spPr>
          <a:xfrm rot="369505">
            <a:off x="5436096" y="4221088"/>
            <a:ext cx="3168352" cy="2485720"/>
          </a:xfrm>
          <a:prstGeom prst="star12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This one isn’t a formal study, just interesting!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53039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Exam practice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Individually, write an answer to the following question.  You have 5 minutes: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i="1" dirty="0" smtClean="0"/>
              <a:t>Outline one study that has used animals to study attachment  (4 marks)</a:t>
            </a:r>
          </a:p>
          <a:p>
            <a:pPr marL="0" indent="0">
              <a:buNone/>
            </a:pPr>
            <a:endParaRPr lang="en-GB" b="1" i="1" dirty="0"/>
          </a:p>
          <a:p>
            <a:pPr marL="0" indent="0">
              <a:buNone/>
            </a:pP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</a:rPr>
              <a:t>Now swap over with the person sitting next to you and give theirs a mark according to the guidance on the next slide</a:t>
            </a:r>
            <a:endParaRPr lang="en-GB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7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Award 1 mark for any of the following:</a:t>
            </a:r>
          </a:p>
          <a:p>
            <a:endParaRPr lang="en-US" dirty="0"/>
          </a:p>
          <a:p>
            <a:r>
              <a:rPr lang="en-US" dirty="0" smtClean="0"/>
              <a:t>Lorenz investigated </a:t>
            </a:r>
            <a:r>
              <a:rPr lang="en-US" dirty="0"/>
              <a:t>the mechanisms of imprinting, where bird species mobile from birth follow and form attachment to the first moving object they </a:t>
            </a:r>
            <a:r>
              <a:rPr lang="en-US" dirty="0" smtClean="0"/>
              <a:t>see </a:t>
            </a:r>
            <a:endParaRPr lang="en-US" dirty="0"/>
          </a:p>
          <a:p>
            <a:r>
              <a:rPr lang="en-US" dirty="0"/>
              <a:t>Lorenz split a clutch of </a:t>
            </a:r>
            <a:r>
              <a:rPr lang="en-US" dirty="0" err="1"/>
              <a:t>greylag</a:t>
            </a:r>
            <a:r>
              <a:rPr lang="en-US" dirty="0"/>
              <a:t> goose eggs into two batches- one naturally hatched by the mother, one in an incubator with Lorenz as the first moving object they saw. He then recorded their </a:t>
            </a:r>
            <a:r>
              <a:rPr lang="en-US" dirty="0" err="1" smtClean="0"/>
              <a:t>behaviour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He </a:t>
            </a:r>
            <a:r>
              <a:rPr lang="en-US" dirty="0"/>
              <a:t>marked the </a:t>
            </a:r>
            <a:r>
              <a:rPr lang="en-US" dirty="0" smtClean="0"/>
              <a:t>goslings </a:t>
            </a:r>
            <a:r>
              <a:rPr lang="en-US" dirty="0"/>
              <a:t>and placed them under an upturned box, then removed it and recorded their </a:t>
            </a:r>
            <a:r>
              <a:rPr lang="en-US" dirty="0" err="1"/>
              <a:t>behaviour</a:t>
            </a:r>
            <a:r>
              <a:rPr lang="en-US" dirty="0"/>
              <a:t>. </a:t>
            </a:r>
            <a:endParaRPr lang="en-GB" dirty="0"/>
          </a:p>
          <a:p>
            <a:r>
              <a:rPr lang="en-US" dirty="0"/>
              <a:t>The incubator group followed Lorenz everywhere whereas the control group followed their mother.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the two groups were mixed up the incubator group still continued to follow Lorenz and the control group the mother. </a:t>
            </a:r>
          </a:p>
          <a:p>
            <a:r>
              <a:rPr lang="en-US" dirty="0"/>
              <a:t>There was a critical period of between 4-25 </a:t>
            </a:r>
            <a:r>
              <a:rPr lang="en-US" dirty="0" smtClean="0"/>
              <a:t>hours </a:t>
            </a:r>
            <a:r>
              <a:rPr lang="en-US" dirty="0"/>
              <a:t>and if imprinting did not occur the chicks did not attach to a mother figure. </a:t>
            </a:r>
          </a:p>
          <a:p>
            <a:r>
              <a:rPr lang="en-US" dirty="0"/>
              <a:t>Lorenz subsequently reported that the goslings imprinted on humans would later attempt to mate with humans.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3574" y="260648"/>
            <a:ext cx="8229600" cy="11430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Mark Scheme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07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b="1" dirty="0" smtClean="0"/>
              <a:t>Award one mark for each of the following:</a:t>
            </a:r>
          </a:p>
          <a:p>
            <a:endParaRPr lang="en-US" dirty="0"/>
          </a:p>
          <a:p>
            <a:r>
              <a:rPr lang="en-US" dirty="0" smtClean="0"/>
              <a:t>Harlow wanted to </a:t>
            </a:r>
            <a:r>
              <a:rPr lang="en-US" dirty="0"/>
              <a:t>determine whether food or close comfort was the important factor in attachment, </a:t>
            </a:r>
            <a:endParaRPr lang="en-US" dirty="0" smtClean="0"/>
          </a:p>
          <a:p>
            <a:r>
              <a:rPr lang="en-US" dirty="0" smtClean="0"/>
              <a:t>Harlow </a:t>
            </a:r>
            <a:r>
              <a:rPr lang="en-US" dirty="0"/>
              <a:t>placed 16 baby rhesus monkeys in cages with two surrogate mothers; a harsh wire mother or a soft </a:t>
            </a:r>
            <a:r>
              <a:rPr lang="en-US" dirty="0" err="1"/>
              <a:t>towelling</a:t>
            </a:r>
            <a:r>
              <a:rPr lang="en-US" dirty="0"/>
              <a:t> mother. </a:t>
            </a:r>
          </a:p>
          <a:p>
            <a:r>
              <a:rPr lang="en-US" dirty="0"/>
              <a:t>4 of the 16 monkeys were used in each of the following </a:t>
            </a:r>
            <a:r>
              <a:rPr lang="en-US" b="1" dirty="0"/>
              <a:t>four </a:t>
            </a:r>
            <a:r>
              <a:rPr lang="en-US" dirty="0"/>
              <a:t>conditions- </a:t>
            </a:r>
            <a:r>
              <a:rPr lang="en-US" dirty="0" smtClean="0"/>
              <a:t>-</a:t>
            </a:r>
            <a:r>
              <a:rPr lang="en-US" dirty="0"/>
              <a:t>wire mother producing milk, towel mother no milk </a:t>
            </a:r>
            <a:r>
              <a:rPr lang="en-US" dirty="0" smtClean="0"/>
              <a:t>-</a:t>
            </a:r>
            <a:r>
              <a:rPr lang="en-US" dirty="0"/>
              <a:t>wire mother no milk, </a:t>
            </a:r>
            <a:r>
              <a:rPr lang="en-US" dirty="0" err="1"/>
              <a:t>towelling</a:t>
            </a:r>
            <a:r>
              <a:rPr lang="en-US" dirty="0"/>
              <a:t> mother producing milk </a:t>
            </a:r>
            <a:r>
              <a:rPr lang="en-GB" dirty="0" smtClean="0"/>
              <a:t>-</a:t>
            </a:r>
            <a:r>
              <a:rPr lang="en-GB" dirty="0"/>
              <a:t>wire mother producing milk </a:t>
            </a:r>
            <a:r>
              <a:rPr lang="en-GB" dirty="0" smtClean="0"/>
              <a:t>-</a:t>
            </a:r>
            <a:r>
              <a:rPr lang="en-GB" dirty="0"/>
              <a:t>towelling mother producing milk </a:t>
            </a:r>
            <a:endParaRPr lang="en-US" dirty="0"/>
          </a:p>
          <a:p>
            <a:r>
              <a:rPr lang="en-US" dirty="0" smtClean="0"/>
              <a:t>Monkeys </a:t>
            </a:r>
            <a:r>
              <a:rPr lang="en-US" dirty="0"/>
              <a:t>preferred contact with the </a:t>
            </a:r>
            <a:r>
              <a:rPr lang="en-US" dirty="0" err="1"/>
              <a:t>towelling</a:t>
            </a:r>
            <a:r>
              <a:rPr lang="en-US" dirty="0"/>
              <a:t> mother when given a choice of surrogate mothers, regardless of whether she produced </a:t>
            </a:r>
            <a:r>
              <a:rPr lang="en-US" dirty="0" smtClean="0"/>
              <a:t>milk</a:t>
            </a:r>
          </a:p>
          <a:p>
            <a:r>
              <a:rPr lang="en-US" dirty="0" smtClean="0"/>
              <a:t>Monkeys </a:t>
            </a:r>
            <a:r>
              <a:rPr lang="en-US" dirty="0"/>
              <a:t>with only the wire mother showed signs of stress </a:t>
            </a:r>
            <a:r>
              <a:rPr lang="en-US" dirty="0" smtClean="0"/>
              <a:t>as they </a:t>
            </a:r>
            <a:r>
              <a:rPr lang="en-US" dirty="0"/>
              <a:t>had </a:t>
            </a:r>
            <a:r>
              <a:rPr lang="en-US" dirty="0" err="1"/>
              <a:t>diarrhoea</a:t>
            </a:r>
            <a:r>
              <a:rPr lang="en-US" dirty="0"/>
              <a:t>. </a:t>
            </a:r>
          </a:p>
          <a:p>
            <a:r>
              <a:rPr lang="en-US" dirty="0"/>
              <a:t>When frightened by a loud noise, monkeys clung to the </a:t>
            </a:r>
            <a:r>
              <a:rPr lang="en-US" dirty="0" err="1"/>
              <a:t>towelling</a:t>
            </a:r>
            <a:r>
              <a:rPr lang="en-US" dirty="0"/>
              <a:t> mother in conditions where she was available. </a:t>
            </a:r>
            <a:endParaRPr lang="en-US" dirty="0" smtClean="0"/>
          </a:p>
          <a:p>
            <a:r>
              <a:rPr lang="en-US" dirty="0"/>
              <a:t>In larger cage conditions monkeys with </a:t>
            </a:r>
            <a:r>
              <a:rPr lang="en-US" dirty="0" err="1"/>
              <a:t>towelling</a:t>
            </a:r>
            <a:r>
              <a:rPr lang="en-US" dirty="0"/>
              <a:t> mothers explored more and visiting their surrogate mothers more often. </a:t>
            </a:r>
            <a:endParaRPr lang="en-GB" dirty="0"/>
          </a:p>
          <a:p>
            <a:r>
              <a:rPr lang="en-US" dirty="0"/>
              <a:t>S</a:t>
            </a:r>
            <a:r>
              <a:rPr lang="en-US" dirty="0" smtClean="0"/>
              <a:t>evere </a:t>
            </a:r>
            <a:r>
              <a:rPr lang="en-US" dirty="0"/>
              <a:t>consequences were </a:t>
            </a:r>
            <a:r>
              <a:rPr lang="en-US" dirty="0" smtClean="0"/>
              <a:t>found in adulthood - </a:t>
            </a:r>
            <a:r>
              <a:rPr lang="en-US" dirty="0"/>
              <a:t>more aggressive, less sociable, bred less often as were unskilled at mating.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mothers some of the monkeys neglected their young and others attacked their children even killing them in some cases. 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3574" y="260648"/>
            <a:ext cx="8229600" cy="11430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Mark Scheme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57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Evaluation of Animal Studies of Attachment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i="1" dirty="0" smtClean="0">
                <a:solidFill>
                  <a:schemeClr val="bg2">
                    <a:lumMod val="25000"/>
                  </a:schemeClr>
                </a:solidFill>
              </a:rPr>
              <a:t>Answer the following questions in groups, on MWBs:</a:t>
            </a:r>
          </a:p>
          <a:p>
            <a:pPr marL="0" indent="0">
              <a:buNone/>
            </a:pPr>
            <a:endParaRPr lang="en-GB" b="1" i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What differences that exist between mammals and birds are likely to be relevant when looking at attachment?</a:t>
            </a:r>
          </a:p>
          <a:p>
            <a:pPr marL="0" indent="0">
              <a:buNone/>
            </a:pPr>
            <a:endParaRPr lang="en-GB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Why is this a problem for the research?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Is Harlow’s research better?  Give a reason for your answer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Now 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</a:rPr>
              <a:t>see if you can construct a PEEL point using this information</a:t>
            </a:r>
            <a:endParaRPr lang="en-US" sz="40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32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1045</Words>
  <Application>Microsoft Office PowerPoint</Application>
  <PresentationFormat>On-screen Show (4:3)</PresentationFormat>
  <Paragraphs>112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Starter: Individually on paper or MWB are these true or false? If false what is the correct answer?</vt:lpstr>
      <vt:lpstr>True or False? Answers</vt:lpstr>
      <vt:lpstr>Why do we carry out animal studies in attachment?</vt:lpstr>
      <vt:lpstr>Kahoot Quiz on Animal Studies into Attachment</vt:lpstr>
      <vt:lpstr>Let’s watch the clips..</vt:lpstr>
      <vt:lpstr>Exam practice</vt:lpstr>
      <vt:lpstr>Mark Scheme</vt:lpstr>
      <vt:lpstr>Mark Scheme</vt:lpstr>
      <vt:lpstr>Evaluation of Animal Studies of Attachment</vt:lpstr>
      <vt:lpstr>Evaluation of Animal Studies of Attachment</vt:lpstr>
      <vt:lpstr>Evaluation of Animal Studies of Attachment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is?</dc:title>
  <dc:creator>USER</dc:creator>
  <cp:lastModifiedBy>Stacey</cp:lastModifiedBy>
  <cp:revision>128</cp:revision>
  <cp:lastPrinted>2017-05-05T09:08:03Z</cp:lastPrinted>
  <dcterms:created xsi:type="dcterms:W3CDTF">2015-12-10T11:10:03Z</dcterms:created>
  <dcterms:modified xsi:type="dcterms:W3CDTF">2021-01-07T12:03:34Z</dcterms:modified>
</cp:coreProperties>
</file>