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5"/>
  </p:handoutMasterIdLst>
  <p:sldIdLst>
    <p:sldId id="256" r:id="rId2"/>
    <p:sldId id="259" r:id="rId3"/>
    <p:sldId id="260"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9" r:id="rId31"/>
    <p:sldId id="288" r:id="rId32"/>
    <p:sldId id="290" r:id="rId33"/>
    <p:sldId id="293" r:id="rId34"/>
    <p:sldId id="291" r:id="rId35"/>
    <p:sldId id="292" r:id="rId36"/>
    <p:sldId id="294" r:id="rId37"/>
    <p:sldId id="295" r:id="rId38"/>
    <p:sldId id="297" r:id="rId39"/>
    <p:sldId id="299" r:id="rId40"/>
    <p:sldId id="298" r:id="rId41"/>
    <p:sldId id="296" r:id="rId42"/>
    <p:sldId id="300" r:id="rId43"/>
    <p:sldId id="301" r:id="rId44"/>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FFCCCC"/>
    <a:srgbClr val="FF99FF"/>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E06BCDB2-BA2C-4F0D-BEA1-FFEE7B7B2D98}" type="datetimeFigureOut">
              <a:rPr lang="en-GB" smtClean="0"/>
              <a:t>17/11/2020</a:t>
            </a:fld>
            <a:endParaRPr lang="en-GB"/>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2C6F418B-2289-4983-BD39-E61725E6629B}" type="slidenum">
              <a:rPr lang="en-GB" smtClean="0"/>
              <a:t>‹#›</a:t>
            </a:fld>
            <a:endParaRPr lang="en-GB"/>
          </a:p>
        </p:txBody>
      </p:sp>
    </p:spTree>
    <p:extLst>
      <p:ext uri="{BB962C8B-B14F-4D97-AF65-F5344CB8AC3E}">
        <p14:creationId xmlns:p14="http://schemas.microsoft.com/office/powerpoint/2010/main" val="35894040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AD44F64-65EC-4630-90AA-9498CD1E985C}"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2FF121-48E2-4EE9-A522-715512D21BBF}" type="slidenum">
              <a:rPr lang="en-GB" smtClean="0"/>
              <a:t>‹#›</a:t>
            </a:fld>
            <a:endParaRPr lang="en-GB"/>
          </a:p>
        </p:txBody>
      </p:sp>
    </p:spTree>
    <p:extLst>
      <p:ext uri="{BB962C8B-B14F-4D97-AF65-F5344CB8AC3E}">
        <p14:creationId xmlns:p14="http://schemas.microsoft.com/office/powerpoint/2010/main" val="1686117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AD44F64-65EC-4630-90AA-9498CD1E985C}"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2FF121-48E2-4EE9-A522-715512D21BBF}" type="slidenum">
              <a:rPr lang="en-GB" smtClean="0"/>
              <a:t>‹#›</a:t>
            </a:fld>
            <a:endParaRPr lang="en-GB"/>
          </a:p>
        </p:txBody>
      </p:sp>
    </p:spTree>
    <p:extLst>
      <p:ext uri="{BB962C8B-B14F-4D97-AF65-F5344CB8AC3E}">
        <p14:creationId xmlns:p14="http://schemas.microsoft.com/office/powerpoint/2010/main" val="2985922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AD44F64-65EC-4630-90AA-9498CD1E985C}"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2FF121-48E2-4EE9-A522-715512D21BBF}" type="slidenum">
              <a:rPr lang="en-GB" smtClean="0"/>
              <a:t>‹#›</a:t>
            </a:fld>
            <a:endParaRPr lang="en-GB"/>
          </a:p>
        </p:txBody>
      </p:sp>
    </p:spTree>
    <p:extLst>
      <p:ext uri="{BB962C8B-B14F-4D97-AF65-F5344CB8AC3E}">
        <p14:creationId xmlns:p14="http://schemas.microsoft.com/office/powerpoint/2010/main" val="2599953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AD44F64-65EC-4630-90AA-9498CD1E985C}"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2FF121-48E2-4EE9-A522-715512D21BBF}" type="slidenum">
              <a:rPr lang="en-GB" smtClean="0"/>
              <a:t>‹#›</a:t>
            </a:fld>
            <a:endParaRPr lang="en-GB"/>
          </a:p>
        </p:txBody>
      </p:sp>
    </p:spTree>
    <p:extLst>
      <p:ext uri="{BB962C8B-B14F-4D97-AF65-F5344CB8AC3E}">
        <p14:creationId xmlns:p14="http://schemas.microsoft.com/office/powerpoint/2010/main" val="3523970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D44F64-65EC-4630-90AA-9498CD1E985C}"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2FF121-48E2-4EE9-A522-715512D21BBF}" type="slidenum">
              <a:rPr lang="en-GB" smtClean="0"/>
              <a:t>‹#›</a:t>
            </a:fld>
            <a:endParaRPr lang="en-GB"/>
          </a:p>
        </p:txBody>
      </p:sp>
    </p:spTree>
    <p:extLst>
      <p:ext uri="{BB962C8B-B14F-4D97-AF65-F5344CB8AC3E}">
        <p14:creationId xmlns:p14="http://schemas.microsoft.com/office/powerpoint/2010/main" val="4037211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AD44F64-65EC-4630-90AA-9498CD1E985C}" type="datetimeFigureOut">
              <a:rPr lang="en-GB" smtClean="0"/>
              <a:t>17/11/2020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2FF121-48E2-4EE9-A522-715512D21BBF}" type="slidenum">
              <a:rPr lang="en-GB" smtClean="0"/>
              <a:t>‹#›</a:t>
            </a:fld>
            <a:endParaRPr lang="en-GB"/>
          </a:p>
        </p:txBody>
      </p:sp>
    </p:spTree>
    <p:extLst>
      <p:ext uri="{BB962C8B-B14F-4D97-AF65-F5344CB8AC3E}">
        <p14:creationId xmlns:p14="http://schemas.microsoft.com/office/powerpoint/2010/main" val="1859868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AD44F64-65EC-4630-90AA-9498CD1E985C}" type="datetimeFigureOut">
              <a:rPr lang="en-GB" smtClean="0"/>
              <a:t>17/11/2020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2FF121-48E2-4EE9-A522-715512D21BBF}" type="slidenum">
              <a:rPr lang="en-GB" smtClean="0"/>
              <a:t>‹#›</a:t>
            </a:fld>
            <a:endParaRPr lang="en-GB"/>
          </a:p>
        </p:txBody>
      </p:sp>
    </p:spTree>
    <p:extLst>
      <p:ext uri="{BB962C8B-B14F-4D97-AF65-F5344CB8AC3E}">
        <p14:creationId xmlns:p14="http://schemas.microsoft.com/office/powerpoint/2010/main" val="3592131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AD44F64-65EC-4630-90AA-9498CD1E985C}" type="datetimeFigureOut">
              <a:rPr lang="en-GB" smtClean="0"/>
              <a:t>17/11/2020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2FF121-48E2-4EE9-A522-715512D21BBF}" type="slidenum">
              <a:rPr lang="en-GB" smtClean="0"/>
              <a:t>‹#›</a:t>
            </a:fld>
            <a:endParaRPr lang="en-GB"/>
          </a:p>
        </p:txBody>
      </p:sp>
    </p:spTree>
    <p:extLst>
      <p:ext uri="{BB962C8B-B14F-4D97-AF65-F5344CB8AC3E}">
        <p14:creationId xmlns:p14="http://schemas.microsoft.com/office/powerpoint/2010/main" val="2287060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D44F64-65EC-4630-90AA-9498CD1E985C}" type="datetimeFigureOut">
              <a:rPr lang="en-GB" smtClean="0"/>
              <a:t>17/11/2020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2FF121-48E2-4EE9-A522-715512D21BBF}" type="slidenum">
              <a:rPr lang="en-GB" smtClean="0"/>
              <a:t>‹#›</a:t>
            </a:fld>
            <a:endParaRPr lang="en-GB"/>
          </a:p>
        </p:txBody>
      </p:sp>
    </p:spTree>
    <p:extLst>
      <p:ext uri="{BB962C8B-B14F-4D97-AF65-F5344CB8AC3E}">
        <p14:creationId xmlns:p14="http://schemas.microsoft.com/office/powerpoint/2010/main" val="4088222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AD44F64-65EC-4630-90AA-9498CD1E985C}" type="datetimeFigureOut">
              <a:rPr lang="en-GB" smtClean="0"/>
              <a:t>17/11/2020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2FF121-48E2-4EE9-A522-715512D21BBF}" type="slidenum">
              <a:rPr lang="en-GB" smtClean="0"/>
              <a:t>‹#›</a:t>
            </a:fld>
            <a:endParaRPr lang="en-GB"/>
          </a:p>
        </p:txBody>
      </p:sp>
    </p:spTree>
    <p:extLst>
      <p:ext uri="{BB962C8B-B14F-4D97-AF65-F5344CB8AC3E}">
        <p14:creationId xmlns:p14="http://schemas.microsoft.com/office/powerpoint/2010/main" val="353995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AD44F64-65EC-4630-90AA-9498CD1E985C}" type="datetimeFigureOut">
              <a:rPr lang="en-GB" smtClean="0"/>
              <a:t>17/11/2020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2FF121-48E2-4EE9-A522-715512D21BBF}" type="slidenum">
              <a:rPr lang="en-GB" smtClean="0"/>
              <a:t>‹#›</a:t>
            </a:fld>
            <a:endParaRPr lang="en-GB"/>
          </a:p>
        </p:txBody>
      </p:sp>
    </p:spTree>
    <p:extLst>
      <p:ext uri="{BB962C8B-B14F-4D97-AF65-F5344CB8AC3E}">
        <p14:creationId xmlns:p14="http://schemas.microsoft.com/office/powerpoint/2010/main" val="4125994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D44F64-65EC-4630-90AA-9498CD1E985C}" type="datetimeFigureOut">
              <a:rPr lang="en-GB" smtClean="0"/>
              <a:t>17/11/2020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2FF121-48E2-4EE9-A522-715512D21BBF}" type="slidenum">
              <a:rPr lang="en-GB" smtClean="0"/>
              <a:t>‹#›</a:t>
            </a:fld>
            <a:endParaRPr lang="en-GB"/>
          </a:p>
        </p:txBody>
      </p:sp>
    </p:spTree>
    <p:extLst>
      <p:ext uri="{BB962C8B-B14F-4D97-AF65-F5344CB8AC3E}">
        <p14:creationId xmlns:p14="http://schemas.microsoft.com/office/powerpoint/2010/main" val="3204525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file:///\\fuji\staff$\Psychology\2015%20New%20Linear%20A%20level\Paper%201%20-%20Introductory%20topics\Memory\Stacey%202018\Lesson%203%20-%20Evaluation%20of%20WMM\clive%20wearing%20edit.avi"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hyperlink" Target="https://www.youtube.com/watch?v=MENooLDowmY"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9966"/>
          </a:solidFill>
        </p:spPr>
        <p:txBody>
          <a:bodyPr>
            <a:normAutofit/>
          </a:bodyPr>
          <a:lstStyle/>
          <a:p>
            <a:r>
              <a:rPr lang="en-GB" dirty="0">
                <a:solidFill>
                  <a:schemeClr val="bg1"/>
                </a:solidFill>
              </a:rPr>
              <a:t>Evaluation of the Multi-store Model of Memory</a:t>
            </a:r>
          </a:p>
        </p:txBody>
      </p:sp>
      <p:sp>
        <p:nvSpPr>
          <p:cNvPr id="3" name="Subtitle 2"/>
          <p:cNvSpPr>
            <a:spLocks noGrp="1"/>
          </p:cNvSpPr>
          <p:nvPr>
            <p:ph type="subTitle" idx="1"/>
          </p:nvPr>
        </p:nvSpPr>
        <p:spPr/>
        <p:txBody>
          <a:bodyPr/>
          <a:lstStyle/>
          <a:p>
            <a:r>
              <a:rPr lang="en-GB" dirty="0"/>
              <a:t>AO3 skills</a:t>
            </a:r>
          </a:p>
        </p:txBody>
      </p:sp>
    </p:spTree>
    <p:extLst>
      <p:ext uri="{BB962C8B-B14F-4D97-AF65-F5344CB8AC3E}">
        <p14:creationId xmlns:p14="http://schemas.microsoft.com/office/powerpoint/2010/main" val="2048439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215308" y="2038563"/>
            <a:ext cx="5761383" cy="4351338"/>
          </a:xfrm>
        </p:spPr>
        <p:txBody>
          <a:bodyPr>
            <a:normAutofit/>
          </a:bodyPr>
          <a:lstStyle/>
          <a:p>
            <a:pPr marL="0" indent="0" algn="ctr">
              <a:buNone/>
            </a:pPr>
            <a:endParaRPr lang="en-GB" sz="5400" b="1" dirty="0"/>
          </a:p>
          <a:p>
            <a:pPr marL="0" indent="0" algn="ctr">
              <a:buNone/>
            </a:pPr>
            <a:r>
              <a:rPr lang="en-GB" sz="5400" b="1" dirty="0"/>
              <a:t>Doll</a:t>
            </a:r>
          </a:p>
        </p:txBody>
      </p:sp>
    </p:spTree>
    <p:extLst>
      <p:ext uri="{BB962C8B-B14F-4D97-AF65-F5344CB8AC3E}">
        <p14:creationId xmlns:p14="http://schemas.microsoft.com/office/powerpoint/2010/main" val="3800109709"/>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215308" y="2038563"/>
            <a:ext cx="5761383" cy="4351338"/>
          </a:xfrm>
        </p:spPr>
        <p:txBody>
          <a:bodyPr>
            <a:normAutofit/>
          </a:bodyPr>
          <a:lstStyle/>
          <a:p>
            <a:pPr marL="0" indent="0" algn="ctr">
              <a:buNone/>
            </a:pPr>
            <a:endParaRPr lang="en-GB" sz="5400" b="1" dirty="0"/>
          </a:p>
          <a:p>
            <a:pPr marL="0" indent="0" algn="ctr">
              <a:buNone/>
            </a:pPr>
            <a:r>
              <a:rPr lang="en-GB" sz="5400" b="1" dirty="0"/>
              <a:t>Boat</a:t>
            </a:r>
          </a:p>
        </p:txBody>
      </p:sp>
    </p:spTree>
    <p:extLst>
      <p:ext uri="{BB962C8B-B14F-4D97-AF65-F5344CB8AC3E}">
        <p14:creationId xmlns:p14="http://schemas.microsoft.com/office/powerpoint/2010/main" val="1007014485"/>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215308" y="2038563"/>
            <a:ext cx="5761383" cy="4351338"/>
          </a:xfrm>
        </p:spPr>
        <p:txBody>
          <a:bodyPr>
            <a:normAutofit/>
          </a:bodyPr>
          <a:lstStyle/>
          <a:p>
            <a:pPr marL="0" indent="0" algn="ctr">
              <a:buNone/>
            </a:pPr>
            <a:endParaRPr lang="en-GB" sz="5400" b="1" dirty="0"/>
          </a:p>
          <a:p>
            <a:pPr marL="0" indent="0" algn="ctr">
              <a:buNone/>
            </a:pPr>
            <a:r>
              <a:rPr lang="en-GB" sz="5400" b="1" dirty="0"/>
              <a:t>Glass</a:t>
            </a:r>
          </a:p>
        </p:txBody>
      </p:sp>
    </p:spTree>
    <p:extLst>
      <p:ext uri="{BB962C8B-B14F-4D97-AF65-F5344CB8AC3E}">
        <p14:creationId xmlns:p14="http://schemas.microsoft.com/office/powerpoint/2010/main" val="876916779"/>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215308" y="2038563"/>
            <a:ext cx="5761383" cy="4351338"/>
          </a:xfrm>
        </p:spPr>
        <p:txBody>
          <a:bodyPr>
            <a:normAutofit/>
          </a:bodyPr>
          <a:lstStyle/>
          <a:p>
            <a:pPr marL="0" indent="0" algn="ctr">
              <a:buNone/>
            </a:pPr>
            <a:endParaRPr lang="en-GB" sz="5400" b="1" dirty="0"/>
          </a:p>
          <a:p>
            <a:pPr marL="0" indent="0" algn="ctr">
              <a:buNone/>
            </a:pPr>
            <a:r>
              <a:rPr lang="en-GB" sz="5400" b="1" dirty="0"/>
              <a:t>Deer</a:t>
            </a:r>
          </a:p>
        </p:txBody>
      </p:sp>
    </p:spTree>
    <p:extLst>
      <p:ext uri="{BB962C8B-B14F-4D97-AF65-F5344CB8AC3E}">
        <p14:creationId xmlns:p14="http://schemas.microsoft.com/office/powerpoint/2010/main" val="2808074763"/>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215308" y="2038563"/>
            <a:ext cx="5761383" cy="4351338"/>
          </a:xfrm>
        </p:spPr>
        <p:txBody>
          <a:bodyPr>
            <a:normAutofit/>
          </a:bodyPr>
          <a:lstStyle/>
          <a:p>
            <a:pPr marL="0" indent="0" algn="ctr">
              <a:buNone/>
            </a:pPr>
            <a:endParaRPr lang="en-GB" sz="5400" b="1" dirty="0"/>
          </a:p>
          <a:p>
            <a:pPr marL="0" indent="0" algn="ctr">
              <a:buNone/>
            </a:pPr>
            <a:r>
              <a:rPr lang="en-GB" sz="5400" b="1" dirty="0"/>
              <a:t>Grape</a:t>
            </a:r>
          </a:p>
        </p:txBody>
      </p:sp>
    </p:spTree>
    <p:extLst>
      <p:ext uri="{BB962C8B-B14F-4D97-AF65-F5344CB8AC3E}">
        <p14:creationId xmlns:p14="http://schemas.microsoft.com/office/powerpoint/2010/main" val="1241337500"/>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215308" y="2038563"/>
            <a:ext cx="5761383" cy="4351338"/>
          </a:xfrm>
        </p:spPr>
        <p:txBody>
          <a:bodyPr>
            <a:normAutofit/>
          </a:bodyPr>
          <a:lstStyle/>
          <a:p>
            <a:pPr marL="0" indent="0" algn="ctr">
              <a:buNone/>
            </a:pPr>
            <a:endParaRPr lang="en-GB" sz="5400" b="1" dirty="0"/>
          </a:p>
          <a:p>
            <a:pPr marL="0" indent="0" algn="ctr">
              <a:buNone/>
            </a:pPr>
            <a:r>
              <a:rPr lang="en-GB" sz="5400" b="1" dirty="0"/>
              <a:t>Spoon</a:t>
            </a:r>
          </a:p>
        </p:txBody>
      </p:sp>
    </p:spTree>
    <p:extLst>
      <p:ext uri="{BB962C8B-B14F-4D97-AF65-F5344CB8AC3E}">
        <p14:creationId xmlns:p14="http://schemas.microsoft.com/office/powerpoint/2010/main" val="1000566868"/>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215308" y="2038563"/>
            <a:ext cx="5761383" cy="4351338"/>
          </a:xfrm>
        </p:spPr>
        <p:txBody>
          <a:bodyPr>
            <a:normAutofit/>
          </a:bodyPr>
          <a:lstStyle/>
          <a:p>
            <a:pPr marL="0" indent="0" algn="ctr">
              <a:buNone/>
            </a:pPr>
            <a:endParaRPr lang="en-GB" sz="5400" b="1" dirty="0"/>
          </a:p>
          <a:p>
            <a:pPr marL="0" indent="0" algn="ctr">
              <a:buNone/>
            </a:pPr>
            <a:r>
              <a:rPr lang="en-GB" sz="5400" b="1" dirty="0"/>
              <a:t>Road</a:t>
            </a:r>
          </a:p>
        </p:txBody>
      </p:sp>
    </p:spTree>
    <p:extLst>
      <p:ext uri="{BB962C8B-B14F-4D97-AF65-F5344CB8AC3E}">
        <p14:creationId xmlns:p14="http://schemas.microsoft.com/office/powerpoint/2010/main" val="2573619895"/>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215308" y="2038563"/>
            <a:ext cx="5761383" cy="4351338"/>
          </a:xfrm>
        </p:spPr>
        <p:txBody>
          <a:bodyPr>
            <a:normAutofit/>
          </a:bodyPr>
          <a:lstStyle/>
          <a:p>
            <a:pPr marL="0" indent="0" algn="ctr">
              <a:buNone/>
            </a:pPr>
            <a:endParaRPr lang="en-GB" sz="5400" b="1" dirty="0"/>
          </a:p>
          <a:p>
            <a:pPr marL="0" indent="0" algn="ctr">
              <a:buNone/>
            </a:pPr>
            <a:r>
              <a:rPr lang="en-GB" sz="5400" b="1" dirty="0"/>
              <a:t>Girl</a:t>
            </a:r>
          </a:p>
        </p:txBody>
      </p:sp>
    </p:spTree>
    <p:extLst>
      <p:ext uri="{BB962C8B-B14F-4D97-AF65-F5344CB8AC3E}">
        <p14:creationId xmlns:p14="http://schemas.microsoft.com/office/powerpoint/2010/main" val="998723757"/>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215308" y="2038563"/>
            <a:ext cx="5761383" cy="4351338"/>
          </a:xfrm>
        </p:spPr>
        <p:txBody>
          <a:bodyPr>
            <a:normAutofit/>
          </a:bodyPr>
          <a:lstStyle/>
          <a:p>
            <a:pPr marL="0" indent="0" algn="ctr">
              <a:buNone/>
            </a:pPr>
            <a:endParaRPr lang="en-GB" sz="5400" b="1" dirty="0"/>
          </a:p>
          <a:p>
            <a:pPr marL="0" indent="0" algn="ctr">
              <a:buNone/>
            </a:pPr>
            <a:r>
              <a:rPr lang="en-GB" sz="5400" b="1" dirty="0"/>
              <a:t>Rug</a:t>
            </a:r>
          </a:p>
        </p:txBody>
      </p:sp>
    </p:spTree>
    <p:extLst>
      <p:ext uri="{BB962C8B-B14F-4D97-AF65-F5344CB8AC3E}">
        <p14:creationId xmlns:p14="http://schemas.microsoft.com/office/powerpoint/2010/main" val="3497135361"/>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marL="0" indent="0" algn="ctr">
              <a:buNone/>
            </a:pPr>
            <a:endParaRPr lang="en-GB" sz="3600" b="1" dirty="0"/>
          </a:p>
          <a:p>
            <a:pPr marL="0" indent="0" algn="ctr">
              <a:buNone/>
            </a:pPr>
            <a:r>
              <a:rPr lang="en-GB" sz="3600" b="1" dirty="0"/>
              <a:t>Now write down as many as you can remember</a:t>
            </a:r>
          </a:p>
        </p:txBody>
      </p:sp>
    </p:spTree>
    <p:extLst>
      <p:ext uri="{BB962C8B-B14F-4D97-AF65-F5344CB8AC3E}">
        <p14:creationId xmlns:p14="http://schemas.microsoft.com/office/powerpoint/2010/main" val="1166035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pPr algn="ctr"/>
            <a:r>
              <a:rPr lang="en-GB" b="1" dirty="0">
                <a:solidFill>
                  <a:schemeClr val="bg1"/>
                </a:solidFill>
              </a:rPr>
              <a:t>Evaluation of the Multi-Store Model</a:t>
            </a:r>
          </a:p>
        </p:txBody>
      </p:sp>
      <p:sp>
        <p:nvSpPr>
          <p:cNvPr id="3" name="Content Placeholder 2"/>
          <p:cNvSpPr>
            <a:spLocks noGrp="1"/>
          </p:cNvSpPr>
          <p:nvPr>
            <p:ph idx="1"/>
          </p:nvPr>
        </p:nvSpPr>
        <p:spPr>
          <a:xfrm>
            <a:off x="838200" y="1825625"/>
            <a:ext cx="5915297" cy="4351338"/>
          </a:xfrm>
          <a:solidFill>
            <a:schemeClr val="accent2">
              <a:lumMod val="20000"/>
              <a:lumOff val="80000"/>
            </a:schemeClr>
          </a:solidFill>
        </p:spPr>
        <p:txBody>
          <a:bodyPr/>
          <a:lstStyle/>
          <a:p>
            <a:pPr marL="0" indent="0">
              <a:buNone/>
            </a:pPr>
            <a:r>
              <a:rPr lang="en-GB" dirty="0"/>
              <a:t>Do you remember how to evaluate a theory?</a:t>
            </a:r>
          </a:p>
          <a:p>
            <a:pPr marL="0" indent="0">
              <a:buNone/>
            </a:pPr>
            <a:endParaRPr lang="en-GB" dirty="0"/>
          </a:p>
          <a:p>
            <a:r>
              <a:rPr lang="en-GB" b="1" i="1" dirty="0"/>
              <a:t>On mini-whiteboards, write down three ways we can evaluate a theory</a:t>
            </a:r>
          </a:p>
          <a:p>
            <a:endParaRPr lang="en-GB" b="1" i="1" dirty="0"/>
          </a:p>
          <a:p>
            <a:pPr marL="0" indent="0">
              <a:buNone/>
            </a:pPr>
            <a:r>
              <a:rPr lang="en-GB" dirty="0"/>
              <a:t>We are going to start with supporting research</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7619"/>
          <a:stretch/>
        </p:blipFill>
        <p:spPr>
          <a:xfrm>
            <a:off x="7374345" y="1825625"/>
            <a:ext cx="3089004" cy="4402776"/>
          </a:xfrm>
          <a:prstGeom prst="rect">
            <a:avLst/>
          </a:prstGeom>
        </p:spPr>
      </p:pic>
    </p:spTree>
    <p:extLst>
      <p:ext uri="{BB962C8B-B14F-4D97-AF65-F5344CB8AC3E}">
        <p14:creationId xmlns:p14="http://schemas.microsoft.com/office/powerpoint/2010/main" val="3890262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pPr algn="ctr"/>
            <a:r>
              <a:rPr lang="en-GB" b="1" dirty="0">
                <a:solidFill>
                  <a:schemeClr val="bg1"/>
                </a:solidFill>
              </a:rPr>
              <a:t>How many did you get right?</a:t>
            </a:r>
          </a:p>
        </p:txBody>
      </p:sp>
      <p:sp>
        <p:nvSpPr>
          <p:cNvPr id="3" name="Content Placeholder 2"/>
          <p:cNvSpPr>
            <a:spLocks noGrp="1"/>
          </p:cNvSpPr>
          <p:nvPr>
            <p:ph idx="1"/>
          </p:nvPr>
        </p:nvSpPr>
        <p:spPr>
          <a:xfrm>
            <a:off x="2981739" y="1981477"/>
            <a:ext cx="8372061" cy="4351338"/>
          </a:xfrm>
        </p:spPr>
        <p:txBody>
          <a:bodyPr>
            <a:normAutofit fontScale="85000" lnSpcReduction="10000"/>
          </a:bodyPr>
          <a:lstStyle/>
          <a:p>
            <a:r>
              <a:rPr lang="en-GB" dirty="0"/>
              <a:t>Now check against the list and count up how many you got right</a:t>
            </a:r>
          </a:p>
          <a:p>
            <a:r>
              <a:rPr lang="en-GB" dirty="0"/>
              <a:t>Write down next to each correct item, where it appeared in the list</a:t>
            </a:r>
          </a:p>
          <a:p>
            <a:r>
              <a:rPr lang="en-GB" dirty="0"/>
              <a:t>Now choose a column from the grid on the board and come and put a tick in the boxes corresponding to the questions you correctly remembered</a:t>
            </a:r>
          </a:p>
          <a:p>
            <a:endParaRPr lang="en-GB" dirty="0"/>
          </a:p>
          <a:p>
            <a:pPr marL="0" indent="0">
              <a:buNone/>
            </a:pPr>
            <a:r>
              <a:rPr lang="en-GB" sz="3200" b="1" dirty="0">
                <a:solidFill>
                  <a:srgbClr val="C00000"/>
                </a:solidFill>
              </a:rPr>
              <a:t>Now look at the grid. What have we found?</a:t>
            </a:r>
          </a:p>
          <a:p>
            <a:pPr marL="0" indent="0">
              <a:buNone/>
            </a:pPr>
            <a:endParaRPr lang="en-GB" sz="3200" b="1" dirty="0">
              <a:solidFill>
                <a:srgbClr val="C00000"/>
              </a:solidFill>
            </a:endParaRPr>
          </a:p>
          <a:p>
            <a:pPr marL="0" indent="0">
              <a:buNone/>
            </a:pPr>
            <a:r>
              <a:rPr lang="en-GB" sz="3200" b="1" dirty="0">
                <a:solidFill>
                  <a:srgbClr val="C00000"/>
                </a:solidFill>
              </a:rPr>
              <a:t>On MWBs: How does it support the multi-store model?</a:t>
            </a:r>
          </a:p>
          <a:p>
            <a:endParaRPr lang="en-GB" dirty="0"/>
          </a:p>
          <a:p>
            <a:endParaRPr lang="en-GB" dirty="0"/>
          </a:p>
        </p:txBody>
      </p:sp>
      <p:sp>
        <p:nvSpPr>
          <p:cNvPr id="4" name="Content Placeholder 2"/>
          <p:cNvSpPr txBox="1">
            <a:spLocks/>
          </p:cNvSpPr>
          <p:nvPr/>
        </p:nvSpPr>
        <p:spPr>
          <a:xfrm>
            <a:off x="970722" y="1944895"/>
            <a:ext cx="519153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a:p>
            <a:endParaRPr lang="en-GB" dirty="0"/>
          </a:p>
        </p:txBody>
      </p:sp>
      <p:sp>
        <p:nvSpPr>
          <p:cNvPr id="5" name="TextBox 4"/>
          <p:cNvSpPr txBox="1"/>
          <p:nvPr/>
        </p:nvSpPr>
        <p:spPr>
          <a:xfrm>
            <a:off x="838200" y="1944895"/>
            <a:ext cx="1825487" cy="5816977"/>
          </a:xfrm>
          <a:prstGeom prst="rect">
            <a:avLst/>
          </a:prstGeom>
          <a:solidFill>
            <a:srgbClr val="FFCCCC"/>
          </a:solidFill>
        </p:spPr>
        <p:txBody>
          <a:bodyPr wrap="square" rtlCol="0">
            <a:spAutoFit/>
          </a:bodyPr>
          <a:lstStyle/>
          <a:p>
            <a:pPr marL="342900" indent="-342900">
              <a:buFont typeface="+mj-lt"/>
              <a:buAutoNum type="arabicPeriod"/>
            </a:pPr>
            <a:r>
              <a:rPr lang="en-GB" sz="2000" dirty="0"/>
              <a:t>Window</a:t>
            </a:r>
          </a:p>
          <a:p>
            <a:pPr marL="342900" indent="-342900">
              <a:buFont typeface="+mj-lt"/>
              <a:buAutoNum type="arabicPeriod"/>
            </a:pPr>
            <a:r>
              <a:rPr lang="en-GB" sz="2000" dirty="0"/>
              <a:t>Tulip</a:t>
            </a:r>
          </a:p>
          <a:p>
            <a:pPr marL="342900" indent="-342900">
              <a:buFont typeface="+mj-lt"/>
              <a:buAutoNum type="arabicPeriod"/>
            </a:pPr>
            <a:r>
              <a:rPr lang="en-GB" sz="2000" dirty="0"/>
              <a:t>Bread</a:t>
            </a:r>
          </a:p>
          <a:p>
            <a:pPr marL="342900" indent="-342900">
              <a:buFont typeface="+mj-lt"/>
              <a:buAutoNum type="arabicPeriod"/>
            </a:pPr>
            <a:r>
              <a:rPr lang="en-GB" sz="2000" dirty="0"/>
              <a:t>Plate</a:t>
            </a:r>
          </a:p>
          <a:p>
            <a:pPr marL="342900" indent="-342900">
              <a:buFont typeface="+mj-lt"/>
              <a:buAutoNum type="arabicPeriod"/>
            </a:pPr>
            <a:r>
              <a:rPr lang="en-GB" sz="2000" dirty="0"/>
              <a:t>Pencil</a:t>
            </a:r>
          </a:p>
          <a:p>
            <a:pPr marL="342900" indent="-342900">
              <a:buFont typeface="+mj-lt"/>
              <a:buAutoNum type="arabicPeriod"/>
            </a:pPr>
            <a:r>
              <a:rPr lang="en-GB" sz="2000" dirty="0"/>
              <a:t>Chair</a:t>
            </a:r>
          </a:p>
          <a:p>
            <a:pPr marL="342900" indent="-342900">
              <a:buFont typeface="+mj-lt"/>
              <a:buAutoNum type="arabicPeriod"/>
            </a:pPr>
            <a:r>
              <a:rPr lang="en-GB" sz="2000" dirty="0"/>
              <a:t>Doll</a:t>
            </a:r>
          </a:p>
          <a:p>
            <a:pPr marL="342900" indent="-342900">
              <a:buFont typeface="+mj-lt"/>
              <a:buAutoNum type="arabicPeriod"/>
            </a:pPr>
            <a:r>
              <a:rPr lang="en-GB" sz="2000" dirty="0"/>
              <a:t>Boat</a:t>
            </a:r>
          </a:p>
          <a:p>
            <a:pPr marL="342900" indent="-342900">
              <a:buFont typeface="+mj-lt"/>
              <a:buAutoNum type="arabicPeriod"/>
            </a:pPr>
            <a:r>
              <a:rPr lang="en-GB" sz="2000" dirty="0"/>
              <a:t>Glass</a:t>
            </a:r>
          </a:p>
          <a:p>
            <a:pPr marL="342900" indent="-342900">
              <a:buFont typeface="+mj-lt"/>
              <a:buAutoNum type="arabicPeriod"/>
            </a:pPr>
            <a:r>
              <a:rPr lang="en-GB" sz="2000" dirty="0"/>
              <a:t>Deer</a:t>
            </a:r>
          </a:p>
          <a:p>
            <a:pPr marL="342900" indent="-342900">
              <a:buFont typeface="+mj-lt"/>
              <a:buAutoNum type="arabicPeriod"/>
            </a:pPr>
            <a:r>
              <a:rPr lang="en-GB" sz="2000" dirty="0"/>
              <a:t>Grape</a:t>
            </a:r>
          </a:p>
          <a:p>
            <a:pPr marL="342900" indent="-342900">
              <a:buFont typeface="+mj-lt"/>
              <a:buAutoNum type="arabicPeriod"/>
            </a:pPr>
            <a:r>
              <a:rPr lang="en-GB" sz="2000" dirty="0"/>
              <a:t>Spoon</a:t>
            </a:r>
          </a:p>
          <a:p>
            <a:pPr marL="342900" indent="-342900">
              <a:buFont typeface="+mj-lt"/>
              <a:buAutoNum type="arabicPeriod"/>
            </a:pPr>
            <a:r>
              <a:rPr lang="en-GB" sz="2000" dirty="0"/>
              <a:t>Road</a:t>
            </a:r>
          </a:p>
          <a:p>
            <a:pPr marL="342900" indent="-342900">
              <a:buFont typeface="+mj-lt"/>
              <a:buAutoNum type="arabicPeriod"/>
            </a:pPr>
            <a:r>
              <a:rPr lang="en-GB" sz="2000" dirty="0"/>
              <a:t>Girl</a:t>
            </a:r>
          </a:p>
          <a:p>
            <a:pPr marL="342900" indent="-342900">
              <a:buFont typeface="+mj-lt"/>
              <a:buAutoNum type="arabicPeriod"/>
            </a:pPr>
            <a:r>
              <a:rPr lang="en-GB" sz="2000" dirty="0"/>
              <a:t>Rug</a:t>
            </a:r>
          </a:p>
          <a:p>
            <a:pPr marL="342900" indent="-342900">
              <a:buFont typeface="+mj-lt"/>
              <a:buAutoNum type="arabicPeriod"/>
            </a:pPr>
            <a:endParaRPr lang="en-GB" dirty="0"/>
          </a:p>
          <a:p>
            <a:pPr marL="342900" indent="-342900">
              <a:buFont typeface="+mj-lt"/>
              <a:buAutoNum type="arabicPeriod"/>
            </a:pPr>
            <a:endParaRPr lang="en-GB" dirty="0"/>
          </a:p>
          <a:p>
            <a:pPr marL="342900" indent="-342900">
              <a:buFont typeface="+mj-lt"/>
              <a:buAutoNum type="arabicPeriod"/>
            </a:pPr>
            <a:endParaRPr lang="en-GB" dirty="0"/>
          </a:p>
          <a:p>
            <a:pPr marL="342900" indent="-342900">
              <a:buFont typeface="+mj-lt"/>
              <a:buAutoNum type="arabicPeriod"/>
            </a:pPr>
            <a:endParaRPr lang="en-GB" dirty="0"/>
          </a:p>
        </p:txBody>
      </p:sp>
    </p:spTree>
    <p:extLst>
      <p:ext uri="{BB962C8B-B14F-4D97-AF65-F5344CB8AC3E}">
        <p14:creationId xmlns:p14="http://schemas.microsoft.com/office/powerpoint/2010/main" val="1750048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pPr algn="ctr"/>
            <a:r>
              <a:rPr lang="en-GB" b="1" dirty="0">
                <a:solidFill>
                  <a:schemeClr val="bg1"/>
                </a:solidFill>
              </a:rPr>
              <a:t>Evaluation of the Multi-Store Model:</a:t>
            </a:r>
            <a:br>
              <a:rPr lang="en-GB" b="1" dirty="0">
                <a:solidFill>
                  <a:schemeClr val="bg1"/>
                </a:solidFill>
              </a:rPr>
            </a:br>
            <a:r>
              <a:rPr lang="en-GB" b="1" dirty="0">
                <a:solidFill>
                  <a:schemeClr val="bg1"/>
                </a:solidFill>
              </a:rPr>
              <a:t>Supporting evidence</a:t>
            </a:r>
          </a:p>
        </p:txBody>
      </p:sp>
      <p:sp>
        <p:nvSpPr>
          <p:cNvPr id="3" name="Content Placeholder 2"/>
          <p:cNvSpPr>
            <a:spLocks noGrp="1"/>
          </p:cNvSpPr>
          <p:nvPr>
            <p:ph idx="1"/>
          </p:nvPr>
        </p:nvSpPr>
        <p:spPr>
          <a:xfrm>
            <a:off x="838200" y="1825625"/>
            <a:ext cx="6686006" cy="4351338"/>
          </a:xfrm>
        </p:spPr>
        <p:txBody>
          <a:bodyPr>
            <a:normAutofit fontScale="85000" lnSpcReduction="20000"/>
          </a:bodyPr>
          <a:lstStyle/>
          <a:p>
            <a:pPr marL="0" indent="0" algn="ctr">
              <a:buNone/>
            </a:pPr>
            <a:r>
              <a:rPr lang="en-GB" b="1" dirty="0">
                <a:solidFill>
                  <a:srgbClr val="FF0000"/>
                </a:solidFill>
              </a:rPr>
              <a:t>PEEL</a:t>
            </a:r>
          </a:p>
          <a:p>
            <a:pPr marL="0" indent="0">
              <a:buNone/>
            </a:pPr>
            <a:r>
              <a:rPr lang="en-GB" b="1" dirty="0">
                <a:solidFill>
                  <a:srgbClr val="FF0000"/>
                </a:solidFill>
              </a:rPr>
              <a:t>P </a:t>
            </a:r>
            <a:r>
              <a:rPr lang="en-GB" dirty="0"/>
              <a:t>There is research supporting the multi-store model of memory</a:t>
            </a:r>
          </a:p>
          <a:p>
            <a:pPr marL="0" indent="0">
              <a:buNone/>
            </a:pPr>
            <a:r>
              <a:rPr lang="en-GB" b="1" dirty="0">
                <a:solidFill>
                  <a:srgbClr val="FF0000"/>
                </a:solidFill>
              </a:rPr>
              <a:t>E </a:t>
            </a:r>
            <a:r>
              <a:rPr lang="en-GB" dirty="0"/>
              <a:t>Murdoch</a:t>
            </a:r>
            <a:r>
              <a:rPr lang="en-GB" b="1" dirty="0">
                <a:solidFill>
                  <a:srgbClr val="FF0000"/>
                </a:solidFill>
              </a:rPr>
              <a:t> </a:t>
            </a:r>
            <a:r>
              <a:rPr lang="en-GB" dirty="0"/>
              <a:t>found that when participants were asked to recall a list of words, they remembered more of the words from the beginning and the end of the list, whereas the ones in the middle of the list were more likely to be forgotten. This is known as the </a:t>
            </a:r>
            <a:r>
              <a:rPr lang="en-GB" b="1" i="1" dirty="0">
                <a:solidFill>
                  <a:srgbClr val="C00000"/>
                </a:solidFill>
              </a:rPr>
              <a:t>primacy-</a:t>
            </a:r>
            <a:r>
              <a:rPr lang="en-GB" b="1" i="1" dirty="0" err="1">
                <a:solidFill>
                  <a:srgbClr val="C00000"/>
                </a:solidFill>
              </a:rPr>
              <a:t>recency</a:t>
            </a:r>
            <a:r>
              <a:rPr lang="en-GB" b="1" i="1" dirty="0">
                <a:solidFill>
                  <a:srgbClr val="C00000"/>
                </a:solidFill>
              </a:rPr>
              <a:t> effect</a:t>
            </a:r>
          </a:p>
          <a:p>
            <a:pPr marL="0" indent="0">
              <a:buNone/>
            </a:pPr>
            <a:endParaRPr lang="en-GB" b="1" i="1" dirty="0">
              <a:solidFill>
                <a:srgbClr val="C00000"/>
              </a:solidFill>
            </a:endParaRPr>
          </a:p>
          <a:p>
            <a:pPr marL="0" indent="0">
              <a:buNone/>
            </a:pPr>
            <a:r>
              <a:rPr lang="en-GB" b="1" i="1" dirty="0"/>
              <a:t>Now write the second ‘E’ and the ‘L’ of the PEEL statement</a:t>
            </a:r>
          </a:p>
          <a:p>
            <a:pPr marL="0" indent="0">
              <a:buNone/>
            </a:pPr>
            <a:r>
              <a:rPr lang="en-GB" b="1" i="1" dirty="0"/>
              <a:t>How can the findings be explained?  How do they support the Multi-store model?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1031" y="2297475"/>
            <a:ext cx="3642769" cy="3642769"/>
          </a:xfrm>
          <a:prstGeom prst="rect">
            <a:avLst/>
          </a:prstGeom>
        </p:spPr>
      </p:pic>
    </p:spTree>
    <p:extLst>
      <p:ext uri="{BB962C8B-B14F-4D97-AF65-F5344CB8AC3E}">
        <p14:creationId xmlns:p14="http://schemas.microsoft.com/office/powerpoint/2010/main" val="2246521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pPr algn="ctr"/>
            <a:r>
              <a:rPr lang="en-GB" b="1" dirty="0">
                <a:solidFill>
                  <a:schemeClr val="bg1"/>
                </a:solidFill>
              </a:rPr>
              <a:t>Evaluation of the Multi-Store Model:</a:t>
            </a:r>
            <a:br>
              <a:rPr lang="en-GB" b="1" dirty="0">
                <a:solidFill>
                  <a:schemeClr val="bg1"/>
                </a:solidFill>
              </a:rPr>
            </a:br>
            <a:r>
              <a:rPr lang="en-GB" b="1" dirty="0">
                <a:solidFill>
                  <a:schemeClr val="bg1"/>
                </a:solidFill>
              </a:rPr>
              <a:t>Supporting evidence</a:t>
            </a:r>
            <a:endParaRPr lang="en-GB" dirty="0"/>
          </a:p>
        </p:txBody>
      </p:sp>
      <p:sp>
        <p:nvSpPr>
          <p:cNvPr id="3" name="Content Placeholder 2"/>
          <p:cNvSpPr>
            <a:spLocks noGrp="1"/>
          </p:cNvSpPr>
          <p:nvPr>
            <p:ph idx="1"/>
          </p:nvPr>
        </p:nvSpPr>
        <p:spPr/>
        <p:txBody>
          <a:bodyPr/>
          <a:lstStyle/>
          <a:p>
            <a:pPr marL="0" indent="0">
              <a:buNone/>
            </a:pPr>
            <a:r>
              <a:rPr lang="en-GB" b="1" dirty="0">
                <a:solidFill>
                  <a:srgbClr val="FF0000"/>
                </a:solidFill>
              </a:rPr>
              <a:t>E</a:t>
            </a:r>
            <a:r>
              <a:rPr lang="en-GB" dirty="0"/>
              <a:t>  This effect can be explained using the multi-store model. The words at the beginning of the list are rehearsed and therefore placed in LTM, so they are still able to be recalled. The words at the end of the list are remembered because they are still fresh in STM. The words in the middle of the list however, have not been rehearsed and have been displaced from the STM by the later items, and are therefore forgotten</a:t>
            </a:r>
          </a:p>
          <a:p>
            <a:pPr marL="0" indent="0">
              <a:buNone/>
            </a:pPr>
            <a:endParaRPr lang="en-GB" b="1" dirty="0"/>
          </a:p>
          <a:p>
            <a:pPr marL="0" indent="0">
              <a:buNone/>
            </a:pPr>
            <a:r>
              <a:rPr lang="en-GB" b="1" dirty="0">
                <a:solidFill>
                  <a:srgbClr val="FF0000"/>
                </a:solidFill>
              </a:rPr>
              <a:t>L</a:t>
            </a:r>
            <a:r>
              <a:rPr lang="en-GB" b="1" dirty="0"/>
              <a:t> </a:t>
            </a:r>
            <a:r>
              <a:rPr lang="en-GB" dirty="0"/>
              <a:t>Therefore, these findings support the model as they suggest there is a distinct STM and LTM and that rehearsal is necessary for passing information from STM to LTM</a:t>
            </a:r>
          </a:p>
        </p:txBody>
      </p:sp>
    </p:spTree>
    <p:extLst>
      <p:ext uri="{BB962C8B-B14F-4D97-AF65-F5344CB8AC3E}">
        <p14:creationId xmlns:p14="http://schemas.microsoft.com/office/powerpoint/2010/main" val="1720533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pPr algn="ctr"/>
            <a:r>
              <a:rPr lang="en-GB" b="1" dirty="0">
                <a:solidFill>
                  <a:schemeClr val="bg1"/>
                </a:solidFill>
              </a:rPr>
              <a:t>Evaluation of the Multi-Store Model: Supporting/challenging evidence</a:t>
            </a:r>
          </a:p>
        </p:txBody>
      </p:sp>
      <p:sp>
        <p:nvSpPr>
          <p:cNvPr id="3" name="Content Placeholder 2"/>
          <p:cNvSpPr>
            <a:spLocks noGrp="1"/>
          </p:cNvSpPr>
          <p:nvPr>
            <p:ph idx="1"/>
          </p:nvPr>
        </p:nvSpPr>
        <p:spPr>
          <a:xfrm>
            <a:off x="838201" y="1825625"/>
            <a:ext cx="10515600" cy="1453152"/>
          </a:xfrm>
        </p:spPr>
        <p:txBody>
          <a:bodyPr/>
          <a:lstStyle/>
          <a:p>
            <a:pPr marL="0" indent="0">
              <a:buNone/>
            </a:pPr>
            <a:r>
              <a:rPr lang="en-GB" dirty="0"/>
              <a:t>The case of Clive Wearing both supports and contradicts the model.  Watch the clip and discuss in your groups why this is the case</a:t>
            </a:r>
          </a:p>
          <a:p>
            <a:pPr marL="0" indent="0">
              <a:buNone/>
            </a:pPr>
            <a:endParaRPr lang="en-GB" dirty="0"/>
          </a:p>
        </p:txBody>
      </p:sp>
      <p:pic>
        <p:nvPicPr>
          <p:cNvPr id="4" name="Picture 3">
            <a:hlinkClick r:id="rId2" action="ppaction://hlinkfil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640" y="2983888"/>
            <a:ext cx="6457950" cy="3048000"/>
          </a:xfrm>
          <a:prstGeom prst="rect">
            <a:avLst/>
          </a:prstGeom>
        </p:spPr>
      </p:pic>
    </p:spTree>
    <p:extLst>
      <p:ext uri="{BB962C8B-B14F-4D97-AF65-F5344CB8AC3E}">
        <p14:creationId xmlns:p14="http://schemas.microsoft.com/office/powerpoint/2010/main" val="1966009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pPr algn="ctr"/>
            <a:r>
              <a:rPr lang="en-GB" b="1" dirty="0">
                <a:solidFill>
                  <a:schemeClr val="bg1"/>
                </a:solidFill>
              </a:rPr>
              <a:t>Evaluation of the Multi-Store Model: Supporting/challenging evidence</a:t>
            </a:r>
            <a:endParaRPr lang="en-GB"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668572" y="2042737"/>
            <a:ext cx="5685228" cy="3783298"/>
          </a:xfrm>
        </p:spPr>
      </p:pic>
      <p:sp>
        <p:nvSpPr>
          <p:cNvPr id="5" name="TextBox 4"/>
          <p:cNvSpPr txBox="1"/>
          <p:nvPr/>
        </p:nvSpPr>
        <p:spPr>
          <a:xfrm>
            <a:off x="838200" y="1930767"/>
            <a:ext cx="4519749" cy="4247317"/>
          </a:xfrm>
          <a:prstGeom prst="rect">
            <a:avLst/>
          </a:prstGeom>
          <a:noFill/>
        </p:spPr>
        <p:txBody>
          <a:bodyPr wrap="square" rtlCol="0">
            <a:spAutoFit/>
          </a:bodyPr>
          <a:lstStyle/>
          <a:p>
            <a:pPr marL="285750" indent="-285750">
              <a:buFont typeface="Arial" panose="020B0604020202020204" pitchFamily="34" charset="0"/>
              <a:buChar char="•"/>
            </a:pPr>
            <a:r>
              <a:rPr lang="en-GB" dirty="0"/>
              <a:t>The case of Clive Wearing supports the Multi-Store Model because it suggests that STM and LTM are two separate stores.  This is because Clive can remember some of his past (LTM), and he can also engage in conversation and remember information for a few seconds (STM), but he no longer appears able to transfer information from one store to the other</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 case of Clive Wearing challenges the Multi-Store Model as it suggests LTM is not one unitary store.  Clive’s memory for facts was very damaged, but he was still able to walk, talk, and play the piano</a:t>
            </a:r>
          </a:p>
        </p:txBody>
      </p:sp>
      <p:sp>
        <p:nvSpPr>
          <p:cNvPr id="3" name="TextBox 2"/>
          <p:cNvSpPr txBox="1"/>
          <p:nvPr/>
        </p:nvSpPr>
        <p:spPr>
          <a:xfrm>
            <a:off x="1084217" y="6178084"/>
            <a:ext cx="10269583" cy="707886"/>
          </a:xfrm>
          <a:prstGeom prst="rect">
            <a:avLst/>
          </a:prstGeom>
          <a:noFill/>
        </p:spPr>
        <p:txBody>
          <a:bodyPr wrap="square" rtlCol="0">
            <a:spAutoFit/>
          </a:bodyPr>
          <a:lstStyle/>
          <a:p>
            <a:r>
              <a:rPr lang="en-GB" sz="2000" b="1" dirty="0">
                <a:solidFill>
                  <a:srgbClr val="C00000"/>
                </a:solidFill>
              </a:rPr>
              <a:t>Now on MWBs, in pairs write a PEEL point for this research, focusing mainly on how it challenges the multi-store model</a:t>
            </a:r>
          </a:p>
        </p:txBody>
      </p:sp>
    </p:spTree>
    <p:extLst>
      <p:ext uri="{BB962C8B-B14F-4D97-AF65-F5344CB8AC3E}">
        <p14:creationId xmlns:p14="http://schemas.microsoft.com/office/powerpoint/2010/main" val="1398547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pPr algn="ctr"/>
            <a:r>
              <a:rPr lang="en-GB" b="1" dirty="0">
                <a:solidFill>
                  <a:schemeClr val="bg1"/>
                </a:solidFill>
              </a:rPr>
              <a:t>Evaluation of the Multi-Store Model: Supporting/challenging evidence</a:t>
            </a:r>
            <a:endParaRPr lang="en-GB" dirty="0"/>
          </a:p>
        </p:txBody>
      </p:sp>
      <p:sp>
        <p:nvSpPr>
          <p:cNvPr id="3" name="Content Placeholder 2"/>
          <p:cNvSpPr>
            <a:spLocks noGrp="1"/>
          </p:cNvSpPr>
          <p:nvPr>
            <p:ph idx="1"/>
          </p:nvPr>
        </p:nvSpPr>
        <p:spPr>
          <a:xfrm>
            <a:off x="838200" y="1928198"/>
            <a:ext cx="4807131" cy="4731308"/>
          </a:xfrm>
        </p:spPr>
        <p:txBody>
          <a:bodyPr>
            <a:normAutofit fontScale="62500" lnSpcReduction="20000"/>
          </a:bodyPr>
          <a:lstStyle/>
          <a:p>
            <a:pPr marL="0" indent="0">
              <a:buNone/>
            </a:pPr>
            <a:r>
              <a:rPr lang="en-GB" sz="3200" b="1" i="1" dirty="0"/>
              <a:t>Did you get something like this?</a:t>
            </a:r>
          </a:p>
          <a:p>
            <a:pPr marL="0" indent="0">
              <a:buNone/>
            </a:pPr>
            <a:endParaRPr lang="en-GB" sz="1800" dirty="0"/>
          </a:p>
          <a:p>
            <a:pPr marL="109728" indent="0">
              <a:buNone/>
            </a:pPr>
            <a:r>
              <a:rPr lang="en-GB" b="1" dirty="0"/>
              <a:t>P: </a:t>
            </a:r>
            <a:r>
              <a:rPr lang="en-GB" dirty="0"/>
              <a:t>Although the case of Clive Wearing partially supports the multi-store model of memory, as it supports the existence of a separate short term and long term store, it contradicts the suggestion that LTM is one unitary store.</a:t>
            </a:r>
          </a:p>
          <a:p>
            <a:pPr marL="109728" indent="0">
              <a:buNone/>
            </a:pPr>
            <a:r>
              <a:rPr lang="en-GB" b="1" dirty="0"/>
              <a:t>E:  </a:t>
            </a:r>
            <a:r>
              <a:rPr lang="en-GB" dirty="0"/>
              <a:t>Clive was unable to remember much information from his past, but he was still able to perform all the skills he was able to perform prior to his illness, e.g. walking, talking, playing the piano.</a:t>
            </a:r>
          </a:p>
          <a:p>
            <a:pPr marL="109728" indent="0">
              <a:buNone/>
            </a:pPr>
            <a:r>
              <a:rPr lang="en-GB" b="1" dirty="0"/>
              <a:t>E: </a:t>
            </a:r>
            <a:r>
              <a:rPr lang="en-GB" dirty="0"/>
              <a:t>suggesting that LTM is probably made up of several components as suggested by </a:t>
            </a:r>
            <a:r>
              <a:rPr lang="en-GB" dirty="0" err="1"/>
              <a:t>Tulving</a:t>
            </a:r>
            <a:r>
              <a:rPr lang="en-GB" dirty="0"/>
              <a:t> in his tripartite theory, which recognises memory for facts and memory for procedures as being held in different parts of the memory system</a:t>
            </a:r>
          </a:p>
          <a:p>
            <a:pPr marL="109728" indent="0">
              <a:buNone/>
            </a:pPr>
            <a:r>
              <a:rPr lang="en-GB" b="1" dirty="0"/>
              <a:t>L:</a:t>
            </a:r>
            <a:r>
              <a:rPr lang="en-GB" dirty="0"/>
              <a:t> This suggests that the view of LTM in the multi-store model is too simplistic, and therefore the model is not able to fully explain the complexities of memory</a:t>
            </a:r>
            <a:endParaRPr lang="en-GB" b="1" dirty="0"/>
          </a:p>
          <a:p>
            <a:pPr marL="0" indent="0">
              <a:buNone/>
            </a:pPr>
            <a:endParaRPr lang="en-GB" dirty="0"/>
          </a:p>
          <a:p>
            <a:pPr marL="0" indent="0">
              <a:buNone/>
            </a:pPr>
            <a:endParaRPr lang="en-GB" dirty="0"/>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0566" y="1956876"/>
            <a:ext cx="5513234" cy="3668843"/>
          </a:xfrm>
          <a:prstGeom prst="rect">
            <a:avLst/>
          </a:prstGeom>
        </p:spPr>
      </p:pic>
    </p:spTree>
    <p:extLst>
      <p:ext uri="{BB962C8B-B14F-4D97-AF65-F5344CB8AC3E}">
        <p14:creationId xmlns:p14="http://schemas.microsoft.com/office/powerpoint/2010/main" val="2918047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pPr algn="ctr"/>
            <a:r>
              <a:rPr lang="en-GB" b="1" dirty="0">
                <a:solidFill>
                  <a:schemeClr val="bg1"/>
                </a:solidFill>
              </a:rPr>
              <a:t>Evaluation of the Multi-Store Model:  </a:t>
            </a:r>
            <a:br>
              <a:rPr lang="en-GB" b="1" dirty="0">
                <a:solidFill>
                  <a:schemeClr val="bg1"/>
                </a:solidFill>
              </a:rPr>
            </a:br>
            <a:r>
              <a:rPr lang="en-GB" b="1" dirty="0">
                <a:solidFill>
                  <a:schemeClr val="bg1"/>
                </a:solidFill>
              </a:rPr>
              <a:t>Fails to Explain</a:t>
            </a:r>
          </a:p>
        </p:txBody>
      </p:sp>
      <p:sp>
        <p:nvSpPr>
          <p:cNvPr id="3" name="Content Placeholder 2"/>
          <p:cNvSpPr>
            <a:spLocks noGrp="1"/>
          </p:cNvSpPr>
          <p:nvPr>
            <p:ph idx="1"/>
          </p:nvPr>
        </p:nvSpPr>
        <p:spPr>
          <a:xfrm>
            <a:off x="6688183" y="1981198"/>
            <a:ext cx="4665616" cy="3769362"/>
          </a:xfrm>
        </p:spPr>
        <p:txBody>
          <a:bodyPr>
            <a:normAutofit fontScale="70000" lnSpcReduction="20000"/>
          </a:bodyPr>
          <a:lstStyle/>
          <a:p>
            <a:r>
              <a:rPr lang="en-GB" dirty="0"/>
              <a:t>On a MWB, write down what you ate for dinner on your last birthday.  Give as much detail as you can.  Also write down the month that your birthday falls in</a:t>
            </a:r>
          </a:p>
          <a:p>
            <a:endParaRPr lang="en-GB" dirty="0"/>
          </a:p>
          <a:p>
            <a:r>
              <a:rPr lang="en-GB" dirty="0"/>
              <a:t>Now write down what you ate for dinner three weeks ago from yesterday</a:t>
            </a:r>
          </a:p>
          <a:p>
            <a:endParaRPr lang="en-GB" dirty="0"/>
          </a:p>
          <a:p>
            <a:r>
              <a:rPr lang="en-GB" dirty="0"/>
              <a:t>Why was it easier to remember what you ate for dinner on your birthday?</a:t>
            </a:r>
          </a:p>
          <a:p>
            <a:endParaRPr lang="en-GB" dirty="0"/>
          </a:p>
          <a:p>
            <a:r>
              <a:rPr lang="en-GB" dirty="0"/>
              <a:t>Did you rehearse the information?</a:t>
            </a:r>
          </a:p>
          <a:p>
            <a:endParaRPr lang="en-GB" dirty="0"/>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199" y="1981200"/>
            <a:ext cx="5654041" cy="3769360"/>
          </a:xfrm>
          <a:prstGeom prst="rect">
            <a:avLst/>
          </a:prstGeom>
        </p:spPr>
      </p:pic>
      <p:sp>
        <p:nvSpPr>
          <p:cNvPr id="5" name="TextBox 4"/>
          <p:cNvSpPr txBox="1"/>
          <p:nvPr/>
        </p:nvSpPr>
        <p:spPr>
          <a:xfrm>
            <a:off x="838199" y="6041070"/>
            <a:ext cx="10252167" cy="523220"/>
          </a:xfrm>
          <a:prstGeom prst="rect">
            <a:avLst/>
          </a:prstGeom>
          <a:noFill/>
        </p:spPr>
        <p:txBody>
          <a:bodyPr wrap="square" rtlCol="0">
            <a:spAutoFit/>
          </a:bodyPr>
          <a:lstStyle/>
          <a:p>
            <a:r>
              <a:rPr lang="en-GB" sz="2800" b="1" i="1" dirty="0">
                <a:solidFill>
                  <a:srgbClr val="C00000"/>
                </a:solidFill>
              </a:rPr>
              <a:t>How can this be used as a criticism of the Multi-Store Model?</a:t>
            </a:r>
          </a:p>
        </p:txBody>
      </p:sp>
    </p:spTree>
    <p:extLst>
      <p:ext uri="{BB962C8B-B14F-4D97-AF65-F5344CB8AC3E}">
        <p14:creationId xmlns:p14="http://schemas.microsoft.com/office/powerpoint/2010/main" val="1916776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fade">
                                      <p:cBhvr>
                                        <p:cTn id="2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pPr algn="ctr"/>
            <a:r>
              <a:rPr lang="en-GB" b="1" dirty="0">
                <a:solidFill>
                  <a:schemeClr val="bg1"/>
                </a:solidFill>
              </a:rPr>
              <a:t>Evaluation of the Multi-Store Model:  </a:t>
            </a:r>
            <a:br>
              <a:rPr lang="en-GB" b="1" dirty="0">
                <a:solidFill>
                  <a:schemeClr val="bg1"/>
                </a:solidFill>
              </a:rPr>
            </a:br>
            <a:r>
              <a:rPr lang="en-GB" b="1" dirty="0">
                <a:solidFill>
                  <a:schemeClr val="bg1"/>
                </a:solidFill>
              </a:rPr>
              <a:t>Fails to Explain</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b="1" i="1" dirty="0"/>
              <a:t>Using our discussions from the last slide, and the research presented below, can you complete this </a:t>
            </a:r>
            <a:r>
              <a:rPr lang="en-GB" sz="3000" b="1" i="1" dirty="0">
                <a:solidFill>
                  <a:srgbClr val="C00000"/>
                </a:solidFill>
              </a:rPr>
              <a:t>PEEL</a:t>
            </a:r>
            <a:r>
              <a:rPr lang="en-GB" b="1" i="1" dirty="0"/>
              <a:t> evaluation point?</a:t>
            </a:r>
          </a:p>
          <a:p>
            <a:pPr marL="0" indent="0">
              <a:buNone/>
            </a:pPr>
            <a:endParaRPr lang="en-GB" dirty="0"/>
          </a:p>
          <a:p>
            <a:pPr marL="0" indent="0">
              <a:buNone/>
            </a:pPr>
            <a:r>
              <a:rPr lang="en-GB" b="1" dirty="0">
                <a:solidFill>
                  <a:srgbClr val="FF0000"/>
                </a:solidFill>
              </a:rPr>
              <a:t>P:</a:t>
            </a:r>
          </a:p>
          <a:p>
            <a:pPr marL="0" indent="0">
              <a:buNone/>
            </a:pPr>
            <a:r>
              <a:rPr lang="en-GB" b="1" dirty="0">
                <a:solidFill>
                  <a:srgbClr val="FF0000"/>
                </a:solidFill>
              </a:rPr>
              <a:t>E:</a:t>
            </a:r>
            <a:r>
              <a:rPr lang="en-GB" dirty="0"/>
              <a:t> Participants were asked questions about stimulus words at different processing ‘levels’.  The words with questions that required a ‘shallow level’ of processing, for example, “is the word printed in capital letters” were less likely to be recalled than words with questions that required a ‘deep level’ of processing, for example, “Is the word a type of fruit.”</a:t>
            </a:r>
          </a:p>
          <a:p>
            <a:pPr marL="0" indent="0">
              <a:buNone/>
            </a:pPr>
            <a:r>
              <a:rPr lang="en-GB" b="1" dirty="0">
                <a:solidFill>
                  <a:srgbClr val="FF0000"/>
                </a:solidFill>
              </a:rPr>
              <a:t>E:</a:t>
            </a:r>
          </a:p>
          <a:p>
            <a:pPr marL="0" indent="0">
              <a:buNone/>
            </a:pPr>
            <a:r>
              <a:rPr lang="en-GB" b="1" dirty="0">
                <a:solidFill>
                  <a:srgbClr val="FF0000"/>
                </a:solidFill>
              </a:rPr>
              <a:t>L:</a:t>
            </a:r>
          </a:p>
          <a:p>
            <a:pPr marL="0" indent="0">
              <a:buNone/>
            </a:pPr>
            <a:endParaRPr lang="en-GB" dirty="0"/>
          </a:p>
        </p:txBody>
      </p:sp>
    </p:spTree>
    <p:extLst>
      <p:ext uri="{BB962C8B-B14F-4D97-AF65-F5344CB8AC3E}">
        <p14:creationId xmlns:p14="http://schemas.microsoft.com/office/powerpoint/2010/main" val="39379514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pPr algn="ctr"/>
            <a:r>
              <a:rPr lang="en-GB" b="1" dirty="0">
                <a:solidFill>
                  <a:schemeClr val="bg1"/>
                </a:solidFill>
              </a:rPr>
              <a:t>Evaluation of the Multi-Store Model:  </a:t>
            </a:r>
            <a:br>
              <a:rPr lang="en-GB" b="1" dirty="0">
                <a:solidFill>
                  <a:schemeClr val="bg1"/>
                </a:solidFill>
              </a:rPr>
            </a:br>
            <a:r>
              <a:rPr lang="en-GB" b="1" dirty="0">
                <a:solidFill>
                  <a:schemeClr val="bg1"/>
                </a:solidFill>
              </a:rPr>
              <a:t>Fails to Explain</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b="1" i="1" dirty="0"/>
              <a:t>Did you get something like this?</a:t>
            </a:r>
          </a:p>
          <a:p>
            <a:pPr marL="0" indent="0">
              <a:buNone/>
            </a:pPr>
            <a:endParaRPr lang="en-GB" dirty="0"/>
          </a:p>
          <a:p>
            <a:pPr marL="0" indent="0">
              <a:buNone/>
            </a:pPr>
            <a:r>
              <a:rPr lang="en-GB" b="1" dirty="0">
                <a:solidFill>
                  <a:srgbClr val="FF0000"/>
                </a:solidFill>
              </a:rPr>
              <a:t>P: </a:t>
            </a:r>
            <a:r>
              <a:rPr lang="en-GB" i="1" dirty="0">
                <a:solidFill>
                  <a:srgbClr val="FF0000"/>
                </a:solidFill>
              </a:rPr>
              <a:t>The multi-store model fails to explain how some information appears to reach LTM without being rehearsed</a:t>
            </a:r>
          </a:p>
          <a:p>
            <a:pPr marL="0" indent="0">
              <a:buNone/>
            </a:pPr>
            <a:r>
              <a:rPr lang="en-GB" b="1" dirty="0">
                <a:solidFill>
                  <a:srgbClr val="FF0000"/>
                </a:solidFill>
              </a:rPr>
              <a:t>E:</a:t>
            </a:r>
            <a:r>
              <a:rPr lang="en-GB" dirty="0"/>
              <a:t> In a study by Craik &amp; Lockhart, when participants were asked questions about stimulus words at different processing ‘levels’, the words with questions that required a ‘shallow level’ of processing, for example, “is the word printed in capital letters” were less likely to be recalled than words with questions that required a ‘deep level’ of processing, for example, “Is the word a type of fruit.”</a:t>
            </a:r>
          </a:p>
          <a:p>
            <a:pPr marL="0" indent="0">
              <a:buNone/>
            </a:pPr>
            <a:r>
              <a:rPr lang="en-GB" b="1" dirty="0">
                <a:solidFill>
                  <a:srgbClr val="FF0000"/>
                </a:solidFill>
              </a:rPr>
              <a:t>E: </a:t>
            </a:r>
            <a:r>
              <a:rPr lang="en-GB" i="1" dirty="0">
                <a:solidFill>
                  <a:srgbClr val="FF0000"/>
                </a:solidFill>
              </a:rPr>
              <a:t>As the participants were not asked to learn the words, we can presume that no rehearsal took place. </a:t>
            </a:r>
            <a:r>
              <a:rPr lang="en-GB" i="1">
                <a:solidFill>
                  <a:srgbClr val="FF0000"/>
                </a:solidFill>
              </a:rPr>
              <a:t>This </a:t>
            </a:r>
            <a:r>
              <a:rPr lang="en-GB" i="1" dirty="0">
                <a:solidFill>
                  <a:srgbClr val="FF0000"/>
                </a:solidFill>
              </a:rPr>
              <a:t>suggests that processing information at a deep level, not rehearsal, is the key to remembering information in the long term</a:t>
            </a:r>
          </a:p>
          <a:p>
            <a:pPr marL="0" indent="0">
              <a:buNone/>
            </a:pPr>
            <a:r>
              <a:rPr lang="en-GB" b="1" dirty="0">
                <a:solidFill>
                  <a:srgbClr val="FF0000"/>
                </a:solidFill>
              </a:rPr>
              <a:t>L:  </a:t>
            </a:r>
            <a:r>
              <a:rPr lang="en-GB" i="1" dirty="0">
                <a:solidFill>
                  <a:srgbClr val="FF0000"/>
                </a:solidFill>
              </a:rPr>
              <a:t>Contradicting the view put forward by the Multi-Store Model that rehearsal is how we transfer information to the long-term store</a:t>
            </a:r>
          </a:p>
          <a:p>
            <a:pPr marL="0" indent="0">
              <a:buNone/>
            </a:pPr>
            <a:endParaRPr lang="en-GB" dirty="0"/>
          </a:p>
        </p:txBody>
      </p:sp>
    </p:spTree>
    <p:extLst>
      <p:ext uri="{BB962C8B-B14F-4D97-AF65-F5344CB8AC3E}">
        <p14:creationId xmlns:p14="http://schemas.microsoft.com/office/powerpoint/2010/main" val="29214181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pPr algn="ctr"/>
            <a:r>
              <a:rPr lang="en-GB" b="1" dirty="0">
                <a:solidFill>
                  <a:schemeClr val="bg1"/>
                </a:solidFill>
              </a:rPr>
              <a:t>Snap Plan</a:t>
            </a:r>
          </a:p>
        </p:txBody>
      </p:sp>
      <p:sp>
        <p:nvSpPr>
          <p:cNvPr id="3" name="Content Placeholder 2"/>
          <p:cNvSpPr>
            <a:spLocks noGrp="1"/>
          </p:cNvSpPr>
          <p:nvPr>
            <p:ph idx="1"/>
          </p:nvPr>
        </p:nvSpPr>
        <p:spPr/>
        <p:txBody>
          <a:bodyPr/>
          <a:lstStyle/>
          <a:p>
            <a:pPr marL="0" indent="0">
              <a:buNone/>
            </a:pPr>
            <a:r>
              <a:rPr lang="en-GB" b="1" i="1" dirty="0"/>
              <a:t>Write a snap plan for the following essay:</a:t>
            </a:r>
          </a:p>
          <a:p>
            <a:pPr marL="0" indent="0">
              <a:buNone/>
            </a:pPr>
            <a:endParaRPr lang="en-GB" dirty="0"/>
          </a:p>
          <a:p>
            <a:pPr marL="0" indent="0">
              <a:buNone/>
            </a:pPr>
            <a:r>
              <a:rPr lang="en-GB" dirty="0"/>
              <a:t>Outline and evaluate the Multi-Store Model of memory (16 marks)</a:t>
            </a:r>
          </a:p>
          <a:p>
            <a:pPr marL="0" indent="0">
              <a:buNone/>
            </a:pPr>
            <a:endParaRPr lang="en-GB" dirty="0"/>
          </a:p>
          <a:p>
            <a:pPr marL="0" indent="0">
              <a:buNone/>
            </a:pPr>
            <a:r>
              <a:rPr lang="en-GB" b="1" dirty="0">
                <a:solidFill>
                  <a:schemeClr val="accent2">
                    <a:lumMod val="75000"/>
                  </a:schemeClr>
                </a:solidFill>
              </a:rPr>
              <a:t>In one week’s time, you will write this essay in class and peer mark it using a model answer</a:t>
            </a:r>
          </a:p>
        </p:txBody>
      </p:sp>
    </p:spTree>
    <p:extLst>
      <p:ext uri="{BB962C8B-B14F-4D97-AF65-F5344CB8AC3E}">
        <p14:creationId xmlns:p14="http://schemas.microsoft.com/office/powerpoint/2010/main" val="3695596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pPr algn="ctr"/>
            <a:r>
              <a:rPr lang="en-GB" b="1" dirty="0">
                <a:solidFill>
                  <a:schemeClr val="bg1"/>
                </a:solidFill>
              </a:rPr>
              <a:t>Class study</a:t>
            </a:r>
          </a:p>
        </p:txBody>
      </p:sp>
      <p:sp>
        <p:nvSpPr>
          <p:cNvPr id="3" name="Content Placeholder 2"/>
          <p:cNvSpPr>
            <a:spLocks noGrp="1"/>
          </p:cNvSpPr>
          <p:nvPr>
            <p:ph idx="1"/>
          </p:nvPr>
        </p:nvSpPr>
        <p:spPr>
          <a:xfrm>
            <a:off x="838200" y="1825625"/>
            <a:ext cx="6973389" cy="4653552"/>
          </a:xfrm>
        </p:spPr>
        <p:txBody>
          <a:bodyPr>
            <a:normAutofit fontScale="85000" lnSpcReduction="20000"/>
          </a:bodyPr>
          <a:lstStyle/>
          <a:p>
            <a:pPr marL="0" indent="0">
              <a:buNone/>
            </a:pPr>
            <a:r>
              <a:rPr lang="en-GB" b="1" i="1" dirty="0"/>
              <a:t>We are going to carry out a replication of a study that supports the Multi-Store Model of memory</a:t>
            </a:r>
          </a:p>
          <a:p>
            <a:pPr marL="0" indent="0">
              <a:buNone/>
            </a:pPr>
            <a:endParaRPr lang="en-GB" dirty="0"/>
          </a:p>
          <a:p>
            <a:r>
              <a:rPr lang="en-GB" dirty="0"/>
              <a:t>You will be shown a list of 15 words, which will appear one by one on the screen  </a:t>
            </a:r>
          </a:p>
          <a:p>
            <a:r>
              <a:rPr lang="en-GB" dirty="0"/>
              <a:t>Your task is to memorise the words </a:t>
            </a:r>
          </a:p>
          <a:p>
            <a:r>
              <a:rPr lang="en-GB" dirty="0"/>
              <a:t>Do not share information with anyone else and do not attempt to use a memory technique</a:t>
            </a:r>
          </a:p>
          <a:p>
            <a:r>
              <a:rPr lang="en-GB" dirty="0"/>
              <a:t>After you’ve seen all of the words, write down as many as you can remember</a:t>
            </a:r>
          </a:p>
          <a:p>
            <a:r>
              <a:rPr lang="en-GB" dirty="0"/>
              <a:t>You </a:t>
            </a:r>
            <a:r>
              <a:rPr lang="en-GB" b="1" i="1" dirty="0"/>
              <a:t>do not </a:t>
            </a:r>
            <a:r>
              <a:rPr lang="en-GB" dirty="0"/>
              <a:t>have to write them in the correct order</a:t>
            </a:r>
          </a:p>
          <a:p>
            <a:endParaRPr lang="en-GB" dirty="0"/>
          </a:p>
          <a:p>
            <a:pPr marL="0" indent="0">
              <a:buNone/>
            </a:pPr>
            <a:r>
              <a:rPr lang="en-GB" sz="3300" b="1" i="1" dirty="0">
                <a:solidFill>
                  <a:srgbClr val="C00000"/>
                </a:solidFill>
              </a:rPr>
              <a:t>Are you ready?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42217" y="1828300"/>
            <a:ext cx="3392715" cy="2586945"/>
          </a:xfrm>
          <a:prstGeom prst="rect">
            <a:avLst/>
          </a:prstGeom>
        </p:spPr>
      </p:pic>
    </p:spTree>
    <p:extLst>
      <p:ext uri="{BB962C8B-B14F-4D97-AF65-F5344CB8AC3E}">
        <p14:creationId xmlns:p14="http://schemas.microsoft.com/office/powerpoint/2010/main" val="126593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3">
              <a:lumMod val="75000"/>
            </a:schemeClr>
          </a:solidFill>
        </p:spPr>
        <p:txBody>
          <a:bodyPr>
            <a:normAutofit fontScale="90000"/>
          </a:bodyPr>
          <a:lstStyle/>
          <a:p>
            <a:r>
              <a:rPr lang="en-GB" dirty="0">
                <a:solidFill>
                  <a:schemeClr val="bg1"/>
                </a:solidFill>
              </a:rPr>
              <a:t>Evaluation of the Working Memory Model &amp; Types of LTM</a:t>
            </a:r>
          </a:p>
        </p:txBody>
      </p:sp>
      <p:sp>
        <p:nvSpPr>
          <p:cNvPr id="3" name="Subtitle 2"/>
          <p:cNvSpPr>
            <a:spLocks noGrp="1"/>
          </p:cNvSpPr>
          <p:nvPr>
            <p:ph type="subTitle" idx="1"/>
          </p:nvPr>
        </p:nvSpPr>
        <p:spPr>
          <a:xfrm>
            <a:off x="1524000" y="3745730"/>
            <a:ext cx="9144000" cy="1655762"/>
          </a:xfrm>
        </p:spPr>
        <p:txBody>
          <a:bodyPr/>
          <a:lstStyle/>
          <a:p>
            <a:r>
              <a:rPr lang="en-GB" dirty="0"/>
              <a:t>AO3 skills</a:t>
            </a:r>
          </a:p>
        </p:txBody>
      </p:sp>
    </p:spTree>
    <p:extLst>
      <p:ext uri="{BB962C8B-B14F-4D97-AF65-F5344CB8AC3E}">
        <p14:creationId xmlns:p14="http://schemas.microsoft.com/office/powerpoint/2010/main" val="2718573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pPr algn="ctr"/>
            <a:r>
              <a:rPr lang="en-GB" b="1" dirty="0">
                <a:solidFill>
                  <a:schemeClr val="bg1"/>
                </a:solidFill>
              </a:rPr>
              <a:t>Starter Activity</a:t>
            </a:r>
          </a:p>
        </p:txBody>
      </p:sp>
      <p:sp>
        <p:nvSpPr>
          <p:cNvPr id="3" name="Content Placeholder 2"/>
          <p:cNvSpPr>
            <a:spLocks noGrp="1"/>
          </p:cNvSpPr>
          <p:nvPr>
            <p:ph idx="1"/>
          </p:nvPr>
        </p:nvSpPr>
        <p:spPr>
          <a:xfrm>
            <a:off x="838200" y="1995442"/>
            <a:ext cx="7953103" cy="4351338"/>
          </a:xfrm>
        </p:spPr>
        <p:txBody>
          <a:bodyPr>
            <a:normAutofit fontScale="85000" lnSpcReduction="20000"/>
          </a:bodyPr>
          <a:lstStyle/>
          <a:p>
            <a:r>
              <a:rPr lang="en-GB" dirty="0"/>
              <a:t>On the worksheet are 6 pieces of research</a:t>
            </a:r>
          </a:p>
          <a:p>
            <a:endParaRPr lang="en-GB" dirty="0"/>
          </a:p>
          <a:p>
            <a:r>
              <a:rPr lang="en-GB" dirty="0"/>
              <a:t>In your groups of 3, split your mini WB in half</a:t>
            </a:r>
          </a:p>
          <a:p>
            <a:endParaRPr lang="en-GB" dirty="0"/>
          </a:p>
          <a:p>
            <a:r>
              <a:rPr lang="en-GB" dirty="0"/>
              <a:t>Label 1 side WMM and the other  types of LTM</a:t>
            </a:r>
          </a:p>
          <a:p>
            <a:endParaRPr lang="en-GB" dirty="0"/>
          </a:p>
          <a:p>
            <a:r>
              <a:rPr lang="en-GB" dirty="0"/>
              <a:t>Decide which evidence could be used to evaluate the working memory model and which should be used for the types of LTM (write the number on the correct side of the board)</a:t>
            </a:r>
          </a:p>
          <a:p>
            <a:pPr marL="0" indent="0">
              <a:buNone/>
            </a:pPr>
            <a:endParaRPr lang="en-GB" dirty="0"/>
          </a:p>
          <a:p>
            <a:r>
              <a:rPr lang="en-GB" dirty="0"/>
              <a:t>Under each one, justify your answer</a:t>
            </a:r>
          </a:p>
          <a:p>
            <a:endParaRPr lang="en-GB" dirty="0"/>
          </a:p>
        </p:txBody>
      </p:sp>
      <p:pic>
        <p:nvPicPr>
          <p:cNvPr id="5" name="Picture 4"/>
          <p:cNvPicPr>
            <a:picLocks noChangeAspect="1"/>
          </p:cNvPicPr>
          <p:nvPr/>
        </p:nvPicPr>
        <p:blipFill>
          <a:blip r:embed="rId2"/>
          <a:stretch>
            <a:fillRect/>
          </a:stretch>
        </p:blipFill>
        <p:spPr>
          <a:xfrm>
            <a:off x="8887133" y="1825625"/>
            <a:ext cx="2466667" cy="2438095"/>
          </a:xfrm>
          <a:prstGeom prst="rect">
            <a:avLst/>
          </a:prstGeom>
        </p:spPr>
      </p:pic>
      <p:sp>
        <p:nvSpPr>
          <p:cNvPr id="6" name="TextBox 5"/>
          <p:cNvSpPr txBox="1"/>
          <p:nvPr/>
        </p:nvSpPr>
        <p:spPr>
          <a:xfrm>
            <a:off x="9026434" y="4467497"/>
            <a:ext cx="2103120" cy="923330"/>
          </a:xfrm>
          <a:prstGeom prst="rect">
            <a:avLst/>
          </a:prstGeom>
          <a:solidFill>
            <a:schemeClr val="accent4">
              <a:lumMod val="40000"/>
              <a:lumOff val="60000"/>
            </a:schemeClr>
          </a:solidFill>
        </p:spPr>
        <p:txBody>
          <a:bodyPr wrap="square" rtlCol="0">
            <a:spAutoFit/>
          </a:bodyPr>
          <a:lstStyle/>
          <a:p>
            <a:r>
              <a:rPr lang="en-GB" dirty="0"/>
              <a:t>Access the worksheet using the QR code</a:t>
            </a:r>
          </a:p>
        </p:txBody>
      </p:sp>
    </p:spTree>
    <p:extLst>
      <p:ext uri="{BB962C8B-B14F-4D97-AF65-F5344CB8AC3E}">
        <p14:creationId xmlns:p14="http://schemas.microsoft.com/office/powerpoint/2010/main" val="38477680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a:t>Did you get it right?</a:t>
            </a:r>
          </a:p>
          <a:p>
            <a:pPr marL="0" indent="0">
              <a:buNone/>
            </a:pPr>
            <a:endParaRPr lang="en-GB" dirty="0"/>
          </a:p>
          <a:p>
            <a:pPr marL="0" indent="0">
              <a:buNone/>
            </a:pPr>
            <a:endParaRPr lang="en-GB" dirty="0"/>
          </a:p>
        </p:txBody>
      </p:sp>
      <p:sp>
        <p:nvSpPr>
          <p:cNvPr id="4" name="Title 1"/>
          <p:cNvSpPr>
            <a:spLocks noGrp="1"/>
          </p:cNvSpPr>
          <p:nvPr>
            <p:ph type="title"/>
          </p:nvPr>
        </p:nvSpPr>
        <p:spPr>
          <a:solidFill>
            <a:schemeClr val="tx2">
              <a:lumMod val="40000"/>
              <a:lumOff val="60000"/>
            </a:schemeClr>
          </a:solidFill>
        </p:spPr>
        <p:txBody>
          <a:bodyPr/>
          <a:lstStyle/>
          <a:p>
            <a:pPr algn="ctr"/>
            <a:r>
              <a:rPr lang="en-GB" b="1" dirty="0">
                <a:solidFill>
                  <a:schemeClr val="bg1"/>
                </a:solidFill>
              </a:rPr>
              <a:t>Starter Activity</a:t>
            </a:r>
          </a:p>
        </p:txBody>
      </p:sp>
      <p:graphicFrame>
        <p:nvGraphicFramePr>
          <p:cNvPr id="5" name="Table 4"/>
          <p:cNvGraphicFramePr>
            <a:graphicFrameLocks noGrp="1"/>
          </p:cNvGraphicFramePr>
          <p:nvPr>
            <p:extLst>
              <p:ext uri="{D42A27DB-BD31-4B8C-83A1-F6EECF244321}">
                <p14:modId xmlns:p14="http://schemas.microsoft.com/office/powerpoint/2010/main" val="4205930811"/>
              </p:ext>
            </p:extLst>
          </p:nvPr>
        </p:nvGraphicFramePr>
        <p:xfrm>
          <a:off x="934720" y="2718283"/>
          <a:ext cx="8128000" cy="21082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925445566"/>
                    </a:ext>
                  </a:extLst>
                </a:gridCol>
                <a:gridCol w="4064000">
                  <a:extLst>
                    <a:ext uri="{9D8B030D-6E8A-4147-A177-3AD203B41FA5}">
                      <a16:colId xmlns:a16="http://schemas.microsoft.com/office/drawing/2014/main" val="390279009"/>
                    </a:ext>
                  </a:extLst>
                </a:gridCol>
              </a:tblGrid>
              <a:tr h="370840">
                <a:tc>
                  <a:txBody>
                    <a:bodyPr/>
                    <a:lstStyle/>
                    <a:p>
                      <a:pPr algn="ctr"/>
                      <a:r>
                        <a:rPr lang="en-GB" dirty="0"/>
                        <a:t>Working Memory Model</a:t>
                      </a:r>
                    </a:p>
                  </a:txBody>
                  <a:tcPr/>
                </a:tc>
                <a:tc>
                  <a:txBody>
                    <a:bodyPr/>
                    <a:lstStyle/>
                    <a:p>
                      <a:pPr algn="ctr"/>
                      <a:r>
                        <a:rPr lang="en-GB" dirty="0"/>
                        <a:t>Types of LTM</a:t>
                      </a:r>
                    </a:p>
                  </a:txBody>
                  <a:tcPr/>
                </a:tc>
                <a:extLst>
                  <a:ext uri="{0D108BD9-81ED-4DB2-BD59-A6C34878D82A}">
                    <a16:rowId xmlns:a16="http://schemas.microsoft.com/office/drawing/2014/main" val="2609117360"/>
                  </a:ext>
                </a:extLst>
              </a:tr>
              <a:tr h="370840">
                <a:tc>
                  <a:txBody>
                    <a:bodyPr/>
                    <a:lstStyle/>
                    <a:p>
                      <a:pPr algn="ctr"/>
                      <a:endParaRPr lang="en-GB" dirty="0"/>
                    </a:p>
                    <a:p>
                      <a:pPr algn="ctr"/>
                      <a:r>
                        <a:rPr lang="en-GB" dirty="0"/>
                        <a:t>1</a:t>
                      </a:r>
                    </a:p>
                    <a:p>
                      <a:pPr algn="ctr"/>
                      <a:endParaRPr lang="en-GB" dirty="0"/>
                    </a:p>
                    <a:p>
                      <a:pPr algn="ctr"/>
                      <a:r>
                        <a:rPr lang="en-GB" dirty="0"/>
                        <a:t>4</a:t>
                      </a:r>
                    </a:p>
                    <a:p>
                      <a:pPr algn="ctr"/>
                      <a:endParaRPr lang="en-GB" dirty="0"/>
                    </a:p>
                    <a:p>
                      <a:pPr algn="ctr"/>
                      <a:r>
                        <a:rPr lang="en-GB" dirty="0"/>
                        <a:t>6</a:t>
                      </a:r>
                    </a:p>
                  </a:txBody>
                  <a:tcPr/>
                </a:tc>
                <a:tc>
                  <a:txBody>
                    <a:bodyPr/>
                    <a:lstStyle/>
                    <a:p>
                      <a:pPr algn="ctr"/>
                      <a:endParaRPr lang="en-GB" dirty="0"/>
                    </a:p>
                    <a:p>
                      <a:pPr algn="ctr"/>
                      <a:r>
                        <a:rPr lang="en-GB" dirty="0"/>
                        <a:t>2</a:t>
                      </a:r>
                    </a:p>
                    <a:p>
                      <a:pPr algn="ctr"/>
                      <a:endParaRPr lang="en-GB" dirty="0"/>
                    </a:p>
                    <a:p>
                      <a:pPr algn="ctr"/>
                      <a:r>
                        <a:rPr lang="en-GB"/>
                        <a:t>3</a:t>
                      </a:r>
                      <a:endParaRPr lang="en-GB" dirty="0"/>
                    </a:p>
                    <a:p>
                      <a:pPr algn="ctr"/>
                      <a:endParaRPr lang="en-GB" dirty="0"/>
                    </a:p>
                    <a:p>
                      <a:pPr algn="ctr"/>
                      <a:r>
                        <a:rPr lang="en-GB" dirty="0"/>
                        <a:t>5</a:t>
                      </a:r>
                    </a:p>
                  </a:txBody>
                  <a:tcPr/>
                </a:tc>
                <a:extLst>
                  <a:ext uri="{0D108BD9-81ED-4DB2-BD59-A6C34878D82A}">
                    <a16:rowId xmlns:a16="http://schemas.microsoft.com/office/drawing/2014/main" val="2726453075"/>
                  </a:ext>
                </a:extLst>
              </a:tr>
            </a:tbl>
          </a:graphicData>
        </a:graphic>
      </p:graphicFrame>
    </p:spTree>
    <p:extLst>
      <p:ext uri="{BB962C8B-B14F-4D97-AF65-F5344CB8AC3E}">
        <p14:creationId xmlns:p14="http://schemas.microsoft.com/office/powerpoint/2010/main" val="2896672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82378"/>
            <a:ext cx="6503126" cy="4470673"/>
          </a:xfrm>
        </p:spPr>
        <p:txBody>
          <a:bodyPr>
            <a:normAutofit fontScale="92500" lnSpcReduction="20000"/>
          </a:bodyPr>
          <a:lstStyle/>
          <a:p>
            <a:pPr marL="0" indent="0">
              <a:buNone/>
            </a:pPr>
            <a:r>
              <a:rPr lang="en-GB" b="1" dirty="0"/>
              <a:t>On the following slides we will be discussing three evaluations of the WMM  </a:t>
            </a:r>
          </a:p>
          <a:p>
            <a:endParaRPr lang="en-GB" dirty="0"/>
          </a:p>
          <a:p>
            <a:r>
              <a:rPr lang="en-GB" dirty="0"/>
              <a:t>Your task will be to construct a PEEL point for each evaluation after we have had the discussion</a:t>
            </a:r>
          </a:p>
          <a:p>
            <a:r>
              <a:rPr lang="en-GB" dirty="0"/>
              <a:t>Do this individually, on paper, so that you have a proper revision resource to add to your notes</a:t>
            </a:r>
          </a:p>
          <a:p>
            <a:r>
              <a:rPr lang="en-GB" dirty="0"/>
              <a:t>Some students will be asked to read their PEEL points out </a:t>
            </a:r>
          </a:p>
          <a:p>
            <a:r>
              <a:rPr lang="en-GB" dirty="0"/>
              <a:t>Head up your paper with the title </a:t>
            </a:r>
            <a:r>
              <a:rPr lang="en-GB" b="1" i="1" dirty="0">
                <a:solidFill>
                  <a:schemeClr val="accent6">
                    <a:lumMod val="75000"/>
                  </a:schemeClr>
                </a:solidFill>
              </a:rPr>
              <a:t>‘Evaluate the Working Memory Model’</a:t>
            </a:r>
          </a:p>
        </p:txBody>
      </p:sp>
      <p:sp>
        <p:nvSpPr>
          <p:cNvPr id="4" name="Title 1"/>
          <p:cNvSpPr>
            <a:spLocks noGrp="1"/>
          </p:cNvSpPr>
          <p:nvPr>
            <p:ph type="title"/>
          </p:nvPr>
        </p:nvSpPr>
        <p:spPr>
          <a:solidFill>
            <a:schemeClr val="accent6">
              <a:lumMod val="60000"/>
              <a:lumOff val="40000"/>
            </a:schemeClr>
          </a:solidFill>
        </p:spPr>
        <p:txBody>
          <a:bodyPr/>
          <a:lstStyle/>
          <a:p>
            <a:pPr algn="ctr"/>
            <a:r>
              <a:rPr lang="en-GB" b="1" dirty="0">
                <a:solidFill>
                  <a:schemeClr val="bg1"/>
                </a:solidFill>
              </a:rPr>
              <a:t>Evaluation of the Working Memory Model</a:t>
            </a:r>
          </a:p>
        </p:txBody>
      </p:sp>
      <p:sp>
        <p:nvSpPr>
          <p:cNvPr id="5" name="TextBox 4"/>
          <p:cNvSpPr txBox="1"/>
          <p:nvPr/>
        </p:nvSpPr>
        <p:spPr>
          <a:xfrm>
            <a:off x="8007531" y="1982379"/>
            <a:ext cx="3346269" cy="3477875"/>
          </a:xfrm>
          <a:prstGeom prst="rect">
            <a:avLst/>
          </a:prstGeom>
          <a:solidFill>
            <a:schemeClr val="accent4">
              <a:lumMod val="40000"/>
              <a:lumOff val="60000"/>
            </a:schemeClr>
          </a:solidFill>
        </p:spPr>
        <p:txBody>
          <a:bodyPr wrap="square" rtlCol="0">
            <a:spAutoFit/>
          </a:bodyPr>
          <a:lstStyle/>
          <a:p>
            <a:r>
              <a:rPr lang="en-GB" sz="2000" b="1" dirty="0"/>
              <a:t>Outline and Evaluate the Working Model of Memory (16 marks)</a:t>
            </a:r>
          </a:p>
          <a:p>
            <a:endParaRPr lang="en-GB" sz="2000" b="1" dirty="0"/>
          </a:p>
          <a:p>
            <a:r>
              <a:rPr lang="en-GB" sz="2000" i="1" dirty="0"/>
              <a:t>You will be putting together the ‘evaluate’ part of the above essay</a:t>
            </a:r>
          </a:p>
          <a:p>
            <a:endParaRPr lang="en-GB" sz="2000" i="1" dirty="0"/>
          </a:p>
          <a:p>
            <a:endParaRPr lang="en-GB" sz="2000" i="1" dirty="0"/>
          </a:p>
          <a:p>
            <a:endParaRPr lang="en-GB" sz="2000" b="1" dirty="0"/>
          </a:p>
          <a:p>
            <a:endParaRPr lang="en-GB" sz="2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1020" y="4349251"/>
            <a:ext cx="3867150" cy="1895475"/>
          </a:xfrm>
          <a:prstGeom prst="rect">
            <a:avLst/>
          </a:prstGeom>
        </p:spPr>
      </p:pic>
    </p:spTree>
    <p:extLst>
      <p:ext uri="{BB962C8B-B14F-4D97-AF65-F5344CB8AC3E}">
        <p14:creationId xmlns:p14="http://schemas.microsoft.com/office/powerpoint/2010/main" val="282131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lstStyle/>
          <a:p>
            <a:pPr algn="ctr"/>
            <a:r>
              <a:rPr lang="en-GB" b="1" dirty="0">
                <a:solidFill>
                  <a:schemeClr val="bg1"/>
                </a:solidFill>
              </a:rPr>
              <a:t>Evaluation of the Working Memory Model</a:t>
            </a:r>
          </a:p>
        </p:txBody>
      </p:sp>
      <p:sp>
        <p:nvSpPr>
          <p:cNvPr id="3" name="Content Placeholder 2"/>
          <p:cNvSpPr>
            <a:spLocks noGrp="1"/>
          </p:cNvSpPr>
          <p:nvPr>
            <p:ph idx="1"/>
          </p:nvPr>
        </p:nvSpPr>
        <p:spPr>
          <a:xfrm>
            <a:off x="5708468" y="1864814"/>
            <a:ext cx="5645331" cy="3242763"/>
          </a:xfrm>
        </p:spPr>
        <p:txBody>
          <a:bodyPr>
            <a:normAutofit fontScale="85000" lnSpcReduction="20000"/>
          </a:bodyPr>
          <a:lstStyle/>
          <a:p>
            <a:pPr marL="0" indent="0">
              <a:buNone/>
            </a:pPr>
            <a:r>
              <a:rPr lang="en-GB" b="1" dirty="0"/>
              <a:t>Answer the following questions in pairs on MWBs:</a:t>
            </a:r>
          </a:p>
          <a:p>
            <a:pPr marL="0" indent="0">
              <a:buNone/>
            </a:pPr>
            <a:endParaRPr lang="en-GB" b="1" dirty="0"/>
          </a:p>
          <a:p>
            <a:r>
              <a:rPr lang="en-GB" dirty="0"/>
              <a:t>What type of evaluation point is this?</a:t>
            </a:r>
          </a:p>
          <a:p>
            <a:endParaRPr lang="en-GB" dirty="0"/>
          </a:p>
          <a:p>
            <a:r>
              <a:rPr lang="en-GB" dirty="0"/>
              <a:t>How can we explain these findings?</a:t>
            </a:r>
          </a:p>
          <a:p>
            <a:endParaRPr lang="en-GB" dirty="0"/>
          </a:p>
          <a:p>
            <a:r>
              <a:rPr lang="en-GB" dirty="0"/>
              <a:t>How do the findings link to the WMM?  (e.g. do they support it, or challenge it)</a:t>
            </a:r>
          </a:p>
        </p:txBody>
      </p:sp>
      <p:pic>
        <p:nvPicPr>
          <p:cNvPr id="4" name="Picture 3"/>
          <p:cNvPicPr>
            <a:picLocks noChangeAspect="1"/>
          </p:cNvPicPr>
          <p:nvPr/>
        </p:nvPicPr>
        <p:blipFill>
          <a:blip r:embed="rId2"/>
          <a:stretch>
            <a:fillRect/>
          </a:stretch>
        </p:blipFill>
        <p:spPr>
          <a:xfrm>
            <a:off x="3216819" y="1864815"/>
            <a:ext cx="2040980" cy="2040980"/>
          </a:xfrm>
          <a:prstGeom prst="rect">
            <a:avLst/>
          </a:prstGeom>
        </p:spPr>
      </p:pic>
      <p:pic>
        <p:nvPicPr>
          <p:cNvPr id="5" name="Picture 4"/>
          <p:cNvPicPr>
            <a:picLocks noChangeAspect="1"/>
          </p:cNvPicPr>
          <p:nvPr/>
        </p:nvPicPr>
        <p:blipFill rotWithShape="1">
          <a:blip r:embed="rId3"/>
          <a:srcRect l="19787"/>
          <a:stretch/>
        </p:blipFill>
        <p:spPr>
          <a:xfrm>
            <a:off x="3206931" y="4079922"/>
            <a:ext cx="2050868" cy="1917597"/>
          </a:xfrm>
          <a:prstGeom prst="rect">
            <a:avLst/>
          </a:prstGeom>
        </p:spPr>
      </p:pic>
      <p:sp>
        <p:nvSpPr>
          <p:cNvPr id="6" name="TextBox 5"/>
          <p:cNvSpPr txBox="1"/>
          <p:nvPr/>
        </p:nvSpPr>
        <p:spPr>
          <a:xfrm>
            <a:off x="838200" y="1864814"/>
            <a:ext cx="2166257" cy="4401205"/>
          </a:xfrm>
          <a:prstGeom prst="rect">
            <a:avLst/>
          </a:prstGeom>
          <a:solidFill>
            <a:schemeClr val="accent4">
              <a:lumMod val="20000"/>
              <a:lumOff val="80000"/>
            </a:schemeClr>
          </a:solidFill>
        </p:spPr>
        <p:txBody>
          <a:bodyPr wrap="square" rtlCol="0">
            <a:spAutoFit/>
          </a:bodyPr>
          <a:lstStyle/>
          <a:p>
            <a:r>
              <a:rPr lang="en-GB" sz="2000" b="1" dirty="0" err="1"/>
              <a:t>Gathercole</a:t>
            </a:r>
            <a:r>
              <a:rPr lang="en-GB" sz="2000" b="1" dirty="0"/>
              <a:t> &amp; Baddeley </a:t>
            </a:r>
            <a:r>
              <a:rPr lang="en-GB" sz="2000" dirty="0"/>
              <a:t>found that participants had more difficulty doing two visual tasks (simultaneously tracking a moving point of light and describing the letter F) than doing both a visual and verbal task at the same time</a:t>
            </a:r>
          </a:p>
        </p:txBody>
      </p:sp>
      <p:sp>
        <p:nvSpPr>
          <p:cNvPr id="7" name="TextBox 6"/>
          <p:cNvSpPr txBox="1"/>
          <p:nvPr/>
        </p:nvSpPr>
        <p:spPr>
          <a:xfrm>
            <a:off x="5854337" y="5681244"/>
            <a:ext cx="5876109" cy="584775"/>
          </a:xfrm>
          <a:prstGeom prst="rect">
            <a:avLst/>
          </a:prstGeom>
          <a:noFill/>
        </p:spPr>
        <p:txBody>
          <a:bodyPr wrap="square" rtlCol="0">
            <a:spAutoFit/>
          </a:bodyPr>
          <a:lstStyle/>
          <a:p>
            <a:r>
              <a:rPr lang="en-GB" sz="3200" b="1" i="1" dirty="0">
                <a:solidFill>
                  <a:schemeClr val="accent6">
                    <a:lumMod val="75000"/>
                  </a:schemeClr>
                </a:solidFill>
              </a:rPr>
              <a:t>Now write your first PEEL point</a:t>
            </a:r>
          </a:p>
        </p:txBody>
      </p:sp>
    </p:spTree>
    <p:extLst>
      <p:ext uri="{BB962C8B-B14F-4D97-AF65-F5344CB8AC3E}">
        <p14:creationId xmlns:p14="http://schemas.microsoft.com/office/powerpoint/2010/main" val="413220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6853645" cy="4692741"/>
          </a:xfrm>
        </p:spPr>
        <p:txBody>
          <a:bodyPr>
            <a:normAutofit fontScale="85000" lnSpcReduction="20000"/>
          </a:bodyPr>
          <a:lstStyle/>
          <a:p>
            <a:pPr marL="0" indent="0">
              <a:buNone/>
            </a:pPr>
            <a:r>
              <a:rPr lang="en-GB" b="1" dirty="0"/>
              <a:t>What exactly does the central executive do? </a:t>
            </a:r>
          </a:p>
          <a:p>
            <a:pPr marL="0" indent="0">
              <a:buNone/>
            </a:pPr>
            <a:r>
              <a:rPr lang="en-GB" sz="2400" i="1" dirty="0">
                <a:solidFill>
                  <a:schemeClr val="accent6">
                    <a:lumMod val="75000"/>
                  </a:schemeClr>
                </a:solidFill>
              </a:rPr>
              <a:t>Write down your </a:t>
            </a:r>
            <a:r>
              <a:rPr lang="en-GB" sz="2400" i="1">
                <a:solidFill>
                  <a:schemeClr val="accent6">
                    <a:lumMod val="75000"/>
                  </a:schemeClr>
                </a:solidFill>
              </a:rPr>
              <a:t>answer to the </a:t>
            </a:r>
            <a:r>
              <a:rPr lang="en-GB" sz="2400" i="1" dirty="0">
                <a:solidFill>
                  <a:schemeClr val="accent6">
                    <a:lumMod val="75000"/>
                  </a:schemeClr>
                </a:solidFill>
              </a:rPr>
              <a:t>question on mini-whiteboards</a:t>
            </a:r>
          </a:p>
          <a:p>
            <a:pPr marL="0" indent="0">
              <a:buNone/>
            </a:pPr>
            <a:endParaRPr lang="en-GB" sz="2400" i="1" dirty="0">
              <a:solidFill>
                <a:schemeClr val="accent6">
                  <a:lumMod val="75000"/>
                </a:schemeClr>
              </a:solidFill>
            </a:endParaRPr>
          </a:p>
          <a:p>
            <a:pPr marL="0" indent="0">
              <a:buNone/>
            </a:pPr>
            <a:r>
              <a:rPr lang="en-GB" dirty="0"/>
              <a:t>The WMM can be criticised because there is a lack of clarity over the central executive and the exact role it plays in the model</a:t>
            </a:r>
          </a:p>
          <a:p>
            <a:pPr marL="0" indent="0">
              <a:buNone/>
            </a:pPr>
            <a:r>
              <a:rPr lang="en-GB" sz="2400" i="1" dirty="0">
                <a:solidFill>
                  <a:schemeClr val="accent6">
                    <a:lumMod val="75000"/>
                  </a:schemeClr>
                </a:solidFill>
              </a:rPr>
              <a:t>What evaluation point does this relate to?</a:t>
            </a:r>
          </a:p>
          <a:p>
            <a:pPr marL="0" indent="0">
              <a:buNone/>
            </a:pPr>
            <a:endParaRPr lang="en-GB" sz="2400" i="1" dirty="0">
              <a:solidFill>
                <a:schemeClr val="accent6">
                  <a:lumMod val="75000"/>
                </a:schemeClr>
              </a:solidFill>
            </a:endParaRPr>
          </a:p>
          <a:p>
            <a:pPr marL="0" indent="0">
              <a:buNone/>
            </a:pPr>
            <a:r>
              <a:rPr lang="en-GB" b="1" dirty="0" err="1"/>
              <a:t>Eslinger</a:t>
            </a:r>
            <a:r>
              <a:rPr lang="en-GB" b="1" dirty="0"/>
              <a:t> and </a:t>
            </a:r>
            <a:r>
              <a:rPr lang="en-GB" b="1" dirty="0" err="1"/>
              <a:t>Demasio</a:t>
            </a:r>
            <a:r>
              <a:rPr lang="en-GB" b="1" dirty="0"/>
              <a:t> (1985)</a:t>
            </a:r>
            <a:r>
              <a:rPr lang="en-GB" dirty="0"/>
              <a:t> reported on the case study of EVR who had a cerebral tumour removed. He performed well on tests of reasoning, which suggests that his central executive was intact; however, he had poor decision-making skills, which suggests that his central executive was not wholly intact</a:t>
            </a:r>
          </a:p>
          <a:p>
            <a:pPr marL="0" indent="0">
              <a:buNone/>
            </a:pPr>
            <a:r>
              <a:rPr lang="en-GB" sz="2400" i="1" dirty="0">
                <a:solidFill>
                  <a:schemeClr val="accent6">
                    <a:lumMod val="75000"/>
                  </a:schemeClr>
                </a:solidFill>
              </a:rPr>
              <a:t>How does this link to an evaluation of the WMM?</a:t>
            </a:r>
          </a:p>
          <a:p>
            <a:pPr marL="0" indent="0">
              <a:buNone/>
            </a:pPr>
            <a:endParaRPr lang="en-GB" sz="2400" i="1" dirty="0">
              <a:solidFill>
                <a:schemeClr val="accent6">
                  <a:lumMod val="75000"/>
                </a:schemeClr>
              </a:solidFill>
            </a:endParaRPr>
          </a:p>
        </p:txBody>
      </p:sp>
      <p:sp>
        <p:nvSpPr>
          <p:cNvPr id="4" name="Title 1"/>
          <p:cNvSpPr>
            <a:spLocks noGrp="1"/>
          </p:cNvSpPr>
          <p:nvPr>
            <p:ph type="title"/>
          </p:nvPr>
        </p:nvSpPr>
        <p:spPr>
          <a:solidFill>
            <a:schemeClr val="accent6">
              <a:lumMod val="60000"/>
              <a:lumOff val="40000"/>
            </a:schemeClr>
          </a:solidFill>
        </p:spPr>
        <p:txBody>
          <a:bodyPr/>
          <a:lstStyle/>
          <a:p>
            <a:pPr algn="ctr"/>
            <a:r>
              <a:rPr lang="en-GB" b="1" dirty="0">
                <a:solidFill>
                  <a:schemeClr val="bg1"/>
                </a:solidFill>
              </a:rPr>
              <a:t>Evaluation of the Working Memory Model</a:t>
            </a: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6109" t="10633" r="17685" b="7769"/>
          <a:stretch/>
        </p:blipFill>
        <p:spPr>
          <a:xfrm>
            <a:off x="7916092" y="1943894"/>
            <a:ext cx="2037806" cy="1885632"/>
          </a:xfrm>
          <a:prstGeom prst="rect">
            <a:avLst/>
          </a:prstGeom>
        </p:spPr>
      </p:pic>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b="7810"/>
          <a:stretch/>
        </p:blipFill>
        <p:spPr>
          <a:xfrm>
            <a:off x="9558928" y="1690688"/>
            <a:ext cx="789940" cy="1123585"/>
          </a:xfrm>
          <a:prstGeom prst="rect">
            <a:avLst/>
          </a:prstGeom>
        </p:spPr>
      </p:pic>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b="7810"/>
          <a:stretch/>
        </p:blipFill>
        <p:spPr>
          <a:xfrm>
            <a:off x="10316392" y="2242117"/>
            <a:ext cx="789940" cy="1123585"/>
          </a:xfrm>
          <a:prstGeom prst="rect">
            <a:avLst/>
          </a:prstGeom>
        </p:spPr>
      </p:pic>
      <p:sp>
        <p:nvSpPr>
          <p:cNvPr id="8" name="TextBox 7"/>
          <p:cNvSpPr txBox="1"/>
          <p:nvPr/>
        </p:nvSpPr>
        <p:spPr>
          <a:xfrm>
            <a:off x="7916092" y="5371651"/>
            <a:ext cx="3550920" cy="1077218"/>
          </a:xfrm>
          <a:prstGeom prst="rect">
            <a:avLst/>
          </a:prstGeom>
          <a:noFill/>
        </p:spPr>
        <p:txBody>
          <a:bodyPr wrap="square" rtlCol="0">
            <a:spAutoFit/>
          </a:bodyPr>
          <a:lstStyle/>
          <a:p>
            <a:r>
              <a:rPr lang="en-GB" sz="3200" b="1" i="1" dirty="0">
                <a:solidFill>
                  <a:schemeClr val="accent6">
                    <a:lumMod val="75000"/>
                  </a:schemeClr>
                </a:solidFill>
              </a:rPr>
              <a:t>Now write your second PEEL point</a:t>
            </a:r>
          </a:p>
        </p:txBody>
      </p:sp>
      <p:sp>
        <p:nvSpPr>
          <p:cNvPr id="9" name="TextBox 8"/>
          <p:cNvSpPr txBox="1"/>
          <p:nvPr/>
        </p:nvSpPr>
        <p:spPr>
          <a:xfrm>
            <a:off x="7939134" y="4000424"/>
            <a:ext cx="3639094" cy="1200329"/>
          </a:xfrm>
          <a:prstGeom prst="rect">
            <a:avLst/>
          </a:prstGeom>
          <a:solidFill>
            <a:schemeClr val="accent6">
              <a:lumMod val="20000"/>
              <a:lumOff val="80000"/>
            </a:schemeClr>
          </a:solidFill>
        </p:spPr>
        <p:txBody>
          <a:bodyPr wrap="square" rtlCol="0">
            <a:spAutoFit/>
          </a:bodyPr>
          <a:lstStyle/>
          <a:p>
            <a:r>
              <a:rPr lang="en-US" i="1" dirty="0"/>
              <a:t>“The central executive is the most important but the least understood component of working memory.”  (Baddeley)</a:t>
            </a:r>
          </a:p>
        </p:txBody>
      </p:sp>
    </p:spTree>
    <p:extLst>
      <p:ext uri="{BB962C8B-B14F-4D97-AF65-F5344CB8AC3E}">
        <p14:creationId xmlns:p14="http://schemas.microsoft.com/office/powerpoint/2010/main" val="325987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hlinkClick r:id="rId2"/>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838200" y="4179970"/>
            <a:ext cx="3758691" cy="2416772"/>
          </a:xfrm>
        </p:spPr>
      </p:pic>
      <p:sp>
        <p:nvSpPr>
          <p:cNvPr id="4" name="Title 1"/>
          <p:cNvSpPr>
            <a:spLocks noGrp="1"/>
          </p:cNvSpPr>
          <p:nvPr>
            <p:ph type="title"/>
          </p:nvPr>
        </p:nvSpPr>
        <p:spPr>
          <a:solidFill>
            <a:schemeClr val="accent6">
              <a:lumMod val="60000"/>
              <a:lumOff val="40000"/>
            </a:schemeClr>
          </a:solidFill>
        </p:spPr>
        <p:txBody>
          <a:bodyPr/>
          <a:lstStyle/>
          <a:p>
            <a:pPr algn="ctr"/>
            <a:r>
              <a:rPr lang="en-GB" b="1" dirty="0">
                <a:solidFill>
                  <a:schemeClr val="bg1"/>
                </a:solidFill>
              </a:rPr>
              <a:t>Evaluation of the Working Memory Model</a:t>
            </a:r>
          </a:p>
        </p:txBody>
      </p:sp>
      <p:sp>
        <p:nvSpPr>
          <p:cNvPr id="6" name="TextBox 5"/>
          <p:cNvSpPr txBox="1"/>
          <p:nvPr/>
        </p:nvSpPr>
        <p:spPr>
          <a:xfrm>
            <a:off x="838200" y="1811944"/>
            <a:ext cx="4073434" cy="2246769"/>
          </a:xfrm>
          <a:prstGeom prst="rect">
            <a:avLst/>
          </a:prstGeom>
          <a:noFill/>
        </p:spPr>
        <p:txBody>
          <a:bodyPr wrap="square" rtlCol="0">
            <a:spAutoFit/>
          </a:bodyPr>
          <a:lstStyle/>
          <a:p>
            <a:r>
              <a:rPr lang="en-GB" sz="2000" dirty="0"/>
              <a:t>Some types of cognitive dysfunction are thought to be linked to problems with working memory, for example, </a:t>
            </a:r>
            <a:r>
              <a:rPr lang="en-GB" sz="2000" b="1" dirty="0"/>
              <a:t>ADHD</a:t>
            </a:r>
            <a:r>
              <a:rPr lang="en-GB" sz="2000" dirty="0"/>
              <a:t> and </a:t>
            </a:r>
            <a:r>
              <a:rPr lang="en-GB" sz="2000" b="1" dirty="0"/>
              <a:t>dyslexia</a:t>
            </a:r>
          </a:p>
          <a:p>
            <a:endParaRPr lang="en-GB" sz="2000" dirty="0"/>
          </a:p>
          <a:p>
            <a:r>
              <a:rPr lang="en-GB" sz="2000" dirty="0"/>
              <a:t>Watch the following clip and then answer the questions</a:t>
            </a:r>
          </a:p>
        </p:txBody>
      </p:sp>
      <p:sp>
        <p:nvSpPr>
          <p:cNvPr id="7" name="TextBox 6"/>
          <p:cNvSpPr txBox="1"/>
          <p:nvPr/>
        </p:nvSpPr>
        <p:spPr>
          <a:xfrm>
            <a:off x="5540828" y="1873423"/>
            <a:ext cx="6074229" cy="2707575"/>
          </a:xfrm>
          <a:prstGeom prst="rect">
            <a:avLst/>
          </a:prstGeom>
          <a:noFill/>
        </p:spPr>
        <p:txBody>
          <a:bodyPr wrap="square" rtlCol="0">
            <a:spAutoFit/>
          </a:bodyPr>
          <a:lstStyle/>
          <a:p>
            <a:pPr marL="285750" indent="-285750">
              <a:buFont typeface="Arial" panose="020B0604020202020204" pitchFamily="34" charset="0"/>
              <a:buChar char="•"/>
            </a:pPr>
            <a:r>
              <a:rPr lang="en-GB" sz="2800" b="1" dirty="0"/>
              <a:t>What type of evaluation point does this link to?</a:t>
            </a:r>
          </a:p>
          <a:p>
            <a:pPr marL="285750" indent="-285750">
              <a:buFont typeface="Arial" panose="020B0604020202020204" pitchFamily="34" charset="0"/>
              <a:buChar char="•"/>
            </a:pPr>
            <a:endParaRPr lang="en-GB" sz="2800" b="1" dirty="0"/>
          </a:p>
          <a:p>
            <a:pPr marL="285750" indent="-285750">
              <a:buFont typeface="Arial" panose="020B0604020202020204" pitchFamily="34" charset="0"/>
              <a:buChar char="•"/>
            </a:pPr>
            <a:r>
              <a:rPr lang="en-GB" sz="2800" b="1" dirty="0"/>
              <a:t>What does this mean about the WMM that does not necessarily apply to the MSM?</a:t>
            </a:r>
          </a:p>
        </p:txBody>
      </p:sp>
    </p:spTree>
    <p:extLst>
      <p:ext uri="{BB962C8B-B14F-4D97-AF65-F5344CB8AC3E}">
        <p14:creationId xmlns:p14="http://schemas.microsoft.com/office/powerpoint/2010/main" val="1313997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chemeClr val="accent6">
              <a:lumMod val="60000"/>
              <a:lumOff val="40000"/>
            </a:schemeClr>
          </a:solidFill>
        </p:spPr>
        <p:txBody>
          <a:bodyPr/>
          <a:lstStyle/>
          <a:p>
            <a:pPr algn="ctr"/>
            <a:r>
              <a:rPr lang="en-GB" b="1" dirty="0">
                <a:solidFill>
                  <a:schemeClr val="bg1"/>
                </a:solidFill>
              </a:rPr>
              <a:t>Evaluation of the Working Memory Model</a:t>
            </a:r>
          </a:p>
        </p:txBody>
      </p:sp>
      <p:pic>
        <p:nvPicPr>
          <p:cNvPr id="5"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897629"/>
            <a:ext cx="6568440" cy="35717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7498080" y="1897629"/>
            <a:ext cx="4088674" cy="4370427"/>
          </a:xfrm>
          <a:prstGeom prst="rect">
            <a:avLst/>
          </a:prstGeom>
        </p:spPr>
        <p:txBody>
          <a:bodyPr wrap="square">
            <a:spAutoFit/>
          </a:bodyPr>
          <a:lstStyle/>
          <a:p>
            <a:pPr marL="285750" indent="-285750">
              <a:buFont typeface="Arial" panose="020B0604020202020204" pitchFamily="34" charset="0"/>
              <a:buChar char="•"/>
            </a:pPr>
            <a:r>
              <a:rPr lang="en-GB" b="1" dirty="0"/>
              <a:t>There are educational programmes which help children increase their working memory skills, thus reducing their ADHD symptoms</a:t>
            </a:r>
          </a:p>
          <a:p>
            <a:pPr marL="285750" indent="-285750">
              <a:buFont typeface="Arial" panose="020B0604020202020204" pitchFamily="34" charset="0"/>
              <a:buChar char="•"/>
            </a:pPr>
            <a:r>
              <a:rPr lang="en-GB" b="1" dirty="0"/>
              <a:t>Perhaps allows children with severe cases to remain in mainstream education, or any education</a:t>
            </a:r>
          </a:p>
          <a:p>
            <a:pPr marL="285750" indent="-285750">
              <a:buFont typeface="Arial" panose="020B0604020202020204" pitchFamily="34" charset="0"/>
              <a:buChar char="•"/>
            </a:pPr>
            <a:r>
              <a:rPr lang="en-GB" b="1" dirty="0"/>
              <a:t>Increased awareness  = better understanding and treatment by schools… </a:t>
            </a:r>
            <a:r>
              <a:rPr lang="en-US" b="1" dirty="0"/>
              <a:t>e.g. use brief and simple instructions so they don’t forget what they are doing (limited capacity of phonological loop)</a:t>
            </a:r>
            <a:endParaRPr lang="en-GB" b="1" dirty="0"/>
          </a:p>
          <a:p>
            <a:pPr marL="285750" indent="-285750">
              <a:buFont typeface="Arial" panose="020B0604020202020204" pitchFamily="34" charset="0"/>
              <a:buChar char="•"/>
            </a:pPr>
            <a:r>
              <a:rPr lang="en-GB" b="1" dirty="0"/>
              <a:t>Perhaps reducing the reliance on drug treatments such as Ritalin or </a:t>
            </a:r>
            <a:r>
              <a:rPr lang="en-GB" b="1" dirty="0" err="1"/>
              <a:t>Aderall</a:t>
            </a:r>
            <a:endParaRPr lang="en-GB" b="1" dirty="0"/>
          </a:p>
        </p:txBody>
      </p:sp>
      <p:sp>
        <p:nvSpPr>
          <p:cNvPr id="7" name="TextBox 6"/>
          <p:cNvSpPr txBox="1"/>
          <p:nvPr/>
        </p:nvSpPr>
        <p:spPr>
          <a:xfrm>
            <a:off x="746760" y="5571845"/>
            <a:ext cx="6568440" cy="1077218"/>
          </a:xfrm>
          <a:prstGeom prst="rect">
            <a:avLst/>
          </a:prstGeom>
          <a:noFill/>
        </p:spPr>
        <p:txBody>
          <a:bodyPr wrap="square" rtlCol="0">
            <a:spAutoFit/>
          </a:bodyPr>
          <a:lstStyle/>
          <a:p>
            <a:r>
              <a:rPr lang="en-GB" sz="3200" b="1" i="1" dirty="0">
                <a:solidFill>
                  <a:schemeClr val="accent6">
                    <a:lumMod val="75000"/>
                  </a:schemeClr>
                </a:solidFill>
              </a:rPr>
              <a:t>Now write your third PEEL point. include a comparison with MSM</a:t>
            </a:r>
          </a:p>
        </p:txBody>
      </p:sp>
    </p:spTree>
    <p:extLst>
      <p:ext uri="{BB962C8B-B14F-4D97-AF65-F5344CB8AC3E}">
        <p14:creationId xmlns:p14="http://schemas.microsoft.com/office/powerpoint/2010/main" val="3774277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None/>
            </a:pPr>
            <a:r>
              <a:rPr lang="en-GB" b="1" i="1" dirty="0"/>
              <a:t>You will now be given a virtual card sort activity which you should attempt to complete in pairs.  The statements make up three PEEL evaluation points that relate to the types of long-term memory theory.  Your task, in your pair, is to:</a:t>
            </a:r>
          </a:p>
          <a:p>
            <a:pPr marL="0" indent="0">
              <a:buNone/>
            </a:pPr>
            <a:endParaRPr lang="en-GB" dirty="0"/>
          </a:p>
          <a:p>
            <a:r>
              <a:rPr lang="en-GB" dirty="0"/>
              <a:t>Draw a table with three columns.  Before you try to order the statements, see if you can separate them into three points and write the numbers of the statements that relate to the same Peel point in one column</a:t>
            </a:r>
          </a:p>
          <a:p>
            <a:r>
              <a:rPr lang="en-GB" dirty="0"/>
              <a:t>Now try to order them correctly so that they make up a coherent PEEL point</a:t>
            </a:r>
          </a:p>
          <a:p>
            <a:r>
              <a:rPr lang="en-GB" dirty="0"/>
              <a:t>Lastly, write a summary of each point in your notes</a:t>
            </a:r>
          </a:p>
          <a:p>
            <a:pPr marL="0" indent="0">
              <a:buNone/>
            </a:pPr>
            <a:endParaRPr lang="en-GB" dirty="0"/>
          </a:p>
          <a:p>
            <a:pPr marL="0" indent="0">
              <a:buNone/>
            </a:pPr>
            <a:r>
              <a:rPr lang="en-GB" sz="3500" b="1" dirty="0">
                <a:solidFill>
                  <a:srgbClr val="002060"/>
                </a:solidFill>
              </a:rPr>
              <a:t>How did you do?</a:t>
            </a:r>
          </a:p>
        </p:txBody>
      </p:sp>
      <p:sp>
        <p:nvSpPr>
          <p:cNvPr id="4" name="Title 1"/>
          <p:cNvSpPr>
            <a:spLocks noGrp="1"/>
          </p:cNvSpPr>
          <p:nvPr>
            <p:ph type="title"/>
          </p:nvPr>
        </p:nvSpPr>
        <p:spPr>
          <a:solidFill>
            <a:srgbClr val="0099CC"/>
          </a:solidFill>
        </p:spPr>
        <p:txBody>
          <a:bodyPr/>
          <a:lstStyle/>
          <a:p>
            <a:pPr algn="ctr"/>
            <a:r>
              <a:rPr lang="en-GB" b="1" dirty="0">
                <a:solidFill>
                  <a:schemeClr val="bg1"/>
                </a:solidFill>
              </a:rPr>
              <a:t>Evaluation of Types of Long-Term Memory</a:t>
            </a:r>
          </a:p>
        </p:txBody>
      </p:sp>
    </p:spTree>
    <p:extLst>
      <p:ext uri="{BB962C8B-B14F-4D97-AF65-F5344CB8AC3E}">
        <p14:creationId xmlns:p14="http://schemas.microsoft.com/office/powerpoint/2010/main" val="219433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a:t>There is evidence to suggest that when a person uses episodic memory, they use a different region in the brain compared with when they use semantic memory. </a:t>
            </a:r>
            <a:r>
              <a:rPr lang="en-US" dirty="0" err="1"/>
              <a:t>Tulving</a:t>
            </a:r>
            <a:r>
              <a:rPr lang="en-US" dirty="0"/>
              <a:t> (1989) injected himself, his wife and 4 others with particles of radioactive gold that he could use to track brain blood flow in a scanner. He scanned each person’s brain whilst they thought about historical facts or childhood experiences. He found in 3/6 participants (including himself), that when they were thinking about historical facts blood flow increased at the back of his brain, whereas when he thought about childhood experiences blood flow increased at the front of his brain. The activation of the different areas of the brain when recalling facts or episodes suggests a biological basis to the different types of memory in LTM</a:t>
            </a:r>
            <a:endParaRPr lang="en-GB" dirty="0"/>
          </a:p>
        </p:txBody>
      </p:sp>
      <p:sp>
        <p:nvSpPr>
          <p:cNvPr id="4" name="Title 1"/>
          <p:cNvSpPr>
            <a:spLocks noGrp="1"/>
          </p:cNvSpPr>
          <p:nvPr>
            <p:ph type="title"/>
          </p:nvPr>
        </p:nvSpPr>
        <p:spPr>
          <a:solidFill>
            <a:srgbClr val="0099CC"/>
          </a:solidFill>
        </p:spPr>
        <p:txBody>
          <a:bodyPr/>
          <a:lstStyle/>
          <a:p>
            <a:pPr algn="ctr"/>
            <a:r>
              <a:rPr lang="en-GB" b="1" dirty="0">
                <a:solidFill>
                  <a:schemeClr val="bg1"/>
                </a:solidFill>
              </a:rPr>
              <a:t>Evaluation of Types of Long-Term Memory: Supporting evidence</a:t>
            </a:r>
          </a:p>
        </p:txBody>
      </p:sp>
    </p:spTree>
    <p:extLst>
      <p:ext uri="{BB962C8B-B14F-4D97-AF65-F5344CB8AC3E}">
        <p14:creationId xmlns:p14="http://schemas.microsoft.com/office/powerpoint/2010/main" val="984853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215308" y="2038563"/>
            <a:ext cx="5761383" cy="4351338"/>
          </a:xfrm>
        </p:spPr>
        <p:txBody>
          <a:bodyPr>
            <a:normAutofit/>
          </a:bodyPr>
          <a:lstStyle/>
          <a:p>
            <a:pPr marL="0" indent="0" algn="ctr">
              <a:buNone/>
            </a:pPr>
            <a:endParaRPr lang="en-GB" sz="5400" b="1" dirty="0"/>
          </a:p>
          <a:p>
            <a:pPr marL="0" indent="0" algn="ctr">
              <a:buNone/>
            </a:pPr>
            <a:r>
              <a:rPr lang="en-GB" sz="5400" b="1" dirty="0"/>
              <a:t>Window</a:t>
            </a:r>
          </a:p>
        </p:txBody>
      </p:sp>
    </p:spTree>
    <p:extLst>
      <p:ext uri="{BB962C8B-B14F-4D97-AF65-F5344CB8AC3E}">
        <p14:creationId xmlns:p14="http://schemas.microsoft.com/office/powerpoint/2010/main" val="4188151613"/>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dirty="0"/>
              <a:t>In the case of Clive Wearing, as illness caused the near total destruction of his hippocampus. This left him with an inability to store new episodic or semantic information for any more than a few seconds. However, he was perfectly able to read, write, speak and play piano. Other researchers investigated learning in people with Huntingdon’s Disease (a progressive, degenerative disease of the brain). They found that HD patients had no problems learning new facts and knowledge, but had severe problems learning new motor skills. These findings give a strong indication that damage to specific areas of the brain leave the patients with deficits in one or more types of long term memory, whilst leaving other long-term memory stores intact, this offers support for the biological basis of separate long-term stores </a:t>
            </a:r>
            <a:endParaRPr lang="en-GB" dirty="0"/>
          </a:p>
          <a:p>
            <a:endParaRPr lang="en-GB" dirty="0"/>
          </a:p>
        </p:txBody>
      </p:sp>
      <p:sp>
        <p:nvSpPr>
          <p:cNvPr id="4" name="Title 1"/>
          <p:cNvSpPr>
            <a:spLocks noGrp="1"/>
          </p:cNvSpPr>
          <p:nvPr>
            <p:ph type="title"/>
          </p:nvPr>
        </p:nvSpPr>
        <p:spPr>
          <a:solidFill>
            <a:srgbClr val="0099CC"/>
          </a:solidFill>
        </p:spPr>
        <p:txBody>
          <a:bodyPr/>
          <a:lstStyle/>
          <a:p>
            <a:pPr algn="ctr"/>
            <a:r>
              <a:rPr lang="en-GB" b="1" dirty="0">
                <a:solidFill>
                  <a:schemeClr val="bg1"/>
                </a:solidFill>
              </a:rPr>
              <a:t>Evaluation of Types of Long-Term Memory: Supporting evidence</a:t>
            </a:r>
          </a:p>
        </p:txBody>
      </p:sp>
    </p:spTree>
    <p:extLst>
      <p:ext uri="{BB962C8B-B14F-4D97-AF65-F5344CB8AC3E}">
        <p14:creationId xmlns:p14="http://schemas.microsoft.com/office/powerpoint/2010/main" val="7905742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99CC"/>
          </a:solidFill>
        </p:spPr>
        <p:txBody>
          <a:bodyPr/>
          <a:lstStyle/>
          <a:p>
            <a:pPr algn="ctr"/>
            <a:r>
              <a:rPr lang="en-GB" b="1" dirty="0">
                <a:solidFill>
                  <a:schemeClr val="bg1"/>
                </a:solidFill>
              </a:rPr>
              <a:t>Evaluation of Types of Long-Term Memory:  Applications</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Critics challenge the need of distinguishing between types of LTM. Cohen and Squire suggest that semantic and episodic memory should be understood as the same type of memory, called ‘declarative memory’, and research by </a:t>
            </a:r>
            <a:r>
              <a:rPr lang="en-US" dirty="0" err="1"/>
              <a:t>Kan</a:t>
            </a:r>
            <a:r>
              <a:rPr lang="en-US" dirty="0"/>
              <a:t> et al (2009) found that there was interdependence between episodic and semantic memory. Whether there are two or three types (or more) of LTM may be important when attempting to help people recover their cognitive functions after illnesses such as </a:t>
            </a:r>
            <a:r>
              <a:rPr lang="en-US"/>
              <a:t>strokes. </a:t>
            </a:r>
            <a:r>
              <a:rPr lang="en-US" dirty="0"/>
              <a:t>Being able to identify different aspects of LTM has led to psychologists targeting specific kinds of memory to make people’s lives better. Belleville et al (2006) demonstrated that episodic memories could be improved with training in older patients with mild cognitive impairment. This shows that the tripartite division of long-term memory has had tangible benefits for people with cognitive impairment, making it a useful theory). </a:t>
            </a:r>
            <a:endParaRPr lang="en-GB" dirty="0"/>
          </a:p>
          <a:p>
            <a:pPr marL="0" indent="0">
              <a:buNone/>
            </a:pPr>
            <a:endParaRPr lang="en-GB" dirty="0"/>
          </a:p>
        </p:txBody>
      </p:sp>
    </p:spTree>
    <p:extLst>
      <p:ext uri="{BB962C8B-B14F-4D97-AF65-F5344CB8AC3E}">
        <p14:creationId xmlns:p14="http://schemas.microsoft.com/office/powerpoint/2010/main" val="26820639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pPr algn="ctr"/>
            <a:r>
              <a:rPr lang="en-GB" b="1" dirty="0">
                <a:solidFill>
                  <a:schemeClr val="bg1"/>
                </a:solidFill>
              </a:rPr>
              <a:t>Exam Practice</a:t>
            </a:r>
          </a:p>
        </p:txBody>
      </p:sp>
      <p:sp>
        <p:nvSpPr>
          <p:cNvPr id="3" name="Content Placeholder 2"/>
          <p:cNvSpPr>
            <a:spLocks noGrp="1"/>
          </p:cNvSpPr>
          <p:nvPr>
            <p:ph idx="1"/>
          </p:nvPr>
        </p:nvSpPr>
        <p:spPr/>
        <p:txBody>
          <a:bodyPr>
            <a:normAutofit fontScale="92500" lnSpcReduction="10000"/>
          </a:bodyPr>
          <a:lstStyle/>
          <a:p>
            <a:pPr marL="0" indent="0">
              <a:buNone/>
            </a:pPr>
            <a:r>
              <a:rPr lang="en-US" b="1" i="1" dirty="0"/>
              <a:t>Answer the following question individually.  You have 6 minutes</a:t>
            </a:r>
          </a:p>
          <a:p>
            <a:pPr marL="0" indent="0">
              <a:buNone/>
            </a:pPr>
            <a:endParaRPr lang="en-US" dirty="0"/>
          </a:p>
          <a:p>
            <a:pPr marL="0" indent="0">
              <a:buNone/>
            </a:pPr>
            <a:r>
              <a:rPr lang="en-US" dirty="0"/>
              <a:t>Annie can still skateboard even though she hasn’t skated for many years.</a:t>
            </a:r>
          </a:p>
          <a:p>
            <a:pPr marL="0" indent="0">
              <a:buNone/>
            </a:pPr>
            <a:r>
              <a:rPr lang="en-US" dirty="0"/>
              <a:t>Germaine can still recall what happened on his first day at university even though it was ages ago. Billy remembers the names of the tools he needs to repair the broken tap.</a:t>
            </a:r>
          </a:p>
          <a:p>
            <a:pPr marL="0" indent="0">
              <a:buNone/>
            </a:pPr>
            <a:endParaRPr lang="en-US" dirty="0"/>
          </a:p>
          <a:p>
            <a:pPr marL="0" indent="0">
              <a:buNone/>
            </a:pPr>
            <a:r>
              <a:rPr lang="en-US" b="1" i="1" dirty="0"/>
              <a:t>Identify three types of long-term memory and explain how each type is shown in one of the examples above</a:t>
            </a:r>
          </a:p>
          <a:p>
            <a:pPr marL="0" indent="0">
              <a:buNone/>
            </a:pPr>
            <a:r>
              <a:rPr lang="en-US" i="1" dirty="0"/>
              <a:t>(Total 6 marks)</a:t>
            </a:r>
          </a:p>
          <a:p>
            <a:pPr marL="0" indent="0">
              <a:buNone/>
            </a:pPr>
            <a:endParaRPr lang="en-GB" dirty="0"/>
          </a:p>
        </p:txBody>
      </p:sp>
    </p:spTree>
    <p:extLst>
      <p:ext uri="{BB962C8B-B14F-4D97-AF65-F5344CB8AC3E}">
        <p14:creationId xmlns:p14="http://schemas.microsoft.com/office/powerpoint/2010/main" val="14313707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4849495"/>
          </a:xfrm>
        </p:spPr>
        <p:txBody>
          <a:bodyPr>
            <a:normAutofit fontScale="62500" lnSpcReduction="20000"/>
          </a:bodyPr>
          <a:lstStyle/>
          <a:p>
            <a:pPr marL="0" indent="0">
              <a:buNone/>
            </a:pPr>
            <a:r>
              <a:rPr lang="en-US" b="1" dirty="0">
                <a:solidFill>
                  <a:schemeClr val="accent3">
                    <a:lumMod val="75000"/>
                  </a:schemeClr>
                </a:solidFill>
              </a:rPr>
              <a:t>1 mark: for each correct application in </a:t>
            </a:r>
            <a:r>
              <a:rPr lang="en-US" b="1" dirty="0" err="1">
                <a:solidFill>
                  <a:schemeClr val="accent3">
                    <a:lumMod val="75000"/>
                  </a:schemeClr>
                </a:solidFill>
              </a:rPr>
              <a:t>recognising</a:t>
            </a:r>
            <a:r>
              <a:rPr lang="en-US" b="1" dirty="0">
                <a:solidFill>
                  <a:schemeClr val="accent3">
                    <a:lumMod val="75000"/>
                  </a:schemeClr>
                </a:solidFill>
              </a:rPr>
              <a:t> (naming/identifying) each type of long-term memory by matching to the person in the stem</a:t>
            </a:r>
          </a:p>
          <a:p>
            <a:pPr marL="0" indent="0">
              <a:buNone/>
            </a:pPr>
            <a:endParaRPr lang="en-US" b="1" dirty="0"/>
          </a:p>
          <a:p>
            <a:pPr marL="0" indent="0">
              <a:buNone/>
            </a:pPr>
            <a:r>
              <a:rPr lang="en-US" b="1" i="1" dirty="0"/>
              <a:t>Plus</a:t>
            </a:r>
          </a:p>
          <a:p>
            <a:pPr marL="0" indent="0">
              <a:buNone/>
            </a:pPr>
            <a:endParaRPr lang="en-US" b="1" i="1" dirty="0"/>
          </a:p>
          <a:p>
            <a:pPr marL="0" indent="0">
              <a:buNone/>
            </a:pPr>
            <a:r>
              <a:rPr lang="en-US" b="1" dirty="0">
                <a:solidFill>
                  <a:schemeClr val="accent3">
                    <a:lumMod val="75000"/>
                  </a:schemeClr>
                </a:solidFill>
              </a:rPr>
              <a:t>1 mark each for knowledge of a feature of the type of memory explained in the context of the </a:t>
            </a:r>
            <a:r>
              <a:rPr lang="en-US" b="1" dirty="0" err="1">
                <a:solidFill>
                  <a:schemeClr val="accent3">
                    <a:lumMod val="75000"/>
                  </a:schemeClr>
                </a:solidFill>
              </a:rPr>
              <a:t>behaviour</a:t>
            </a:r>
            <a:r>
              <a:rPr lang="en-US" b="1" dirty="0">
                <a:solidFill>
                  <a:schemeClr val="accent3">
                    <a:lumMod val="75000"/>
                  </a:schemeClr>
                </a:solidFill>
              </a:rPr>
              <a:t> in the stem:</a:t>
            </a:r>
          </a:p>
          <a:p>
            <a:pPr marL="0" indent="0">
              <a:buNone/>
            </a:pPr>
            <a:endParaRPr lang="en-US" b="1" dirty="0"/>
          </a:p>
          <a:p>
            <a:pPr marL="0" indent="0">
              <a:buNone/>
            </a:pPr>
            <a:r>
              <a:rPr lang="en-US" b="1" dirty="0"/>
              <a:t>•        Annie’s case/remembering how to skateboard is an example of procedural memory (1) because she is remembering an action or muscle-based memory (1)</a:t>
            </a:r>
          </a:p>
          <a:p>
            <a:pPr marL="0" indent="0">
              <a:buNone/>
            </a:pPr>
            <a:endParaRPr lang="en-US" b="1" dirty="0"/>
          </a:p>
          <a:p>
            <a:pPr marL="0" indent="0">
              <a:buNone/>
            </a:pPr>
            <a:r>
              <a:rPr lang="en-US" b="1" dirty="0"/>
              <a:t>•        Germaine’s case/remembering what happened is an example of episodic memory (or autobiographical memory) (1) because he recalls the events that took place at a specific point in time (1)</a:t>
            </a:r>
          </a:p>
          <a:p>
            <a:pPr marL="0" indent="0">
              <a:buNone/>
            </a:pPr>
            <a:endParaRPr lang="en-US" b="1" dirty="0"/>
          </a:p>
          <a:p>
            <a:pPr marL="0" indent="0">
              <a:buNone/>
            </a:pPr>
            <a:r>
              <a:rPr lang="en-US" b="1" dirty="0"/>
              <a:t>•        Billy’s case/remembering the names of tools is an example of semantic memory (1) because he remembers factual/meaningful information (1).</a:t>
            </a:r>
          </a:p>
          <a:p>
            <a:pPr marL="0" indent="0">
              <a:buNone/>
            </a:pPr>
            <a:endParaRPr lang="en-GB" dirty="0"/>
          </a:p>
        </p:txBody>
      </p:sp>
      <p:sp>
        <p:nvSpPr>
          <p:cNvPr id="4" name="Title 1"/>
          <p:cNvSpPr>
            <a:spLocks noGrp="1"/>
          </p:cNvSpPr>
          <p:nvPr>
            <p:ph type="title"/>
          </p:nvPr>
        </p:nvSpPr>
        <p:spPr>
          <a:solidFill>
            <a:schemeClr val="bg2">
              <a:lumMod val="75000"/>
            </a:schemeClr>
          </a:solidFill>
        </p:spPr>
        <p:txBody>
          <a:bodyPr/>
          <a:lstStyle/>
          <a:p>
            <a:pPr algn="ctr"/>
            <a:r>
              <a:rPr lang="en-GB" b="1" dirty="0">
                <a:solidFill>
                  <a:schemeClr val="bg1"/>
                </a:solidFill>
              </a:rPr>
              <a:t>Exam Practice:  Mark scheme</a:t>
            </a:r>
          </a:p>
        </p:txBody>
      </p:sp>
    </p:spTree>
    <p:extLst>
      <p:ext uri="{BB962C8B-B14F-4D97-AF65-F5344CB8AC3E}">
        <p14:creationId xmlns:p14="http://schemas.microsoft.com/office/powerpoint/2010/main" val="3396796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215308" y="2038563"/>
            <a:ext cx="5761383" cy="4351338"/>
          </a:xfrm>
        </p:spPr>
        <p:txBody>
          <a:bodyPr>
            <a:normAutofit/>
          </a:bodyPr>
          <a:lstStyle/>
          <a:p>
            <a:pPr marL="0" indent="0" algn="ctr">
              <a:buNone/>
            </a:pPr>
            <a:endParaRPr lang="en-GB" sz="5400" b="1" dirty="0"/>
          </a:p>
          <a:p>
            <a:pPr marL="0" indent="0" algn="ctr">
              <a:buNone/>
            </a:pPr>
            <a:r>
              <a:rPr lang="en-GB" sz="5400" b="1" dirty="0"/>
              <a:t>Tulip</a:t>
            </a:r>
          </a:p>
        </p:txBody>
      </p:sp>
    </p:spTree>
    <p:extLst>
      <p:ext uri="{BB962C8B-B14F-4D97-AF65-F5344CB8AC3E}">
        <p14:creationId xmlns:p14="http://schemas.microsoft.com/office/powerpoint/2010/main" val="2401734219"/>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215308" y="2038563"/>
            <a:ext cx="5761383" cy="4351338"/>
          </a:xfrm>
        </p:spPr>
        <p:txBody>
          <a:bodyPr>
            <a:normAutofit/>
          </a:bodyPr>
          <a:lstStyle/>
          <a:p>
            <a:pPr marL="0" indent="0" algn="ctr">
              <a:buNone/>
            </a:pPr>
            <a:endParaRPr lang="en-GB" sz="5400" b="1" dirty="0"/>
          </a:p>
          <a:p>
            <a:pPr marL="0" indent="0" algn="ctr">
              <a:buNone/>
            </a:pPr>
            <a:r>
              <a:rPr lang="en-GB" sz="5400" b="1" dirty="0"/>
              <a:t>Bread</a:t>
            </a:r>
          </a:p>
        </p:txBody>
      </p:sp>
    </p:spTree>
    <p:extLst>
      <p:ext uri="{BB962C8B-B14F-4D97-AF65-F5344CB8AC3E}">
        <p14:creationId xmlns:p14="http://schemas.microsoft.com/office/powerpoint/2010/main" val="2182765452"/>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215308" y="2038563"/>
            <a:ext cx="5761383" cy="4351338"/>
          </a:xfrm>
        </p:spPr>
        <p:txBody>
          <a:bodyPr>
            <a:normAutofit/>
          </a:bodyPr>
          <a:lstStyle/>
          <a:p>
            <a:pPr marL="0" indent="0" algn="ctr">
              <a:buNone/>
            </a:pPr>
            <a:endParaRPr lang="en-GB" sz="5400" b="1" dirty="0"/>
          </a:p>
          <a:p>
            <a:pPr marL="0" indent="0" algn="ctr">
              <a:buNone/>
            </a:pPr>
            <a:r>
              <a:rPr lang="en-GB" sz="5400" b="1" dirty="0"/>
              <a:t>Plate</a:t>
            </a:r>
          </a:p>
        </p:txBody>
      </p:sp>
    </p:spTree>
    <p:extLst>
      <p:ext uri="{BB962C8B-B14F-4D97-AF65-F5344CB8AC3E}">
        <p14:creationId xmlns:p14="http://schemas.microsoft.com/office/powerpoint/2010/main" val="287821460"/>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215308" y="2038563"/>
            <a:ext cx="5761383" cy="4351338"/>
          </a:xfrm>
        </p:spPr>
        <p:txBody>
          <a:bodyPr>
            <a:normAutofit/>
          </a:bodyPr>
          <a:lstStyle/>
          <a:p>
            <a:pPr marL="0" indent="0" algn="ctr">
              <a:buNone/>
            </a:pPr>
            <a:endParaRPr lang="en-GB" sz="5400" b="1" dirty="0"/>
          </a:p>
          <a:p>
            <a:pPr marL="0" indent="0" algn="ctr">
              <a:buNone/>
            </a:pPr>
            <a:r>
              <a:rPr lang="en-GB" sz="5400" b="1" dirty="0"/>
              <a:t>Pencil</a:t>
            </a:r>
          </a:p>
        </p:txBody>
      </p:sp>
    </p:spTree>
    <p:extLst>
      <p:ext uri="{BB962C8B-B14F-4D97-AF65-F5344CB8AC3E}">
        <p14:creationId xmlns:p14="http://schemas.microsoft.com/office/powerpoint/2010/main" val="306667615"/>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215308" y="2038563"/>
            <a:ext cx="5761383" cy="4351338"/>
          </a:xfrm>
        </p:spPr>
        <p:txBody>
          <a:bodyPr>
            <a:normAutofit/>
          </a:bodyPr>
          <a:lstStyle/>
          <a:p>
            <a:pPr marL="0" indent="0" algn="ctr">
              <a:buNone/>
            </a:pPr>
            <a:endParaRPr lang="en-GB" sz="5400" b="1" dirty="0"/>
          </a:p>
          <a:p>
            <a:pPr marL="0" indent="0" algn="ctr">
              <a:buNone/>
            </a:pPr>
            <a:r>
              <a:rPr lang="en-GB" sz="5400" b="1" dirty="0"/>
              <a:t>Chair</a:t>
            </a:r>
          </a:p>
        </p:txBody>
      </p:sp>
    </p:spTree>
    <p:extLst>
      <p:ext uri="{BB962C8B-B14F-4D97-AF65-F5344CB8AC3E}">
        <p14:creationId xmlns:p14="http://schemas.microsoft.com/office/powerpoint/2010/main" val="1619433405"/>
      </p:ext>
    </p:extLst>
  </p:cSld>
  <p:clrMapOvr>
    <a:masterClrMapping/>
  </p:clrMapOvr>
  <mc:AlternateContent xmlns:mc="http://schemas.openxmlformats.org/markup-compatibility/2006" xmlns:p14="http://schemas.microsoft.com/office/powerpoint/2010/main">
    <mc:Choice Requires="p14">
      <p:transition spd="slow" p14:dur="2000" advClick="0" advTm="2000"/>
    </mc:Choice>
    <mc:Fallback xmlns="">
      <p:transition spd="slow" advClick="0" advTm="2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2746</Words>
  <Application>Microsoft Office PowerPoint</Application>
  <PresentationFormat>Widescreen</PresentationFormat>
  <Paragraphs>238</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Evaluation of the Multi-store Model of Memory</vt:lpstr>
      <vt:lpstr>Evaluation of the Multi-Store Model</vt:lpstr>
      <vt:lpstr>Class study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many did you get right?</vt:lpstr>
      <vt:lpstr>Evaluation of the Multi-Store Model: Supporting evidence</vt:lpstr>
      <vt:lpstr>Evaluation of the Multi-Store Model: Supporting evidence</vt:lpstr>
      <vt:lpstr>Evaluation of the Multi-Store Model: Supporting/challenging evidence</vt:lpstr>
      <vt:lpstr>Evaluation of the Multi-Store Model: Supporting/challenging evidence</vt:lpstr>
      <vt:lpstr>Evaluation of the Multi-Store Model: Supporting/challenging evidence</vt:lpstr>
      <vt:lpstr>Evaluation of the Multi-Store Model:   Fails to Explain</vt:lpstr>
      <vt:lpstr>Evaluation of the Multi-Store Model:   Fails to Explain</vt:lpstr>
      <vt:lpstr>Evaluation of the Multi-Store Model:   Fails to Explain</vt:lpstr>
      <vt:lpstr>Snap Plan</vt:lpstr>
      <vt:lpstr>Evaluation of the Working Memory Model &amp; Types of LTM</vt:lpstr>
      <vt:lpstr>Starter Activity</vt:lpstr>
      <vt:lpstr>Starter Activity</vt:lpstr>
      <vt:lpstr>Evaluation of the Working Memory Model</vt:lpstr>
      <vt:lpstr>Evaluation of the Working Memory Model</vt:lpstr>
      <vt:lpstr>Evaluation of the Working Memory Model</vt:lpstr>
      <vt:lpstr>Evaluation of the Working Memory Model</vt:lpstr>
      <vt:lpstr>Evaluation of the Working Memory Model</vt:lpstr>
      <vt:lpstr>Evaluation of Types of Long-Term Memory</vt:lpstr>
      <vt:lpstr>Evaluation of Types of Long-Term Memory: Supporting evidence</vt:lpstr>
      <vt:lpstr>Evaluation of Types of Long-Term Memory: Supporting evidence</vt:lpstr>
      <vt:lpstr>Evaluation of Types of Long-Term Memory:  Applications</vt:lpstr>
      <vt:lpstr>Exam Practice</vt:lpstr>
      <vt:lpstr>Exam Practice:  Mark scheme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the Multi-store Model &amp; the Working Memory Model</dc:title>
  <dc:creator>Stacey Marks</dc:creator>
  <cp:lastModifiedBy>Stacey Marks</cp:lastModifiedBy>
  <cp:revision>134</cp:revision>
  <cp:lastPrinted>2018-11-22T10:04:59Z</cp:lastPrinted>
  <dcterms:created xsi:type="dcterms:W3CDTF">2018-11-14T15:32:21Z</dcterms:created>
  <dcterms:modified xsi:type="dcterms:W3CDTF">2020-11-17T11:26:55Z</dcterms:modified>
</cp:coreProperties>
</file>