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79" r:id="rId4"/>
    <p:sldId id="280" r:id="rId5"/>
    <p:sldId id="267" r:id="rId6"/>
    <p:sldId id="268" r:id="rId7"/>
    <p:sldId id="269" r:id="rId8"/>
    <p:sldId id="270" r:id="rId9"/>
    <p:sldId id="259" r:id="rId10"/>
    <p:sldId id="260" r:id="rId11"/>
    <p:sldId id="258" r:id="rId12"/>
    <p:sldId id="273"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0DF2765-7807-466F-9596-010E2996436B}" type="datetimeFigureOut">
              <a:rPr lang="en-GB" smtClean="0"/>
              <a:t>20/11/2020</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DD2F01A-D857-46A2-B937-1F7AF0D6EDB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0DF2765-7807-466F-9596-010E2996436B}"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D2F01A-D857-46A2-B937-1F7AF0D6EDB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80DF2765-7807-466F-9596-010E2996436B}" type="datetimeFigureOut">
              <a:rPr lang="en-GB" smtClean="0"/>
              <a:t>20/11/2020</a:t>
            </a:fld>
            <a:endParaRPr lang="en-GB"/>
          </a:p>
        </p:txBody>
      </p:sp>
      <p:sp>
        <p:nvSpPr>
          <p:cNvPr id="5" name="Footer Placeholder 4"/>
          <p:cNvSpPr>
            <a:spLocks noGrp="1"/>
          </p:cNvSpPr>
          <p:nvPr>
            <p:ph type="ftr" sz="quarter" idx="11"/>
          </p:nvPr>
        </p:nvSpPr>
        <p:spPr>
          <a:xfrm>
            <a:off x="457200" y="6556248"/>
            <a:ext cx="3657600" cy="228600"/>
          </a:xfrm>
        </p:spPr>
        <p:txBody>
          <a:bodyPr/>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DD2F01A-D857-46A2-B937-1F7AF0D6EDB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0DF2765-7807-466F-9596-010E2996436B}"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D2F01A-D857-46A2-B937-1F7AF0D6EDB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0DF2765-7807-466F-9596-010E2996436B}" type="datetimeFigureOut">
              <a:rPr lang="en-GB" smtClean="0"/>
              <a:t>20/11/2020</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p>
            <a:fld id="{ADD2F01A-D857-46A2-B937-1F7AF0D6EDB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0DF2765-7807-466F-9596-010E2996436B}"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D2F01A-D857-46A2-B937-1F7AF0D6EDB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0DF2765-7807-466F-9596-010E2996436B}" type="datetimeFigureOut">
              <a:rPr lang="en-GB" smtClean="0"/>
              <a:t>20/11/2020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D2F01A-D857-46A2-B937-1F7AF0D6EDB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0DF2765-7807-466F-9596-010E2996436B}" type="datetimeFigureOut">
              <a:rPr lang="en-GB" smtClean="0"/>
              <a:t>20/11/2020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D2F01A-D857-46A2-B937-1F7AF0D6EDB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0DF2765-7807-466F-9596-010E2996436B}" type="datetimeFigureOut">
              <a:rPr lang="en-GB" smtClean="0"/>
              <a:t>20/11/2020</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p>
            <a:fld id="{ADD2F01A-D857-46A2-B937-1F7AF0D6EDB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0DF2765-7807-466F-9596-010E2996436B}"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D2F01A-D857-46A2-B937-1F7AF0D6EDB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80DF2765-7807-466F-9596-010E2996436B}"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D2F01A-D857-46A2-B937-1F7AF0D6EDBC}" type="slidenum">
              <a:rPr lang="en-GB" smtClean="0"/>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0DF2765-7807-466F-9596-010E2996436B}" type="datetimeFigureOut">
              <a:rPr lang="en-GB" smtClean="0"/>
              <a:t>20/11/2020</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DD2F01A-D857-46A2-B937-1F7AF0D6EDB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lay.kahoot.it/#/k/863818d7-9f8d-441a-b9eb-62726f3b3f2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980728"/>
            <a:ext cx="7772400" cy="2376264"/>
          </a:xfrm>
        </p:spPr>
        <p:txBody>
          <a:bodyPr>
            <a:normAutofit/>
          </a:bodyPr>
          <a:lstStyle/>
          <a:p>
            <a:r>
              <a:rPr lang="en-GB" sz="6600" dirty="0">
                <a:solidFill>
                  <a:srgbClr val="00B050"/>
                </a:solidFill>
              </a:rPr>
              <a:t>Explanations of forgetting</a:t>
            </a:r>
          </a:p>
        </p:txBody>
      </p:sp>
      <p:sp>
        <p:nvSpPr>
          <p:cNvPr id="3" name="Subtitle 2"/>
          <p:cNvSpPr>
            <a:spLocks noGrp="1"/>
          </p:cNvSpPr>
          <p:nvPr>
            <p:ph type="subTitle" idx="1"/>
          </p:nvPr>
        </p:nvSpPr>
        <p:spPr>
          <a:xfrm>
            <a:off x="1907704" y="3645024"/>
            <a:ext cx="6400800" cy="694928"/>
          </a:xfrm>
        </p:spPr>
        <p:txBody>
          <a:bodyPr>
            <a:noAutofit/>
          </a:bodyPr>
          <a:lstStyle/>
          <a:p>
            <a:r>
              <a:rPr lang="en-GB" sz="4800" dirty="0"/>
              <a:t>interference</a:t>
            </a:r>
          </a:p>
        </p:txBody>
      </p:sp>
    </p:spTree>
    <p:extLst>
      <p:ext uri="{BB962C8B-B14F-4D97-AF65-F5344CB8AC3E}">
        <p14:creationId xmlns:p14="http://schemas.microsoft.com/office/powerpoint/2010/main" val="4173935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AO3: Supporting evidence</a:t>
            </a:r>
            <a:br>
              <a:rPr lang="en-GB" dirty="0"/>
            </a:br>
            <a:r>
              <a:rPr lang="en-GB" dirty="0"/>
              <a:t>Schmidt et al. (2000)</a:t>
            </a:r>
          </a:p>
        </p:txBody>
      </p:sp>
      <p:sp>
        <p:nvSpPr>
          <p:cNvPr id="3" name="Content Placeholder 2"/>
          <p:cNvSpPr>
            <a:spLocks noGrp="1"/>
          </p:cNvSpPr>
          <p:nvPr>
            <p:ph idx="1"/>
          </p:nvPr>
        </p:nvSpPr>
        <p:spPr>
          <a:xfrm>
            <a:off x="467544" y="1788840"/>
            <a:ext cx="8229600" cy="4736504"/>
          </a:xfrm>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r>
              <a:rPr lang="en-GB" dirty="0"/>
              <a:t>Collected a sample of 211 former students of a Dutch elementary school and sent them a map of the surrounding area of the school. The map had the street names removed and replaced with numbers from 1 – 48. </a:t>
            </a:r>
          </a:p>
          <a:p>
            <a:r>
              <a:rPr lang="en-GB" dirty="0"/>
              <a:t>Participants were asked to </a:t>
            </a:r>
            <a:r>
              <a:rPr lang="en-GB" u="sng" dirty="0"/>
              <a:t>name as many as they could.</a:t>
            </a:r>
            <a:r>
              <a:rPr lang="en-GB" dirty="0"/>
              <a:t> </a:t>
            </a:r>
          </a:p>
          <a:p>
            <a:r>
              <a:rPr lang="en-GB" dirty="0"/>
              <a:t>Results: The researchers found that there was a </a:t>
            </a:r>
            <a:r>
              <a:rPr lang="en-GB" b="1" dirty="0"/>
              <a:t>positive association </a:t>
            </a:r>
            <a:r>
              <a:rPr lang="en-GB" dirty="0"/>
              <a:t>with how many times the participants had moved outside the area, and the number of names forgotten. </a:t>
            </a:r>
          </a:p>
          <a:p>
            <a:endParaRPr lang="en-GB" dirty="0"/>
          </a:p>
          <a:p>
            <a:r>
              <a:rPr lang="en-GB" dirty="0"/>
              <a:t>What might the researchers have concluded about forgetting from these results? What type of forgetting does it support? </a:t>
            </a:r>
          </a:p>
          <a:p>
            <a:pPr marL="0" indent="0">
              <a:buNone/>
            </a:pPr>
            <a:r>
              <a:rPr lang="en-GB" dirty="0">
                <a:solidFill>
                  <a:srgbClr val="C00000"/>
                </a:solidFill>
              </a:rPr>
              <a:t>The more times people moved away from the area, the more information from their new areas interfered with their recall of the old names.  Retroactive interference</a:t>
            </a:r>
          </a:p>
          <a:p>
            <a:endParaRPr lang="en-GB" dirty="0"/>
          </a:p>
          <a:p>
            <a:r>
              <a:rPr lang="en-GB" dirty="0"/>
              <a:t>The students from the school were all ex students but did not necessarily attend the school at the same time. Why is this important to consider? </a:t>
            </a:r>
          </a:p>
          <a:p>
            <a:pPr marL="0" indent="0">
              <a:buNone/>
            </a:pPr>
            <a:r>
              <a:rPr lang="en-GB" dirty="0">
                <a:solidFill>
                  <a:srgbClr val="C00000"/>
                </a:solidFill>
              </a:rPr>
              <a:t>Because they may have spent longer away from the school, so it’s not about new information interfering, but decay due to time spent away.</a:t>
            </a:r>
          </a:p>
          <a:p>
            <a:endParaRPr lang="en-GB" dirty="0"/>
          </a:p>
        </p:txBody>
      </p:sp>
    </p:spTree>
    <p:extLst>
      <p:ext uri="{BB962C8B-B14F-4D97-AF65-F5344CB8AC3E}">
        <p14:creationId xmlns:p14="http://schemas.microsoft.com/office/powerpoint/2010/main" val="19962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239000" cy="1143000"/>
          </a:xfrm>
        </p:spPr>
        <p:txBody>
          <a:bodyPr/>
          <a:lstStyle/>
          <a:p>
            <a:r>
              <a:rPr lang="en-GB" dirty="0"/>
              <a:t>General evaluation</a:t>
            </a:r>
          </a:p>
        </p:txBody>
      </p:sp>
      <p:sp>
        <p:nvSpPr>
          <p:cNvPr id="3" name="Content Placeholder 2"/>
          <p:cNvSpPr>
            <a:spLocks noGrp="1"/>
          </p:cNvSpPr>
          <p:nvPr>
            <p:ph idx="1"/>
          </p:nvPr>
        </p:nvSpPr>
        <p:spPr/>
        <p:txBody>
          <a:bodyPr>
            <a:normAutofit fontScale="92500" lnSpcReduction="20000"/>
          </a:bodyPr>
          <a:lstStyle/>
          <a:p>
            <a:pPr marL="0" indent="0">
              <a:buNone/>
            </a:pPr>
            <a:endParaRPr lang="en-GB" dirty="0"/>
          </a:p>
          <a:p>
            <a:pPr marL="0" indent="0">
              <a:buNone/>
            </a:pPr>
            <a:r>
              <a:rPr lang="en-GB" dirty="0"/>
              <a:t>This explanation tends to focus on what happens when we forget information that is similar e.g. word lists in a laboratory.  Therefore what does it fail to explain?</a:t>
            </a:r>
          </a:p>
          <a:p>
            <a:pPr marL="0" indent="0">
              <a:buNone/>
            </a:pPr>
            <a:endParaRPr lang="en-GB" dirty="0"/>
          </a:p>
          <a:p>
            <a:pPr marL="0" indent="0">
              <a:buNone/>
            </a:pPr>
            <a:r>
              <a:rPr lang="en-GB" dirty="0">
                <a:solidFill>
                  <a:srgbClr val="FF0000"/>
                </a:solidFill>
              </a:rPr>
              <a:t>How information is forgotten in a majority of real-life situations where the information is not similar</a:t>
            </a:r>
          </a:p>
          <a:p>
            <a:pPr marL="0" indent="0">
              <a:buNone/>
            </a:pPr>
            <a:endParaRPr lang="en-GB" dirty="0">
              <a:solidFill>
                <a:srgbClr val="FF0000"/>
              </a:solidFill>
            </a:endParaRPr>
          </a:p>
          <a:p>
            <a:pPr marL="0" indent="0">
              <a:buNone/>
            </a:pPr>
            <a:r>
              <a:rPr lang="en-GB" dirty="0"/>
              <a:t>Why is that a problem for the theory?</a:t>
            </a:r>
          </a:p>
          <a:p>
            <a:pPr marL="0" indent="0">
              <a:buNone/>
            </a:pPr>
            <a:endParaRPr lang="en-GB" dirty="0">
              <a:solidFill>
                <a:srgbClr val="FF0000"/>
              </a:solidFill>
            </a:endParaRPr>
          </a:p>
          <a:p>
            <a:pPr marL="0" indent="0">
              <a:buNone/>
            </a:pPr>
            <a:r>
              <a:rPr lang="en-GB" dirty="0">
                <a:solidFill>
                  <a:srgbClr val="FF0000"/>
                </a:solidFill>
              </a:rPr>
              <a:t>Because it fails to give a comprehensive explanation of forgetting that could be applied to all situations</a:t>
            </a:r>
          </a:p>
          <a:p>
            <a:pPr marL="0" indent="0">
              <a:buNone/>
            </a:pPr>
            <a:endParaRPr lang="en-GB" dirty="0"/>
          </a:p>
        </p:txBody>
      </p:sp>
    </p:spTree>
    <p:extLst>
      <p:ext uri="{BB962C8B-B14F-4D97-AF65-F5344CB8AC3E}">
        <p14:creationId xmlns:p14="http://schemas.microsoft.com/office/powerpoint/2010/main" val="353030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Planning 16 mark Essay</a:t>
            </a:r>
          </a:p>
        </p:txBody>
      </p:sp>
      <p:sp>
        <p:nvSpPr>
          <p:cNvPr id="3" name="Content Placeholder 2"/>
          <p:cNvSpPr>
            <a:spLocks noGrp="1"/>
          </p:cNvSpPr>
          <p:nvPr>
            <p:ph idx="1"/>
          </p:nvPr>
        </p:nvSpPr>
        <p:spPr/>
        <p:txBody>
          <a:bodyPr/>
          <a:lstStyle/>
          <a:p>
            <a:pPr marL="0" indent="0">
              <a:buNone/>
            </a:pPr>
            <a:r>
              <a:rPr lang="en-GB" dirty="0"/>
              <a:t> Write a snap plan for the following essay:</a:t>
            </a:r>
          </a:p>
          <a:p>
            <a:pPr marL="0" indent="0">
              <a:buNone/>
            </a:pPr>
            <a:endParaRPr lang="en-GB" dirty="0"/>
          </a:p>
          <a:p>
            <a:r>
              <a:rPr lang="en-GB" dirty="0"/>
              <a:t>Outline and evaluate the role of proactive and retroactive interference in forgetting (16)</a:t>
            </a:r>
          </a:p>
          <a:p>
            <a:pPr marL="0" indent="0">
              <a:buNone/>
            </a:pPr>
            <a:endParaRPr lang="en-GB" dirty="0"/>
          </a:p>
          <a:p>
            <a:endParaRPr lang="en-GB" dirty="0"/>
          </a:p>
          <a:p>
            <a:pPr marL="0" indent="0">
              <a:buNone/>
            </a:pPr>
            <a:endParaRPr lang="en-GB" dirty="0"/>
          </a:p>
        </p:txBody>
      </p:sp>
    </p:spTree>
    <p:extLst>
      <p:ext uri="{BB962C8B-B14F-4D97-AF65-F5344CB8AC3E}">
        <p14:creationId xmlns:p14="http://schemas.microsoft.com/office/powerpoint/2010/main" val="1751398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 Questions</a:t>
            </a:r>
          </a:p>
        </p:txBody>
      </p:sp>
      <p:sp>
        <p:nvSpPr>
          <p:cNvPr id="3" name="Content Placeholder 2"/>
          <p:cNvSpPr>
            <a:spLocks noGrp="1"/>
          </p:cNvSpPr>
          <p:nvPr>
            <p:ph idx="1"/>
          </p:nvPr>
        </p:nvSpPr>
        <p:spPr/>
        <p:txBody>
          <a:bodyPr/>
          <a:lstStyle/>
          <a:p>
            <a:pPr marL="0" indent="0">
              <a:buNone/>
            </a:pPr>
            <a:r>
              <a:rPr lang="en-GB" dirty="0"/>
              <a:t>Lets </a:t>
            </a:r>
            <a:r>
              <a:rPr lang="en-GB" dirty="0" err="1"/>
              <a:t>Kahoot</a:t>
            </a:r>
            <a:r>
              <a:rPr lang="en-GB" dirty="0"/>
              <a:t>!</a:t>
            </a:r>
          </a:p>
          <a:p>
            <a:pPr marL="0" indent="0">
              <a:buNone/>
            </a:pPr>
            <a:r>
              <a:rPr lang="en-GB" dirty="0">
                <a:hlinkClick r:id="rId2"/>
              </a:rPr>
              <a:t>https://play.kahoot.it/#/k/863818d7-9f8d-441a-b9eb-62726f3b3f2b</a:t>
            </a:r>
            <a:endParaRPr lang="en-GB" dirty="0"/>
          </a:p>
          <a:p>
            <a:pPr marL="0" indent="0">
              <a:buNone/>
            </a:pPr>
            <a:endParaRPr lang="en-GB" dirty="0"/>
          </a:p>
        </p:txBody>
      </p:sp>
    </p:spTree>
    <p:extLst>
      <p:ext uri="{BB962C8B-B14F-4D97-AF65-F5344CB8AC3E}">
        <p14:creationId xmlns:p14="http://schemas.microsoft.com/office/powerpoint/2010/main" val="100899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7239000" cy="1143000"/>
          </a:xfrm>
        </p:spPr>
        <p:txBody>
          <a:bodyPr>
            <a:normAutofit fontScale="90000"/>
          </a:bodyPr>
          <a:lstStyle/>
          <a:p>
            <a:r>
              <a:rPr lang="en-GB" dirty="0"/>
              <a:t>In pairs, write a definition On mini white boards and then explain it to your partner. one does a and the other b.</a:t>
            </a:r>
          </a:p>
        </p:txBody>
      </p:sp>
      <p:sp>
        <p:nvSpPr>
          <p:cNvPr id="3" name="Content Placeholder 2"/>
          <p:cNvSpPr>
            <a:spLocks noGrp="1"/>
          </p:cNvSpPr>
          <p:nvPr>
            <p:ph idx="1"/>
          </p:nvPr>
        </p:nvSpPr>
        <p:spPr>
          <a:xfrm>
            <a:off x="457200" y="2348880"/>
            <a:ext cx="7239000" cy="4106856"/>
          </a:xfrm>
        </p:spPr>
        <p:txBody>
          <a:bodyPr>
            <a:normAutofit lnSpcReduction="10000"/>
          </a:bodyPr>
          <a:lstStyle/>
          <a:p>
            <a:pPr marL="0" indent="0">
              <a:buNone/>
            </a:pPr>
            <a:endParaRPr lang="en-GB" dirty="0"/>
          </a:p>
          <a:p>
            <a:pPr marL="0" indent="0">
              <a:buNone/>
            </a:pPr>
            <a:r>
              <a:rPr lang="en-GB" dirty="0"/>
              <a:t>A: Interference theory</a:t>
            </a:r>
          </a:p>
          <a:p>
            <a:pPr marL="0" indent="0">
              <a:buNone/>
            </a:pPr>
            <a:r>
              <a:rPr lang="en-GB" dirty="0"/>
              <a:t>B: Retrieval failure</a:t>
            </a:r>
          </a:p>
          <a:p>
            <a:pPr marL="0" indent="0">
              <a:buNone/>
            </a:pPr>
            <a:r>
              <a:rPr lang="en-GB" dirty="0"/>
              <a:t>A: Pro-active interference</a:t>
            </a:r>
          </a:p>
          <a:p>
            <a:pPr marL="0" indent="0">
              <a:buNone/>
            </a:pPr>
            <a:r>
              <a:rPr lang="en-GB" dirty="0"/>
              <a:t>B: Retro-active interference</a:t>
            </a:r>
          </a:p>
          <a:p>
            <a:pPr marL="0" indent="0">
              <a:buNone/>
            </a:pPr>
            <a:r>
              <a:rPr lang="en-GB" dirty="0"/>
              <a:t>A: Encoding Specificity Principle</a:t>
            </a:r>
          </a:p>
          <a:p>
            <a:pPr marL="0" indent="0">
              <a:buNone/>
            </a:pPr>
            <a:r>
              <a:rPr lang="en-GB" dirty="0"/>
              <a:t>B: Cue-dependent forgetting</a:t>
            </a:r>
          </a:p>
          <a:p>
            <a:pPr marL="0" indent="0">
              <a:buNone/>
            </a:pPr>
            <a:r>
              <a:rPr lang="en-GB" dirty="0"/>
              <a:t>A: Context dependent forgetting</a:t>
            </a:r>
          </a:p>
          <a:p>
            <a:pPr marL="0" indent="0">
              <a:buNone/>
            </a:pPr>
            <a:r>
              <a:rPr lang="en-GB" dirty="0"/>
              <a:t>B: State-dependent forgetting</a:t>
            </a:r>
          </a:p>
        </p:txBody>
      </p:sp>
    </p:spTree>
    <p:extLst>
      <p:ext uri="{BB962C8B-B14F-4D97-AF65-F5344CB8AC3E}">
        <p14:creationId xmlns:p14="http://schemas.microsoft.com/office/powerpoint/2010/main" val="77030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72C09D-98F3-4EB4-A2C6-79ED1E03487E}"/>
              </a:ext>
            </a:extLst>
          </p:cNvPr>
          <p:cNvSpPr>
            <a:spLocks noGrp="1"/>
          </p:cNvSpPr>
          <p:nvPr>
            <p:ph type="title"/>
          </p:nvPr>
        </p:nvSpPr>
        <p:spPr/>
        <p:txBody>
          <a:bodyPr/>
          <a:lstStyle/>
          <a:p>
            <a:r>
              <a:rPr lang="en-GB" dirty="0"/>
              <a:t>Exam Practice</a:t>
            </a:r>
          </a:p>
        </p:txBody>
      </p:sp>
      <p:sp>
        <p:nvSpPr>
          <p:cNvPr id="3" name="Content Placeholder 2">
            <a:extLst>
              <a:ext uri="{FF2B5EF4-FFF2-40B4-BE49-F238E27FC236}">
                <a16:creationId xmlns:a16="http://schemas.microsoft.com/office/drawing/2014/main" xmlns="" id="{562E15C9-1E22-495A-9674-6A6B2C5B1499}"/>
              </a:ext>
            </a:extLst>
          </p:cNvPr>
          <p:cNvSpPr>
            <a:spLocks noGrp="1"/>
          </p:cNvSpPr>
          <p:nvPr>
            <p:ph idx="1"/>
          </p:nvPr>
        </p:nvSpPr>
        <p:spPr>
          <a:xfrm>
            <a:off x="457200" y="1609416"/>
            <a:ext cx="7239000" cy="811472"/>
          </a:xfrm>
        </p:spPr>
        <p:txBody>
          <a:bodyPr>
            <a:normAutofit lnSpcReduction="10000"/>
          </a:bodyPr>
          <a:lstStyle/>
          <a:p>
            <a:pPr marL="0" indent="0">
              <a:buNone/>
            </a:pPr>
            <a:r>
              <a:rPr lang="en-GB" b="1" dirty="0"/>
              <a:t>Answer the following question from what you learned in your prep work:</a:t>
            </a:r>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xmlns="" id="{CF85CD6E-59A4-4D79-8BB7-5519837529B0}"/>
              </a:ext>
            </a:extLst>
          </p:cNvPr>
          <p:cNvPicPr>
            <a:picLocks noChangeAspect="1"/>
          </p:cNvPicPr>
          <p:nvPr/>
        </p:nvPicPr>
        <p:blipFill rotWithShape="1">
          <a:blip r:embed="rId2"/>
          <a:srcRect b="29003"/>
          <a:stretch/>
        </p:blipFill>
        <p:spPr>
          <a:xfrm>
            <a:off x="29096" y="2636912"/>
            <a:ext cx="8856984" cy="2115257"/>
          </a:xfrm>
          <a:prstGeom prst="rect">
            <a:avLst/>
          </a:prstGeom>
        </p:spPr>
        <p:style>
          <a:lnRef idx="1">
            <a:schemeClr val="accent6"/>
          </a:lnRef>
          <a:fillRef idx="2">
            <a:schemeClr val="accent6"/>
          </a:fillRef>
          <a:effectRef idx="1">
            <a:schemeClr val="accent6"/>
          </a:effectRef>
          <a:fontRef idx="minor">
            <a:schemeClr val="dk1"/>
          </a:fontRef>
        </p:style>
      </p:pic>
      <p:sp>
        <p:nvSpPr>
          <p:cNvPr id="6" name="TextBox 5">
            <a:extLst>
              <a:ext uri="{FF2B5EF4-FFF2-40B4-BE49-F238E27FC236}">
                <a16:creationId xmlns:a16="http://schemas.microsoft.com/office/drawing/2014/main" xmlns="" id="{455D8E41-6F80-415C-BD97-638D7D898BB4}"/>
              </a:ext>
            </a:extLst>
          </p:cNvPr>
          <p:cNvSpPr txBox="1"/>
          <p:nvPr/>
        </p:nvSpPr>
        <p:spPr>
          <a:xfrm>
            <a:off x="29096" y="4941168"/>
            <a:ext cx="7855272" cy="646331"/>
          </a:xfrm>
          <a:prstGeom prst="rect">
            <a:avLst/>
          </a:prstGeom>
          <a:noFill/>
        </p:spPr>
        <p:txBody>
          <a:bodyPr wrap="square" rtlCol="0">
            <a:spAutoFit/>
          </a:bodyPr>
          <a:lstStyle/>
          <a:p>
            <a:r>
              <a:rPr lang="en-GB" dirty="0"/>
              <a:t>Outline one or more theories of forgetting.  Refer to the case above in your answer  (6 marks)</a:t>
            </a:r>
          </a:p>
        </p:txBody>
      </p:sp>
    </p:spTree>
    <p:extLst>
      <p:ext uri="{BB962C8B-B14F-4D97-AF65-F5344CB8AC3E}">
        <p14:creationId xmlns:p14="http://schemas.microsoft.com/office/powerpoint/2010/main" val="159005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97AFD57-845F-461C-97A5-FD644C337B10}"/>
              </a:ext>
            </a:extLst>
          </p:cNvPr>
          <p:cNvSpPr>
            <a:spLocks noGrp="1"/>
          </p:cNvSpPr>
          <p:nvPr>
            <p:ph idx="1"/>
          </p:nvPr>
        </p:nvSpPr>
        <p:spPr/>
        <p:txBody>
          <a:bodyPr>
            <a:normAutofit fontScale="77500" lnSpcReduction="20000"/>
          </a:bodyPr>
          <a:lstStyle/>
          <a:p>
            <a:r>
              <a:rPr lang="en-GB" dirty="0"/>
              <a:t>Proactive interference is where old information </a:t>
            </a:r>
            <a:r>
              <a:rPr lang="en-GB" dirty="0" err="1"/>
              <a:t>interfers</a:t>
            </a:r>
            <a:r>
              <a:rPr lang="en-GB" dirty="0"/>
              <a:t> with the ability to learn new information </a:t>
            </a:r>
            <a:r>
              <a:rPr lang="en-GB" dirty="0">
                <a:solidFill>
                  <a:schemeClr val="accent3">
                    <a:lumMod val="75000"/>
                  </a:schemeClr>
                </a:solidFill>
              </a:rPr>
              <a:t>(1 mark).  </a:t>
            </a:r>
            <a:r>
              <a:rPr lang="en-GB" dirty="0"/>
              <a:t>This is the case for David as his old password is preventing him from remembering the new one </a:t>
            </a:r>
            <a:r>
              <a:rPr lang="en-GB" dirty="0">
                <a:solidFill>
                  <a:schemeClr val="accent3">
                    <a:lumMod val="75000"/>
                  </a:schemeClr>
                </a:solidFill>
              </a:rPr>
              <a:t>(1 mark)</a:t>
            </a:r>
          </a:p>
          <a:p>
            <a:r>
              <a:rPr lang="en-GB" dirty="0"/>
              <a:t>State dependent forgetting is where information is forgotten because the physiological or psychological state the person was in at the time of learning, is not present at the time of retrieval </a:t>
            </a:r>
            <a:r>
              <a:rPr lang="en-GB" dirty="0">
                <a:solidFill>
                  <a:schemeClr val="accent3">
                    <a:lumMod val="75000"/>
                  </a:schemeClr>
                </a:solidFill>
              </a:rPr>
              <a:t>(1 mark).  </a:t>
            </a:r>
            <a:r>
              <a:rPr lang="en-GB" dirty="0"/>
              <a:t>This is the case for Carol, as she learned the information when she was tired and couldn’t recall it in the morning when she would not have been tired </a:t>
            </a:r>
            <a:r>
              <a:rPr lang="en-GB" dirty="0">
                <a:solidFill>
                  <a:schemeClr val="accent3">
                    <a:lumMod val="75000"/>
                  </a:schemeClr>
                </a:solidFill>
              </a:rPr>
              <a:t>(1 mark)</a:t>
            </a:r>
          </a:p>
          <a:p>
            <a:r>
              <a:rPr lang="en-GB" dirty="0"/>
              <a:t>Context dependent forgetting is where information is forgotten because the external cues that were available during encoding are not available during retrieval </a:t>
            </a:r>
            <a:r>
              <a:rPr lang="en-GB" dirty="0">
                <a:solidFill>
                  <a:schemeClr val="accent3">
                    <a:lumMod val="75000"/>
                  </a:schemeClr>
                </a:solidFill>
              </a:rPr>
              <a:t>(1 mark)</a:t>
            </a:r>
            <a:r>
              <a:rPr lang="en-GB" dirty="0"/>
              <a:t>.  This is the case for Jose-Pablo as he learned the information at home, but was trying to recall it in the office </a:t>
            </a:r>
            <a:r>
              <a:rPr lang="en-GB" dirty="0">
                <a:solidFill>
                  <a:schemeClr val="accent3">
                    <a:lumMod val="75000"/>
                  </a:schemeClr>
                </a:solidFill>
              </a:rPr>
              <a:t>(1 mark)</a:t>
            </a:r>
          </a:p>
        </p:txBody>
      </p:sp>
      <p:sp>
        <p:nvSpPr>
          <p:cNvPr id="4" name="Title 1">
            <a:extLst>
              <a:ext uri="{FF2B5EF4-FFF2-40B4-BE49-F238E27FC236}">
                <a16:creationId xmlns:a16="http://schemas.microsoft.com/office/drawing/2014/main" xmlns="" id="{23A134D7-48F0-4449-B1B4-152BE6F16129}"/>
              </a:ext>
            </a:extLst>
          </p:cNvPr>
          <p:cNvSpPr>
            <a:spLocks noGrp="1"/>
          </p:cNvSpPr>
          <p:nvPr>
            <p:ph type="title"/>
          </p:nvPr>
        </p:nvSpPr>
        <p:spPr>
          <a:xfrm>
            <a:off x="457200" y="320675"/>
            <a:ext cx="7239000" cy="1143000"/>
          </a:xfrm>
        </p:spPr>
        <p:txBody>
          <a:bodyPr>
            <a:normAutofit fontScale="90000"/>
          </a:bodyPr>
          <a:lstStyle/>
          <a:p>
            <a:r>
              <a:rPr lang="en-GB" dirty="0"/>
              <a:t>Exam Practice:  </a:t>
            </a:r>
            <a:r>
              <a:rPr lang="en-GB" dirty="0">
                <a:solidFill>
                  <a:schemeClr val="tx2">
                    <a:lumMod val="75000"/>
                  </a:schemeClr>
                </a:solidFill>
              </a:rPr>
              <a:t>Mark scheme</a:t>
            </a:r>
          </a:p>
        </p:txBody>
      </p:sp>
    </p:spTree>
    <p:extLst>
      <p:ext uri="{BB962C8B-B14F-4D97-AF65-F5344CB8AC3E}">
        <p14:creationId xmlns:p14="http://schemas.microsoft.com/office/powerpoint/2010/main" val="340181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848872" cy="1143000"/>
          </a:xfrm>
        </p:spPr>
        <p:txBody>
          <a:bodyPr>
            <a:normAutofit fontScale="90000"/>
          </a:bodyPr>
          <a:lstStyle/>
          <a:p>
            <a:r>
              <a:rPr lang="en-GB" dirty="0"/>
              <a:t>On your own.  Is this retro-active or pro-active forgetting?  Justify your answer (AO2 skills)</a:t>
            </a:r>
          </a:p>
        </p:txBody>
      </p:sp>
      <p:sp>
        <p:nvSpPr>
          <p:cNvPr id="3" name="Content Placeholder 2"/>
          <p:cNvSpPr>
            <a:spLocks noGrp="1"/>
          </p:cNvSpPr>
          <p:nvPr>
            <p:ph idx="1"/>
          </p:nvPr>
        </p:nvSpPr>
        <p:spPr>
          <a:xfrm>
            <a:off x="467544" y="1916832"/>
            <a:ext cx="7239000" cy="4846320"/>
          </a:xfrm>
        </p:spPr>
        <p:txBody>
          <a:bodyPr>
            <a:normAutofit fontScale="92500" lnSpcReduction="10000"/>
          </a:bodyPr>
          <a:lstStyle/>
          <a:p>
            <a:pPr lvl="0"/>
            <a:r>
              <a:rPr lang="en-GB" dirty="0"/>
              <a:t>You are watching the TV in the sitting room. You want to get a coffee from the kitchen.  You walk in, put the kettle on. But subsequently, your phone rings and it’s your best mate. You go into your bedroom for a chat which lasts more than 20 minutes. After the phone call ends, you return to the sitting room and continue watching the TV, you forget all about the coffee.</a:t>
            </a:r>
          </a:p>
          <a:p>
            <a:pPr lvl="0"/>
            <a:endParaRPr lang="en-GB" dirty="0"/>
          </a:p>
          <a:p>
            <a:pPr lvl="0"/>
            <a:r>
              <a:rPr lang="en-GB" dirty="0">
                <a:solidFill>
                  <a:srgbClr val="FF0000"/>
                </a:solidFill>
              </a:rPr>
              <a:t>retro-active, new information = the chat with your friend (New information) has meant you have forgotten you wanted a coffee (Old information)</a:t>
            </a:r>
            <a:endParaRPr lang="en-GB" dirty="0"/>
          </a:p>
        </p:txBody>
      </p:sp>
    </p:spTree>
    <p:extLst>
      <p:ext uri="{BB962C8B-B14F-4D97-AF65-F5344CB8AC3E}">
        <p14:creationId xmlns:p14="http://schemas.microsoft.com/office/powerpoint/2010/main" val="348602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lvl="0">
              <a:lnSpc>
                <a:spcPct val="80000"/>
              </a:lnSpc>
              <a:spcBef>
                <a:spcPts val="400"/>
              </a:spcBef>
            </a:pPr>
            <a:r>
              <a:rPr lang="en-GB" dirty="0"/>
              <a:t>You are in a new relationship and you take your partner to a café for some lunch. As you ask them what they would like to eat, you accidently call them by your ex-partner’s name. Your new partner gets angry and leaves the restaurant </a:t>
            </a:r>
          </a:p>
          <a:p>
            <a:pPr lvl="0">
              <a:lnSpc>
                <a:spcPct val="80000"/>
              </a:lnSpc>
              <a:spcBef>
                <a:spcPts val="400"/>
              </a:spcBef>
            </a:pPr>
            <a:endParaRPr lang="en-GB" dirty="0"/>
          </a:p>
          <a:p>
            <a:pPr marL="0" lvl="0" indent="0">
              <a:lnSpc>
                <a:spcPct val="80000"/>
              </a:lnSpc>
              <a:spcBef>
                <a:spcPts val="400"/>
              </a:spcBef>
              <a:buNone/>
            </a:pPr>
            <a:r>
              <a:rPr lang="en-GB" dirty="0">
                <a:solidFill>
                  <a:srgbClr val="FF0000"/>
                </a:solidFill>
              </a:rPr>
              <a:t>Old information (ex’s name) interfered with new information (new partner’s name) -Proactive interference</a:t>
            </a:r>
          </a:p>
          <a:p>
            <a:endParaRPr lang="en-GB" dirty="0"/>
          </a:p>
        </p:txBody>
      </p:sp>
    </p:spTree>
    <p:extLst>
      <p:ext uri="{BB962C8B-B14F-4D97-AF65-F5344CB8AC3E}">
        <p14:creationId xmlns:p14="http://schemas.microsoft.com/office/powerpoint/2010/main" val="20121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lvl="0">
              <a:lnSpc>
                <a:spcPct val="80000"/>
              </a:lnSpc>
              <a:spcBef>
                <a:spcPts val="400"/>
              </a:spcBef>
            </a:pPr>
            <a:r>
              <a:rPr lang="en-GB" dirty="0"/>
              <a:t>You are in your French exam, trying to remember the past participle of a particular verb, but all you can recall is the equivalent verb in Spanish, which you learned as a child when your family lived in Costa Rica for a year.</a:t>
            </a:r>
          </a:p>
          <a:p>
            <a:pPr lvl="0">
              <a:lnSpc>
                <a:spcPct val="80000"/>
              </a:lnSpc>
              <a:spcBef>
                <a:spcPts val="400"/>
              </a:spcBef>
            </a:pPr>
            <a:endParaRPr lang="en-GB" dirty="0"/>
          </a:p>
          <a:p>
            <a:pPr marL="0" lvl="0" indent="0">
              <a:lnSpc>
                <a:spcPct val="80000"/>
              </a:lnSpc>
              <a:spcBef>
                <a:spcPts val="400"/>
              </a:spcBef>
              <a:buNone/>
            </a:pPr>
            <a:r>
              <a:rPr lang="en-GB" dirty="0">
                <a:solidFill>
                  <a:srgbClr val="FF0000"/>
                </a:solidFill>
              </a:rPr>
              <a:t>Old information (</a:t>
            </a:r>
            <a:r>
              <a:rPr lang="en-GB" dirty="0" err="1">
                <a:solidFill>
                  <a:srgbClr val="FF0000"/>
                </a:solidFill>
              </a:rPr>
              <a:t>spanish</a:t>
            </a:r>
            <a:r>
              <a:rPr lang="en-GB" dirty="0">
                <a:solidFill>
                  <a:srgbClr val="FF0000"/>
                </a:solidFill>
              </a:rPr>
              <a:t>) interfered with new information (</a:t>
            </a:r>
            <a:r>
              <a:rPr lang="en-GB" dirty="0" err="1">
                <a:solidFill>
                  <a:srgbClr val="FF0000"/>
                </a:solidFill>
              </a:rPr>
              <a:t>french</a:t>
            </a:r>
            <a:r>
              <a:rPr lang="en-GB" dirty="0">
                <a:solidFill>
                  <a:srgbClr val="FF0000"/>
                </a:solidFill>
              </a:rPr>
              <a:t>) - Proactive interference</a:t>
            </a:r>
          </a:p>
          <a:p>
            <a:endParaRPr lang="en-GB" dirty="0"/>
          </a:p>
        </p:txBody>
      </p:sp>
    </p:spTree>
    <p:extLst>
      <p:ext uri="{BB962C8B-B14F-4D97-AF65-F5344CB8AC3E}">
        <p14:creationId xmlns:p14="http://schemas.microsoft.com/office/powerpoint/2010/main" val="85977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lnSpc>
                <a:spcPct val="80000"/>
              </a:lnSpc>
              <a:spcBef>
                <a:spcPts val="400"/>
              </a:spcBef>
            </a:pPr>
            <a:r>
              <a:rPr lang="en-GB" dirty="0"/>
              <a:t>You have a </a:t>
            </a:r>
            <a:r>
              <a:rPr lang="en-GB" dirty="0" err="1"/>
              <a:t>facebook</a:t>
            </a:r>
            <a:r>
              <a:rPr lang="en-GB" dirty="0"/>
              <a:t> password and a </a:t>
            </a:r>
            <a:r>
              <a:rPr lang="en-GB" dirty="0" err="1"/>
              <a:t>gmail</a:t>
            </a:r>
            <a:r>
              <a:rPr lang="en-GB" dirty="0"/>
              <a:t> password, but they are different. You had your </a:t>
            </a:r>
            <a:r>
              <a:rPr lang="en-GB" dirty="0" err="1"/>
              <a:t>gmail</a:t>
            </a:r>
            <a:r>
              <a:rPr lang="en-GB" dirty="0"/>
              <a:t> account first and your </a:t>
            </a:r>
            <a:r>
              <a:rPr lang="en-GB" dirty="0" err="1"/>
              <a:t>facebook</a:t>
            </a:r>
            <a:r>
              <a:rPr lang="en-GB" dirty="0"/>
              <a:t> account a little later. Last night, when trying to remember your </a:t>
            </a:r>
            <a:r>
              <a:rPr lang="en-GB" dirty="0" err="1"/>
              <a:t>gmail</a:t>
            </a:r>
            <a:r>
              <a:rPr lang="en-GB" dirty="0"/>
              <a:t> password, all you can remember is the </a:t>
            </a:r>
            <a:r>
              <a:rPr lang="en-GB" dirty="0" err="1"/>
              <a:t>facebook</a:t>
            </a:r>
            <a:r>
              <a:rPr lang="en-GB" dirty="0"/>
              <a:t> password.</a:t>
            </a:r>
          </a:p>
          <a:p>
            <a:pPr lvl="0">
              <a:lnSpc>
                <a:spcPct val="80000"/>
              </a:lnSpc>
              <a:spcBef>
                <a:spcPts val="400"/>
              </a:spcBef>
            </a:pPr>
            <a:endParaRPr lang="en-GB" dirty="0"/>
          </a:p>
          <a:p>
            <a:pPr marL="0" lvl="0" indent="0">
              <a:lnSpc>
                <a:spcPct val="80000"/>
              </a:lnSpc>
              <a:spcBef>
                <a:spcPts val="400"/>
              </a:spcBef>
              <a:buNone/>
            </a:pPr>
            <a:r>
              <a:rPr lang="en-GB" dirty="0">
                <a:solidFill>
                  <a:srgbClr val="FF0000"/>
                </a:solidFill>
              </a:rPr>
              <a:t>New information (</a:t>
            </a:r>
            <a:r>
              <a:rPr lang="en-GB" dirty="0" err="1">
                <a:solidFill>
                  <a:srgbClr val="FF0000"/>
                </a:solidFill>
              </a:rPr>
              <a:t>gmail</a:t>
            </a:r>
            <a:r>
              <a:rPr lang="en-GB" dirty="0">
                <a:solidFill>
                  <a:srgbClr val="FF0000"/>
                </a:solidFill>
              </a:rPr>
              <a:t> password) interfered with old information (</a:t>
            </a:r>
            <a:r>
              <a:rPr lang="en-GB" dirty="0" err="1">
                <a:solidFill>
                  <a:srgbClr val="FF0000"/>
                </a:solidFill>
              </a:rPr>
              <a:t>facebook</a:t>
            </a:r>
            <a:r>
              <a:rPr lang="en-GB" dirty="0">
                <a:solidFill>
                  <a:srgbClr val="FF0000"/>
                </a:solidFill>
              </a:rPr>
              <a:t> password)  - Retroactive interference</a:t>
            </a:r>
          </a:p>
          <a:p>
            <a:endParaRPr lang="en-GB" dirty="0"/>
          </a:p>
        </p:txBody>
      </p:sp>
    </p:spTree>
    <p:extLst>
      <p:ext uri="{BB962C8B-B14F-4D97-AF65-F5344CB8AC3E}">
        <p14:creationId xmlns:p14="http://schemas.microsoft.com/office/powerpoint/2010/main" val="429011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19256" cy="1143000"/>
          </a:xfrm>
        </p:spPr>
        <p:txBody>
          <a:bodyPr>
            <a:normAutofit fontScale="90000"/>
          </a:bodyPr>
          <a:lstStyle/>
          <a:p>
            <a:r>
              <a:rPr lang="en-GB" dirty="0"/>
              <a:t>AO3: Supporting evidence Underwood (1957)</a:t>
            </a:r>
          </a:p>
        </p:txBody>
      </p:sp>
      <p:sp>
        <p:nvSpPr>
          <p:cNvPr id="3" name="Content Placeholder 2"/>
          <p:cNvSpPr>
            <a:spLocks noGrp="1"/>
          </p:cNvSpPr>
          <p:nvPr>
            <p:ph idx="1"/>
          </p:nvPr>
        </p:nvSpPr>
        <p:spPr>
          <a:xfrm>
            <a:off x="467544" y="1628800"/>
            <a:ext cx="8229600" cy="4713387"/>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marL="0" indent="0">
              <a:buNone/>
            </a:pPr>
            <a:r>
              <a:rPr lang="en-GB" b="1" u="sng" dirty="0"/>
              <a:t>Underwood (1957)</a:t>
            </a:r>
            <a:r>
              <a:rPr lang="en-GB" dirty="0"/>
              <a:t> showed that participants, who were repeatedly asked to learn series of word lists made far more errors as the number of lists increased, compared with when they first began the study</a:t>
            </a:r>
            <a:endParaRPr lang="en-GB" b="1" i="1" dirty="0"/>
          </a:p>
          <a:p>
            <a:pPr marL="0" indent="0">
              <a:buNone/>
            </a:pPr>
            <a:endParaRPr lang="en-GB" b="1" i="1" dirty="0"/>
          </a:p>
          <a:p>
            <a:pPr marL="0" indent="0">
              <a:buNone/>
            </a:pPr>
            <a:r>
              <a:rPr lang="en-GB" b="1" i="1" dirty="0"/>
              <a:t>Which type of interference does this study relate to?</a:t>
            </a:r>
          </a:p>
          <a:p>
            <a:pPr marL="0" indent="0">
              <a:buNone/>
            </a:pPr>
            <a:endParaRPr lang="en-GB" b="1" i="1" dirty="0"/>
          </a:p>
          <a:p>
            <a:pPr marL="0" indent="0">
              <a:buNone/>
            </a:pPr>
            <a:r>
              <a:rPr lang="en-GB" dirty="0">
                <a:solidFill>
                  <a:srgbClr val="FF0000"/>
                </a:solidFill>
              </a:rPr>
              <a:t>Proactive interference</a:t>
            </a:r>
          </a:p>
          <a:p>
            <a:pPr marL="0" indent="0">
              <a:buNone/>
            </a:pPr>
            <a:endParaRPr lang="en-GB" dirty="0">
              <a:solidFill>
                <a:srgbClr val="FF0000"/>
              </a:solidFill>
            </a:endParaRPr>
          </a:p>
          <a:p>
            <a:pPr marL="0" indent="0">
              <a:buNone/>
            </a:pPr>
            <a:r>
              <a:rPr lang="en-GB" b="1" i="1" dirty="0">
                <a:solidFill>
                  <a:schemeClr val="tx1"/>
                </a:solidFill>
              </a:rPr>
              <a:t>Write a statement linking this piece of research to the theory</a:t>
            </a:r>
          </a:p>
          <a:p>
            <a:pPr marL="0" indent="0">
              <a:buNone/>
            </a:pPr>
            <a:endParaRPr lang="en-GB" b="1" i="1" dirty="0">
              <a:solidFill>
                <a:schemeClr val="tx1"/>
              </a:solidFill>
            </a:endParaRPr>
          </a:p>
          <a:p>
            <a:pPr marL="0" indent="0">
              <a:buNone/>
            </a:pPr>
            <a:r>
              <a:rPr lang="en-GB" b="1" i="1" dirty="0">
                <a:solidFill>
                  <a:srgbClr val="FF0000"/>
                </a:solidFill>
              </a:rPr>
              <a:t>Did you get: </a:t>
            </a:r>
            <a:r>
              <a:rPr lang="en-GB" i="1" dirty="0">
                <a:solidFill>
                  <a:srgbClr val="FF0000"/>
                </a:solidFill>
              </a:rPr>
              <a:t>This support the view that old information interferes with our ability to learn new information, thus supporting the theory of proactive interference as an explanation of forgetting</a:t>
            </a:r>
          </a:p>
          <a:p>
            <a:pPr marL="0" indent="0">
              <a:buNone/>
            </a:pPr>
            <a:endParaRPr lang="en-GB" b="1" i="1" dirty="0">
              <a:solidFill>
                <a:srgbClr val="FF0000"/>
              </a:solidFill>
            </a:endParaRPr>
          </a:p>
          <a:p>
            <a:pPr marL="0" indent="0">
              <a:buNone/>
            </a:pPr>
            <a:endParaRPr lang="en-GB" b="1" i="1" dirty="0">
              <a:solidFill>
                <a:schemeClr val="tx1"/>
              </a:solidFill>
            </a:endParaRPr>
          </a:p>
          <a:p>
            <a:pPr marL="0" indent="0">
              <a:buNone/>
            </a:pPr>
            <a:endParaRPr lang="en-GB" dirty="0"/>
          </a:p>
        </p:txBody>
      </p:sp>
    </p:spTree>
    <p:extLst>
      <p:ext uri="{BB962C8B-B14F-4D97-AF65-F5344CB8AC3E}">
        <p14:creationId xmlns:p14="http://schemas.microsoft.com/office/powerpoint/2010/main" val="1104222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945</TotalTime>
  <Words>989</Words>
  <Application>Microsoft Office PowerPoint</Application>
  <PresentationFormat>On-screen Show (4:3)</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Trebuchet MS</vt:lpstr>
      <vt:lpstr>Wingdings</vt:lpstr>
      <vt:lpstr>Wingdings 2</vt:lpstr>
      <vt:lpstr>Opulent</vt:lpstr>
      <vt:lpstr>Explanations of forgetting</vt:lpstr>
      <vt:lpstr>In pairs, write a definition On mini white boards and then explain it to your partner. one does a and the other b.</vt:lpstr>
      <vt:lpstr>Exam Practice</vt:lpstr>
      <vt:lpstr>Exam Practice:  Mark scheme</vt:lpstr>
      <vt:lpstr>On your own.  Is this retro-active or pro-active forgetting?  Justify your answer (AO2 skills)</vt:lpstr>
      <vt:lpstr>PowerPoint Presentation</vt:lpstr>
      <vt:lpstr>PowerPoint Presentation</vt:lpstr>
      <vt:lpstr>PowerPoint Presentation</vt:lpstr>
      <vt:lpstr>AO3: Supporting evidence Underwood (1957)</vt:lpstr>
      <vt:lpstr>AO3: Supporting evidence Schmidt et al. (2000)</vt:lpstr>
      <vt:lpstr>General evaluation</vt:lpstr>
      <vt:lpstr>Planning 16 mark Essay</vt:lpstr>
      <vt:lpstr>Plenary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Explanations of forgetting</dc:title>
  <dc:creator>p.tanner</dc:creator>
  <cp:lastModifiedBy>Stacey</cp:lastModifiedBy>
  <cp:revision>57</cp:revision>
  <dcterms:created xsi:type="dcterms:W3CDTF">2017-01-09T13:00:23Z</dcterms:created>
  <dcterms:modified xsi:type="dcterms:W3CDTF">2020-11-20T15:08:34Z</dcterms:modified>
</cp:coreProperties>
</file>