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71" r:id="rId6"/>
    <p:sldId id="273" r:id="rId7"/>
    <p:sldId id="260" r:id="rId8"/>
    <p:sldId id="261" r:id="rId9"/>
    <p:sldId id="262" r:id="rId10"/>
    <p:sldId id="263" r:id="rId11"/>
    <p:sldId id="264" r:id="rId12"/>
    <p:sldId id="265" r:id="rId13"/>
    <p:sldId id="266" r:id="rId14"/>
    <p:sldId id="267" r:id="rId15"/>
    <p:sldId id="268"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666699"/>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10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76A009-AF0E-453C-9D6A-6128BA0D1D2D}"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84650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6A009-AF0E-453C-9D6A-6128BA0D1D2D}"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273226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6A009-AF0E-453C-9D6A-6128BA0D1D2D}"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406809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76A009-AF0E-453C-9D6A-6128BA0D1D2D}"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88200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76A009-AF0E-453C-9D6A-6128BA0D1D2D}"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364577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76A009-AF0E-453C-9D6A-6128BA0D1D2D}"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18050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76A009-AF0E-453C-9D6A-6128BA0D1D2D}" type="datetimeFigureOut">
              <a:rPr lang="en-GB" smtClean="0"/>
              <a:t>30/11/2020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206422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76A009-AF0E-453C-9D6A-6128BA0D1D2D}" type="datetimeFigureOut">
              <a:rPr lang="en-GB" smtClean="0"/>
              <a:t>30/11/2020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261037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6A009-AF0E-453C-9D6A-6128BA0D1D2D}" type="datetimeFigureOut">
              <a:rPr lang="en-GB" smtClean="0"/>
              <a:t>30/11/2020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119990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76A009-AF0E-453C-9D6A-6128BA0D1D2D}"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171638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76A009-AF0E-453C-9D6A-6128BA0D1D2D}"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20165-8367-4C2D-9EAF-0D44686E61C4}" type="slidenum">
              <a:rPr lang="en-GB" smtClean="0"/>
              <a:t>‹#›</a:t>
            </a:fld>
            <a:endParaRPr lang="en-GB"/>
          </a:p>
        </p:txBody>
      </p:sp>
    </p:spTree>
    <p:extLst>
      <p:ext uri="{BB962C8B-B14F-4D97-AF65-F5344CB8AC3E}">
        <p14:creationId xmlns:p14="http://schemas.microsoft.com/office/powerpoint/2010/main" val="139542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6A009-AF0E-453C-9D6A-6128BA0D1D2D}" type="datetimeFigureOut">
              <a:rPr lang="en-GB" smtClean="0"/>
              <a:t>30/11/2020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20165-8367-4C2D-9EAF-0D44686E61C4}" type="slidenum">
              <a:rPr lang="en-GB" smtClean="0"/>
              <a:t>‹#›</a:t>
            </a:fld>
            <a:endParaRPr lang="en-GB"/>
          </a:p>
        </p:txBody>
      </p:sp>
    </p:spTree>
    <p:extLst>
      <p:ext uri="{BB962C8B-B14F-4D97-AF65-F5344CB8AC3E}">
        <p14:creationId xmlns:p14="http://schemas.microsoft.com/office/powerpoint/2010/main" val="1751537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uk/url?sa=i&amp;rct=j&amp;q=&amp;esrc=s&amp;source=images&amp;cd=&amp;cad=rja&amp;uact=8&amp;ved=2ahUKEwiN7d2n-Y3fAhVRx4UKHY3bAZIQjRx6BAgBEAU&amp;url=http://www.writeopinions.com/anna-o&amp;psig=AOvVaw1r6haWImixvZ-9-MPdxM6c&amp;ust=1544279936281170"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en-GB" b="1" dirty="0" smtClean="0">
                <a:solidFill>
                  <a:schemeClr val="bg1"/>
                </a:solidFill>
              </a:rPr>
              <a:t>Idiographic vs Nomothetic Approach</a:t>
            </a:r>
            <a:endParaRPr lang="en-GB" b="1" dirty="0">
              <a:solidFill>
                <a:schemeClr val="bg1"/>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95673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666699"/>
          </a:solidFill>
        </p:spPr>
        <p:txBody>
          <a:bodyPr/>
          <a:lstStyle/>
          <a:p>
            <a:pPr algn="ctr"/>
            <a:r>
              <a:rPr lang="en-GB" b="1" dirty="0" smtClean="0">
                <a:solidFill>
                  <a:schemeClr val="bg1"/>
                </a:solidFill>
              </a:rPr>
              <a:t>Is the nomothetic approach really more useful than the idiographic approach? </a:t>
            </a:r>
            <a:endParaRPr lang="en-GB" b="1" dirty="0">
              <a:solidFill>
                <a:schemeClr val="bg1"/>
              </a:solidFill>
            </a:endParaRPr>
          </a:p>
        </p:txBody>
      </p:sp>
      <p:sp>
        <p:nvSpPr>
          <p:cNvPr id="5" name="Content Placeholder 4"/>
          <p:cNvSpPr>
            <a:spLocks noGrp="1"/>
          </p:cNvSpPr>
          <p:nvPr>
            <p:ph sz="half" idx="1"/>
          </p:nvPr>
        </p:nvSpPr>
        <p:spPr>
          <a:xfrm>
            <a:off x="838199" y="1825624"/>
            <a:ext cx="6895011" cy="4784181"/>
          </a:xfrm>
        </p:spPr>
        <p:txBody>
          <a:bodyPr>
            <a:normAutofit fontScale="70000" lnSpcReduction="20000"/>
          </a:bodyPr>
          <a:lstStyle/>
          <a:p>
            <a:pPr lvl="0">
              <a:spcBef>
                <a:spcPts val="0"/>
              </a:spcBef>
              <a:buNone/>
            </a:pPr>
            <a:r>
              <a:rPr lang="en-US" dirty="0" smtClean="0"/>
              <a:t>	</a:t>
            </a:r>
            <a:r>
              <a:rPr lang="en-US" dirty="0" err="1" smtClean="0"/>
              <a:t>Koluchova</a:t>
            </a:r>
            <a:r>
              <a:rPr lang="en-US" dirty="0" smtClean="0"/>
              <a:t> reported </a:t>
            </a:r>
            <a:r>
              <a:rPr lang="en-US" dirty="0"/>
              <a:t>on identical twins whose </a:t>
            </a:r>
            <a:r>
              <a:rPr lang="en-US" dirty="0" smtClean="0"/>
              <a:t>mother died </a:t>
            </a:r>
            <a:r>
              <a:rPr lang="en-US" dirty="0"/>
              <a:t>soon after their birth. When their father remarried, the stepmother locked them in a cellar for 5 and a half years, giving them regular beatings. The father was mainly absent from the home due to his job. Discovered at age 7, the twins were </a:t>
            </a:r>
            <a:r>
              <a:rPr lang="en-US" dirty="0" smtClean="0"/>
              <a:t>under-developed </a:t>
            </a:r>
            <a:r>
              <a:rPr lang="en-US" dirty="0"/>
              <a:t>physically, lacked speech and did not understand the meaning of pictures. Doctors predicted permanent physical and mental damage. The boys were given physical therapy and put into a school for children with severe learning difficulties and were then adopted by two child- </a:t>
            </a:r>
            <a:r>
              <a:rPr lang="en-US" dirty="0" err="1"/>
              <a:t>centred</a:t>
            </a:r>
            <a:r>
              <a:rPr lang="en-US" dirty="0"/>
              <a:t> sisters.</a:t>
            </a:r>
          </a:p>
          <a:p>
            <a:pPr lvl="0">
              <a:spcBef>
                <a:spcPts val="0"/>
              </a:spcBef>
              <a:buNone/>
            </a:pPr>
            <a:endParaRPr lang="en-US" dirty="0"/>
          </a:p>
          <a:p>
            <a:pPr lvl="0">
              <a:spcBef>
                <a:spcPts val="0"/>
              </a:spcBef>
              <a:buNone/>
            </a:pPr>
            <a:r>
              <a:rPr lang="en-US" dirty="0" smtClean="0"/>
              <a:t>	At </a:t>
            </a:r>
            <a:r>
              <a:rPr lang="en-US" dirty="0"/>
              <a:t>age 14 their intellectual, social, emotional and </a:t>
            </a:r>
            <a:r>
              <a:rPr lang="en-US" dirty="0" err="1"/>
              <a:t>behavioural</a:t>
            </a:r>
            <a:r>
              <a:rPr lang="en-US" dirty="0"/>
              <a:t> functioning was near normal. At adults they both married and had children and successful careers. Both enjoyed healthy adult relationships and are still close to one </a:t>
            </a:r>
            <a:r>
              <a:rPr lang="en-US" dirty="0" smtClean="0"/>
              <a:t>another</a:t>
            </a:r>
          </a:p>
          <a:p>
            <a:pPr lvl="0">
              <a:spcBef>
                <a:spcPts val="0"/>
              </a:spcBef>
              <a:buNone/>
            </a:pPr>
            <a:endParaRPr lang="en-US" dirty="0"/>
          </a:p>
          <a:p>
            <a:pPr lvl="0">
              <a:spcBef>
                <a:spcPts val="0"/>
              </a:spcBef>
              <a:buNone/>
            </a:pPr>
            <a:r>
              <a:rPr lang="en-US" dirty="0" smtClean="0"/>
              <a:t>	</a:t>
            </a:r>
            <a:r>
              <a:rPr lang="en-US" sz="3800" b="1" i="1" dirty="0" smtClean="0"/>
              <a:t>How has this case furthered our understanding of attachment?</a:t>
            </a:r>
            <a:endParaRPr lang="en-US" sz="3800" b="1" i="1" dirty="0"/>
          </a:p>
          <a:p>
            <a:pPr marL="0" indent="0">
              <a:buNone/>
            </a:pP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2848" y="1825624"/>
            <a:ext cx="3390952" cy="4294849"/>
          </a:xfrm>
          <a:prstGeom prst="rect">
            <a:avLst/>
          </a:prstGeom>
        </p:spPr>
      </p:pic>
    </p:spTree>
    <p:extLst>
      <p:ext uri="{BB962C8B-B14F-4D97-AF65-F5344CB8AC3E}">
        <p14:creationId xmlns:p14="http://schemas.microsoft.com/office/powerpoint/2010/main" val="1114930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marL="0" indent="0">
              <a:buNone/>
            </a:pPr>
            <a:r>
              <a:rPr lang="en-GB" dirty="0" smtClean="0"/>
              <a:t>In the case study of Clive Wearing, an illness caused the near total destruction of his hippocampus this left him with an inability to store new episodic or semantic information for any more than a few seconds. His long term memory for facts and events was severely impaired, however, he was perfectly able to read, write, speak and play piano</a:t>
            </a:r>
          </a:p>
          <a:p>
            <a:pPr marL="0" lvl="0" indent="0">
              <a:buNone/>
            </a:pPr>
            <a:endParaRPr lang="en-US" b="1" i="1" dirty="0" smtClean="0"/>
          </a:p>
          <a:p>
            <a:pPr marL="0" lvl="0" indent="0">
              <a:buNone/>
            </a:pPr>
            <a:r>
              <a:rPr lang="en-US" b="1" i="1" dirty="0" smtClean="0"/>
              <a:t>How </a:t>
            </a:r>
            <a:r>
              <a:rPr lang="en-US" b="1" i="1" dirty="0"/>
              <a:t>has this case furthered our understanding of </a:t>
            </a:r>
            <a:r>
              <a:rPr lang="en-US" b="1" i="1" dirty="0" smtClean="0"/>
              <a:t>memory?</a:t>
            </a:r>
            <a:endParaRPr lang="en-US" b="1" i="1" dirty="0"/>
          </a:p>
          <a:p>
            <a:pPr marL="0" indent="0">
              <a:buNone/>
            </a:pPr>
            <a:endParaRPr lang="en-GB" dirty="0"/>
          </a:p>
          <a:p>
            <a:pPr marL="0" indent="0">
              <a:buNone/>
            </a:pPr>
            <a:endParaRPr lang="en-GB" dirty="0"/>
          </a:p>
        </p:txBody>
      </p:sp>
      <p:sp>
        <p:nvSpPr>
          <p:cNvPr id="5" name="Title 1"/>
          <p:cNvSpPr>
            <a:spLocks noGrp="1"/>
          </p:cNvSpPr>
          <p:nvPr>
            <p:ph type="title"/>
          </p:nvPr>
        </p:nvSpPr>
        <p:spPr>
          <a:solidFill>
            <a:srgbClr val="666699"/>
          </a:solidFill>
        </p:spPr>
        <p:txBody>
          <a:bodyPr/>
          <a:lstStyle/>
          <a:p>
            <a:pPr algn="ctr"/>
            <a:r>
              <a:rPr lang="en-GB" b="1" dirty="0" smtClean="0">
                <a:solidFill>
                  <a:schemeClr val="bg1"/>
                </a:solidFill>
              </a:rPr>
              <a:t>Is the nomothetic approach really more useful than the idiographic approach? </a:t>
            </a:r>
            <a:endParaRPr lang="en-GB" b="1" dirty="0">
              <a:solidFill>
                <a:schemeClr val="bg1"/>
              </a:solidFill>
            </a:endParaRPr>
          </a:p>
        </p:txBody>
      </p:sp>
      <p:pic>
        <p:nvPicPr>
          <p:cNvPr id="6"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86397" y="1825625"/>
            <a:ext cx="5167403" cy="3438706"/>
          </a:xfrm>
        </p:spPr>
      </p:pic>
    </p:spTree>
    <p:extLst>
      <p:ext uri="{BB962C8B-B14F-4D97-AF65-F5344CB8AC3E}">
        <p14:creationId xmlns:p14="http://schemas.microsoft.com/office/powerpoint/2010/main" val="304780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4"/>
            <a:ext cx="7508966" cy="4758056"/>
          </a:xfrm>
        </p:spPr>
        <p:txBody>
          <a:bodyPr>
            <a:normAutofit fontScale="70000" lnSpcReduction="20000"/>
          </a:bodyPr>
          <a:lstStyle/>
          <a:p>
            <a:pPr marL="0" indent="0">
              <a:buNone/>
            </a:pPr>
            <a:r>
              <a:rPr lang="en-GB" dirty="0" smtClean="0"/>
              <a:t>Freud developed his theory of repression and the unconscious mind through cases such as that of Anna O, a young woman who had developed a series of psychological and physical disturbances that Freud, and his colleague Breuer, were able to treat by uncovering the unconscious conflicts behind them.  For example, Anna developed a fear of water and could not drink.  This was cured when, under hypnosis, Anna revealed that a lady companion from childhood had let her dog drink from Anna’s glass.  Once the memory had been uncovered and the discomfort dealt with, Anna was able to drink water again. </a:t>
            </a:r>
          </a:p>
          <a:p>
            <a:pPr marL="0" indent="0">
              <a:buNone/>
            </a:pPr>
            <a:endParaRPr lang="en-GB" dirty="0" smtClean="0"/>
          </a:p>
          <a:p>
            <a:pPr marL="0" indent="0">
              <a:buNone/>
            </a:pPr>
            <a:r>
              <a:rPr lang="en-GB" b="1" i="1" dirty="0" smtClean="0"/>
              <a:t>What developments has this led to in Psychology?</a:t>
            </a:r>
            <a:endParaRPr lang="en-GB" b="1" i="1" dirty="0"/>
          </a:p>
          <a:p>
            <a:pPr marL="0" indent="0">
              <a:buNone/>
            </a:pPr>
            <a:endParaRPr lang="en-GB" dirty="0" smtClean="0"/>
          </a:p>
          <a:p>
            <a:pPr marL="0" indent="0">
              <a:buNone/>
            </a:pPr>
            <a:r>
              <a:rPr lang="en-GB" b="1" i="1" dirty="0" smtClean="0">
                <a:solidFill>
                  <a:schemeClr val="accent2">
                    <a:lumMod val="75000"/>
                  </a:schemeClr>
                </a:solidFill>
              </a:rPr>
              <a:t>His theory led to the development of Psychoanalysis, a therapeutic technique that aims to uncover repressed memories, thoughts, or feelings, so that they can be dealt with, which Freud believed would cure the patient of the negative psychological and behavioural manifestations of the repressed information.  Psychoanalysis is still a popular form of therapy today</a:t>
            </a:r>
          </a:p>
          <a:p>
            <a:pPr marL="0" indent="0">
              <a:buNone/>
            </a:pPr>
            <a:endParaRPr lang="en-GB" dirty="0"/>
          </a:p>
        </p:txBody>
      </p:sp>
      <p:sp>
        <p:nvSpPr>
          <p:cNvPr id="5" name="Title 1"/>
          <p:cNvSpPr>
            <a:spLocks noGrp="1"/>
          </p:cNvSpPr>
          <p:nvPr>
            <p:ph type="title"/>
          </p:nvPr>
        </p:nvSpPr>
        <p:spPr>
          <a:solidFill>
            <a:srgbClr val="666699"/>
          </a:solidFill>
        </p:spPr>
        <p:txBody>
          <a:bodyPr/>
          <a:lstStyle/>
          <a:p>
            <a:pPr algn="ctr"/>
            <a:r>
              <a:rPr lang="en-GB" b="1" dirty="0" smtClean="0">
                <a:solidFill>
                  <a:schemeClr val="bg1"/>
                </a:solidFill>
              </a:rPr>
              <a:t>Is the nomothetic approach really more useful than the idiographic approach? </a:t>
            </a:r>
            <a:endParaRPr lang="en-GB" b="1" dirty="0">
              <a:solidFill>
                <a:schemeClr val="bg1"/>
              </a:solidFill>
            </a:endParaRPr>
          </a:p>
        </p:txBody>
      </p:sp>
      <p:sp>
        <p:nvSpPr>
          <p:cNvPr id="8" name="AutoShape 4" descr="Image result for anna o">
            <a:hlinkClick r:id="rId2"/>
          </p:cNvPr>
          <p:cNvSpPr>
            <a:spLocks noChangeAspect="1" noChangeArrowheads="1"/>
          </p:cNvSpPr>
          <p:nvPr/>
        </p:nvSpPr>
        <p:spPr bwMode="auto">
          <a:xfrm>
            <a:off x="134938" y="-1668463"/>
            <a:ext cx="2114550"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rotWithShape="1">
          <a:blip r:embed="rId3"/>
          <a:srcRect l="6376" t="7092" r="4286" b="8145"/>
          <a:stretch/>
        </p:blipFill>
        <p:spPr>
          <a:xfrm>
            <a:off x="8532223" y="1825625"/>
            <a:ext cx="2821577" cy="4405620"/>
          </a:xfrm>
          <a:prstGeom prst="rect">
            <a:avLst/>
          </a:prstGeom>
        </p:spPr>
      </p:pic>
    </p:spTree>
    <p:extLst>
      <p:ext uri="{BB962C8B-B14F-4D97-AF65-F5344CB8AC3E}">
        <p14:creationId xmlns:p14="http://schemas.microsoft.com/office/powerpoint/2010/main" val="320741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9900"/>
          </a:solidFill>
        </p:spPr>
        <p:txBody>
          <a:bodyPr/>
          <a:lstStyle/>
          <a:p>
            <a:pPr algn="ctr"/>
            <a:r>
              <a:rPr lang="en-GB" b="1" dirty="0" smtClean="0">
                <a:solidFill>
                  <a:schemeClr val="bg1"/>
                </a:solidFill>
              </a:rPr>
              <a:t>Evaluation:  Fill in the gaps</a:t>
            </a:r>
            <a:endParaRPr lang="en-GB" b="1" dirty="0">
              <a:solidFill>
                <a:schemeClr val="bg1"/>
              </a:solidFill>
            </a:endParaRPr>
          </a:p>
        </p:txBody>
      </p:sp>
      <p:sp>
        <p:nvSpPr>
          <p:cNvPr id="5" name="Content Placeholder 4"/>
          <p:cNvSpPr>
            <a:spLocks noGrp="1"/>
          </p:cNvSpPr>
          <p:nvPr>
            <p:ph idx="1"/>
          </p:nvPr>
        </p:nvSpPr>
        <p:spPr/>
        <p:txBody>
          <a:bodyPr/>
          <a:lstStyle/>
          <a:p>
            <a:pPr marL="0" indent="0">
              <a:buNone/>
            </a:pPr>
            <a:r>
              <a:rPr lang="en-GB" dirty="0" smtClean="0"/>
              <a:t>Now we have discussed some of the strengths and weaknesses of each type of approach, see if you can </a:t>
            </a:r>
            <a:r>
              <a:rPr lang="en-GB" dirty="0" smtClean="0"/>
              <a:t>complete the evaluation statements on the following slides</a:t>
            </a:r>
            <a:endParaRPr lang="en-GB" b="1" i="1" dirty="0"/>
          </a:p>
        </p:txBody>
      </p:sp>
    </p:spTree>
    <p:extLst>
      <p:ext uri="{BB962C8B-B14F-4D97-AF65-F5344CB8AC3E}">
        <p14:creationId xmlns:p14="http://schemas.microsoft.com/office/powerpoint/2010/main" val="3523148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9900"/>
          </a:solidFill>
        </p:spPr>
        <p:txBody>
          <a:bodyPr/>
          <a:lstStyle/>
          <a:p>
            <a:pPr algn="ctr"/>
            <a:r>
              <a:rPr lang="en-GB" b="1" dirty="0" smtClean="0">
                <a:solidFill>
                  <a:schemeClr val="bg1"/>
                </a:solidFill>
              </a:rPr>
              <a:t>How many did you get?</a:t>
            </a:r>
            <a:endParaRPr lang="en-GB" b="1"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t>The Nomothetic approach is considered scientific </a:t>
            </a:r>
            <a:r>
              <a:rPr lang="en-GB" dirty="0" smtClean="0"/>
              <a:t>because….</a:t>
            </a:r>
          </a:p>
          <a:p>
            <a:pPr marL="0" indent="0">
              <a:buNone/>
            </a:pPr>
            <a:endParaRPr lang="en-GB" dirty="0" smtClean="0"/>
          </a:p>
          <a:p>
            <a:pPr marL="0" indent="0">
              <a:buNone/>
            </a:pPr>
            <a:r>
              <a:rPr lang="en-GB" dirty="0">
                <a:solidFill>
                  <a:srgbClr val="C00000"/>
                </a:solidFill>
              </a:rPr>
              <a:t>it adopts quantitative experimental methods and findings from such research have the ability to predict behaviour</a:t>
            </a:r>
          </a:p>
          <a:p>
            <a:pPr marL="0" indent="0">
              <a:buNone/>
            </a:pPr>
            <a:endParaRPr lang="en-GB" dirty="0"/>
          </a:p>
          <a:p>
            <a:pPr marL="0" indent="0">
              <a:buNone/>
            </a:pPr>
            <a:r>
              <a:rPr lang="en-GB" dirty="0" smtClean="0"/>
              <a:t>whereas </a:t>
            </a:r>
            <a:r>
              <a:rPr lang="en-GB" dirty="0"/>
              <a:t>the qualitative methods used </a:t>
            </a:r>
            <a:r>
              <a:rPr lang="en-GB" dirty="0" smtClean="0"/>
              <a:t>by the Idiographic </a:t>
            </a:r>
            <a:r>
              <a:rPr lang="en-GB" dirty="0"/>
              <a:t>approach </a:t>
            </a:r>
            <a:r>
              <a:rPr lang="en-GB" dirty="0" smtClean="0"/>
              <a:t>are</a:t>
            </a:r>
            <a:r>
              <a:rPr lang="en-GB" dirty="0" smtClean="0"/>
              <a:t> criticised because….</a:t>
            </a:r>
          </a:p>
          <a:p>
            <a:pPr marL="0" indent="0">
              <a:buNone/>
            </a:pPr>
            <a:endParaRPr lang="en-GB" dirty="0"/>
          </a:p>
          <a:p>
            <a:pPr marL="0" indent="0">
              <a:buNone/>
            </a:pPr>
            <a:r>
              <a:rPr lang="en-GB" dirty="0" smtClean="0">
                <a:solidFill>
                  <a:srgbClr val="C00000"/>
                </a:solidFill>
              </a:rPr>
              <a:t>It  is unscientific, subjective </a:t>
            </a:r>
            <a:r>
              <a:rPr lang="en-GB" dirty="0">
                <a:solidFill>
                  <a:srgbClr val="C00000"/>
                </a:solidFill>
              </a:rPr>
              <a:t>and </a:t>
            </a:r>
            <a:r>
              <a:rPr lang="en-GB" dirty="0" smtClean="0">
                <a:solidFill>
                  <a:srgbClr val="C00000"/>
                </a:solidFill>
              </a:rPr>
              <a:t>unable to </a:t>
            </a:r>
            <a:r>
              <a:rPr lang="en-GB" dirty="0" err="1" smtClean="0">
                <a:solidFill>
                  <a:srgbClr val="C00000"/>
                </a:solidFill>
              </a:rPr>
              <a:t>esablish</a:t>
            </a:r>
            <a:r>
              <a:rPr lang="en-GB" dirty="0" smtClean="0">
                <a:solidFill>
                  <a:srgbClr val="C00000"/>
                </a:solidFill>
              </a:rPr>
              <a:t> </a:t>
            </a:r>
            <a:r>
              <a:rPr lang="en-GB" dirty="0">
                <a:solidFill>
                  <a:srgbClr val="C00000"/>
                </a:solidFill>
              </a:rPr>
              <a:t>general laws or predictions</a:t>
            </a:r>
            <a:endParaRPr lang="en-GB" dirty="0" smtClean="0">
              <a:solidFill>
                <a:srgbClr val="C00000"/>
              </a:solidFill>
            </a:endParaRPr>
          </a:p>
          <a:p>
            <a:pPr marL="0" indent="0">
              <a:buNone/>
            </a:pPr>
            <a:endParaRPr lang="en-GB" dirty="0" smtClean="0"/>
          </a:p>
          <a:p>
            <a:pPr marL="0" indent="0">
              <a:buNone/>
            </a:pPr>
            <a:r>
              <a:rPr lang="en-GB" dirty="0" smtClean="0"/>
              <a:t>This </a:t>
            </a:r>
            <a:r>
              <a:rPr lang="en-GB" dirty="0"/>
              <a:t>limits the usefulness of the idiographic approach particularly in its application and treatment of psychological disorders. However, supporters of the idiographic approach still argue </a:t>
            </a:r>
            <a:r>
              <a:rPr lang="en-GB" dirty="0" smtClean="0"/>
              <a:t>that the approach is still useful because…</a:t>
            </a:r>
          </a:p>
          <a:p>
            <a:pPr marL="0" indent="0">
              <a:buNone/>
            </a:pPr>
            <a:endParaRPr lang="en-GB" dirty="0"/>
          </a:p>
          <a:p>
            <a:pPr marL="0" indent="0">
              <a:buNone/>
            </a:pPr>
            <a:r>
              <a:rPr lang="en-GB" dirty="0" smtClean="0">
                <a:solidFill>
                  <a:srgbClr val="C00000"/>
                </a:solidFill>
              </a:rPr>
              <a:t>The depth </a:t>
            </a:r>
            <a:r>
              <a:rPr lang="en-GB" dirty="0">
                <a:solidFill>
                  <a:srgbClr val="C00000"/>
                </a:solidFill>
              </a:rPr>
              <a:t>and </a:t>
            </a:r>
            <a:r>
              <a:rPr lang="en-GB" dirty="0" smtClean="0">
                <a:solidFill>
                  <a:srgbClr val="C00000"/>
                </a:solidFill>
              </a:rPr>
              <a:t>detail of the research </a:t>
            </a:r>
            <a:r>
              <a:rPr lang="en-GB" dirty="0">
                <a:solidFill>
                  <a:srgbClr val="C00000"/>
                </a:solidFill>
              </a:rPr>
              <a:t>will often lead to new research ideas or challenge previous theory and assumption from nomothetic research.</a:t>
            </a:r>
            <a:endParaRPr lang="en-GB" dirty="0">
              <a:solidFill>
                <a:srgbClr val="C00000"/>
              </a:solidFill>
            </a:endParaRPr>
          </a:p>
        </p:txBody>
      </p:sp>
    </p:spTree>
    <p:extLst>
      <p:ext uri="{BB962C8B-B14F-4D97-AF65-F5344CB8AC3E}">
        <p14:creationId xmlns:p14="http://schemas.microsoft.com/office/powerpoint/2010/main" val="59690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a:t>As the Nomothetic approach adopts the laws of science it is useful </a:t>
            </a:r>
            <a:r>
              <a:rPr lang="en-GB" dirty="0" smtClean="0"/>
              <a:t>in… </a:t>
            </a:r>
          </a:p>
          <a:p>
            <a:pPr marL="0" indent="0">
              <a:buNone/>
            </a:pPr>
            <a:endParaRPr lang="en-GB" dirty="0" smtClean="0"/>
          </a:p>
          <a:p>
            <a:pPr marL="0" indent="0">
              <a:buNone/>
            </a:pPr>
            <a:r>
              <a:rPr lang="en-GB" dirty="0">
                <a:solidFill>
                  <a:srgbClr val="C00000"/>
                </a:solidFill>
              </a:rPr>
              <a:t>identifying </a:t>
            </a:r>
            <a:r>
              <a:rPr lang="en-GB" b="1" dirty="0">
                <a:solidFill>
                  <a:srgbClr val="C00000"/>
                </a:solidFill>
              </a:rPr>
              <a:t>trends</a:t>
            </a:r>
            <a:r>
              <a:rPr lang="en-GB" dirty="0">
                <a:solidFill>
                  <a:srgbClr val="C00000"/>
                </a:solidFill>
              </a:rPr>
              <a:t>; predicting and controlling behaviour which has useful </a:t>
            </a:r>
            <a:r>
              <a:rPr lang="en-GB" dirty="0" smtClean="0">
                <a:solidFill>
                  <a:srgbClr val="C00000"/>
                </a:solidFill>
              </a:rPr>
              <a:t>applications</a:t>
            </a:r>
          </a:p>
          <a:p>
            <a:pPr marL="0" indent="0">
              <a:buNone/>
            </a:pPr>
            <a:endParaRPr lang="en-GB" dirty="0"/>
          </a:p>
          <a:p>
            <a:pPr marL="0" indent="0">
              <a:buNone/>
            </a:pPr>
            <a:r>
              <a:rPr lang="en-GB" dirty="0" smtClean="0"/>
              <a:t>The </a:t>
            </a:r>
            <a:r>
              <a:rPr lang="en-GB" dirty="0"/>
              <a:t>Biological perspective adopts a Biological approach when explaining the cause of disorders such as OCD. This has led to the development </a:t>
            </a:r>
            <a:r>
              <a:rPr lang="en-GB" dirty="0" smtClean="0"/>
              <a:t>of</a:t>
            </a:r>
          </a:p>
          <a:p>
            <a:pPr marL="0" indent="0">
              <a:buNone/>
            </a:pPr>
            <a:endParaRPr lang="en-GB" dirty="0"/>
          </a:p>
          <a:p>
            <a:pPr marL="0" indent="0">
              <a:buNone/>
            </a:pPr>
            <a:r>
              <a:rPr lang="en-GB" dirty="0" smtClean="0"/>
              <a:t> </a:t>
            </a:r>
            <a:r>
              <a:rPr lang="en-GB" dirty="0">
                <a:solidFill>
                  <a:srgbClr val="C00000"/>
                </a:solidFill>
              </a:rPr>
              <a:t>drug therapies to treat chemical imbalance such as SSRI’s</a:t>
            </a:r>
            <a:endParaRPr lang="en-GB" dirty="0" smtClean="0">
              <a:solidFill>
                <a:srgbClr val="C00000"/>
              </a:solidFill>
            </a:endParaRPr>
          </a:p>
          <a:p>
            <a:pPr marL="0" indent="0">
              <a:buNone/>
            </a:pPr>
            <a:endParaRPr lang="en-GB" dirty="0"/>
          </a:p>
          <a:p>
            <a:pPr marL="0" indent="0">
              <a:buNone/>
            </a:pPr>
            <a:r>
              <a:rPr lang="en-GB" dirty="0" smtClean="0"/>
              <a:t>Some </a:t>
            </a:r>
            <a:r>
              <a:rPr lang="en-GB" dirty="0"/>
              <a:t>Psychologists </a:t>
            </a:r>
            <a:r>
              <a:rPr lang="en-GB" dirty="0" smtClean="0"/>
              <a:t>argue, however, </a:t>
            </a:r>
            <a:r>
              <a:rPr lang="en-GB" dirty="0"/>
              <a:t>that alternate treatments such as talking therapies and CBT are more suitable </a:t>
            </a:r>
            <a:r>
              <a:rPr lang="en-GB" dirty="0" smtClean="0"/>
              <a:t>because…</a:t>
            </a:r>
          </a:p>
          <a:p>
            <a:pPr marL="0" indent="0">
              <a:buNone/>
            </a:pPr>
            <a:endParaRPr lang="en-GB" dirty="0"/>
          </a:p>
          <a:p>
            <a:pPr marL="0" indent="0">
              <a:buNone/>
            </a:pPr>
            <a:r>
              <a:rPr lang="en-GB" dirty="0">
                <a:solidFill>
                  <a:srgbClr val="C00000"/>
                </a:solidFill>
              </a:rPr>
              <a:t>they adopt a more person centred approach which is </a:t>
            </a:r>
            <a:r>
              <a:rPr lang="en-GB" dirty="0" smtClean="0">
                <a:solidFill>
                  <a:srgbClr val="C00000"/>
                </a:solidFill>
              </a:rPr>
              <a:t>one of the strengths of </a:t>
            </a:r>
            <a:r>
              <a:rPr lang="en-GB" dirty="0">
                <a:solidFill>
                  <a:srgbClr val="C00000"/>
                </a:solidFill>
              </a:rPr>
              <a:t>an idiographic approach</a:t>
            </a:r>
          </a:p>
          <a:p>
            <a:pPr marL="0" indent="0">
              <a:buNone/>
            </a:pPr>
            <a:endParaRPr lang="en-GB" dirty="0"/>
          </a:p>
        </p:txBody>
      </p:sp>
      <p:sp>
        <p:nvSpPr>
          <p:cNvPr id="4" name="Title 1"/>
          <p:cNvSpPr>
            <a:spLocks noGrp="1"/>
          </p:cNvSpPr>
          <p:nvPr>
            <p:ph type="title"/>
          </p:nvPr>
        </p:nvSpPr>
        <p:spPr>
          <a:solidFill>
            <a:srgbClr val="669900"/>
          </a:solidFill>
        </p:spPr>
        <p:txBody>
          <a:bodyPr/>
          <a:lstStyle/>
          <a:p>
            <a:pPr algn="ctr"/>
            <a:r>
              <a:rPr lang="en-GB" b="1" dirty="0" smtClean="0">
                <a:solidFill>
                  <a:schemeClr val="bg1"/>
                </a:solidFill>
              </a:rPr>
              <a:t>How many did you get?</a:t>
            </a:r>
            <a:endParaRPr lang="en-GB" b="1" dirty="0">
              <a:solidFill>
                <a:schemeClr val="bg1"/>
              </a:solidFill>
            </a:endParaRPr>
          </a:p>
        </p:txBody>
      </p:sp>
    </p:spTree>
    <p:extLst>
      <p:ext uri="{BB962C8B-B14F-4D97-AF65-F5344CB8AC3E}">
        <p14:creationId xmlns:p14="http://schemas.microsoft.com/office/powerpoint/2010/main" val="80842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smtClean="0"/>
              <a:t>An </a:t>
            </a:r>
            <a:r>
              <a:rPr lang="en-GB" dirty="0"/>
              <a:t>idiographic study explores a behaviour or phenomenon with depth and detail that will often lead </a:t>
            </a:r>
            <a:r>
              <a:rPr lang="en-GB" dirty="0" smtClean="0"/>
              <a:t>to…</a:t>
            </a:r>
          </a:p>
          <a:p>
            <a:pPr marL="0" indent="0">
              <a:buNone/>
            </a:pPr>
            <a:endParaRPr lang="en-GB" dirty="0" smtClean="0"/>
          </a:p>
          <a:p>
            <a:pPr marL="0" indent="0">
              <a:buNone/>
            </a:pPr>
            <a:r>
              <a:rPr lang="en-GB" dirty="0">
                <a:solidFill>
                  <a:srgbClr val="C00000"/>
                </a:solidFill>
              </a:rPr>
              <a:t>new research ideas or a challenge to a previous theory and assumption from nomothetic research</a:t>
            </a:r>
          </a:p>
          <a:p>
            <a:pPr marL="0" indent="0">
              <a:buNone/>
            </a:pPr>
            <a:endParaRPr lang="en-GB" dirty="0"/>
          </a:p>
          <a:p>
            <a:pPr marL="0" indent="0">
              <a:buNone/>
            </a:pPr>
            <a:r>
              <a:rPr lang="en-GB" dirty="0" smtClean="0"/>
              <a:t>What </a:t>
            </a:r>
            <a:r>
              <a:rPr lang="en-GB" dirty="0"/>
              <a:t>this suggests is </a:t>
            </a:r>
            <a:r>
              <a:rPr lang="en-GB" dirty="0" smtClean="0"/>
              <a:t>that… </a:t>
            </a:r>
          </a:p>
          <a:p>
            <a:pPr marL="0" indent="0">
              <a:buNone/>
            </a:pPr>
            <a:endParaRPr lang="en-GB" dirty="0"/>
          </a:p>
          <a:p>
            <a:pPr marL="0" indent="0">
              <a:buNone/>
            </a:pPr>
            <a:r>
              <a:rPr lang="en-GB" dirty="0" smtClean="0">
                <a:solidFill>
                  <a:srgbClr val="C00000"/>
                </a:solidFill>
              </a:rPr>
              <a:t>Both approaches are useful and, therefore, Psychology </a:t>
            </a:r>
            <a:r>
              <a:rPr lang="en-GB" dirty="0">
                <a:solidFill>
                  <a:srgbClr val="C00000"/>
                </a:solidFill>
              </a:rPr>
              <a:t>should adopt a mixed methods approach with idiographic and Nomothetic methods used to complement and challenge each </a:t>
            </a:r>
            <a:r>
              <a:rPr lang="en-GB" dirty="0" smtClean="0">
                <a:solidFill>
                  <a:srgbClr val="C00000"/>
                </a:solidFill>
              </a:rPr>
              <a:t>other</a:t>
            </a:r>
            <a:endParaRPr lang="en-GB" dirty="0" smtClean="0">
              <a:solidFill>
                <a:srgbClr val="C00000"/>
              </a:solidFill>
            </a:endParaRPr>
          </a:p>
          <a:p>
            <a:pPr marL="0" indent="0">
              <a:buNone/>
            </a:pPr>
            <a:endParaRPr lang="en-GB" dirty="0"/>
          </a:p>
          <a:p>
            <a:pPr marL="0" indent="0">
              <a:buNone/>
            </a:pPr>
            <a:r>
              <a:rPr lang="en-GB" dirty="0" smtClean="0"/>
              <a:t>This </a:t>
            </a:r>
            <a:r>
              <a:rPr lang="en-GB" dirty="0"/>
              <a:t>can be seen in approaches such as the Cognitive </a:t>
            </a:r>
            <a:r>
              <a:rPr lang="en-GB" dirty="0" smtClean="0"/>
              <a:t>approach, which </a:t>
            </a:r>
            <a:r>
              <a:rPr lang="en-GB" dirty="0"/>
              <a:t>uses nomothetic approaches to draw general laws but </a:t>
            </a:r>
            <a:r>
              <a:rPr lang="en-GB" dirty="0" smtClean="0"/>
              <a:t>also… </a:t>
            </a:r>
          </a:p>
          <a:p>
            <a:pPr marL="0" indent="0">
              <a:buNone/>
            </a:pPr>
            <a:endParaRPr lang="en-GB" dirty="0"/>
          </a:p>
          <a:p>
            <a:pPr marL="0" indent="0">
              <a:buNone/>
            </a:pPr>
            <a:r>
              <a:rPr lang="en-GB" dirty="0" smtClean="0">
                <a:solidFill>
                  <a:srgbClr val="C00000"/>
                </a:solidFill>
              </a:rPr>
              <a:t>uses </a:t>
            </a:r>
            <a:r>
              <a:rPr lang="en-GB" dirty="0">
                <a:solidFill>
                  <a:srgbClr val="C00000"/>
                </a:solidFill>
              </a:rPr>
              <a:t>idiographic methods to explore </a:t>
            </a:r>
            <a:r>
              <a:rPr lang="en-GB" dirty="0" smtClean="0">
                <a:solidFill>
                  <a:srgbClr val="C00000"/>
                </a:solidFill>
              </a:rPr>
              <a:t>topics, </a:t>
            </a:r>
            <a:r>
              <a:rPr lang="en-GB" dirty="0">
                <a:solidFill>
                  <a:srgbClr val="C00000"/>
                </a:solidFill>
              </a:rPr>
              <a:t>such as </a:t>
            </a:r>
            <a:r>
              <a:rPr lang="en-GB" dirty="0" smtClean="0">
                <a:solidFill>
                  <a:srgbClr val="C00000"/>
                </a:solidFill>
              </a:rPr>
              <a:t>memory, </a:t>
            </a:r>
            <a:r>
              <a:rPr lang="en-GB" dirty="0">
                <a:solidFill>
                  <a:srgbClr val="C00000"/>
                </a:solidFill>
              </a:rPr>
              <a:t>with more depth </a:t>
            </a:r>
            <a:endParaRPr lang="en-GB" dirty="0" smtClean="0">
              <a:solidFill>
                <a:srgbClr val="C00000"/>
              </a:solidFill>
            </a:endParaRPr>
          </a:p>
          <a:p>
            <a:pPr marL="0" indent="0">
              <a:buNone/>
            </a:pPr>
            <a:endParaRPr lang="en-GB" dirty="0">
              <a:solidFill>
                <a:srgbClr val="C00000"/>
              </a:solidFill>
            </a:endParaRPr>
          </a:p>
        </p:txBody>
      </p:sp>
      <p:sp>
        <p:nvSpPr>
          <p:cNvPr id="4" name="Title 1"/>
          <p:cNvSpPr>
            <a:spLocks noGrp="1"/>
          </p:cNvSpPr>
          <p:nvPr>
            <p:ph type="title"/>
          </p:nvPr>
        </p:nvSpPr>
        <p:spPr>
          <a:solidFill>
            <a:srgbClr val="669900"/>
          </a:solidFill>
        </p:spPr>
        <p:txBody>
          <a:bodyPr/>
          <a:lstStyle/>
          <a:p>
            <a:pPr algn="ctr"/>
            <a:r>
              <a:rPr lang="en-GB" b="1" dirty="0" smtClean="0">
                <a:solidFill>
                  <a:schemeClr val="bg1"/>
                </a:solidFill>
              </a:rPr>
              <a:t>How many did you get?</a:t>
            </a:r>
            <a:endParaRPr lang="en-GB" b="1" dirty="0">
              <a:solidFill>
                <a:schemeClr val="bg1"/>
              </a:solidFill>
            </a:endParaRPr>
          </a:p>
        </p:txBody>
      </p:sp>
    </p:spTree>
    <p:extLst>
      <p:ext uri="{BB962C8B-B14F-4D97-AF65-F5344CB8AC3E}">
        <p14:creationId xmlns:p14="http://schemas.microsoft.com/office/powerpoint/2010/main" val="401974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GB" b="1" dirty="0" smtClean="0">
                <a:solidFill>
                  <a:schemeClr val="bg1"/>
                </a:solidFill>
              </a:rPr>
              <a:t>Starter question</a:t>
            </a:r>
            <a:endParaRPr lang="en-GB" b="1"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sz="3500" b="1" i="1" dirty="0" smtClean="0"/>
              <a:t>Answer the question individually:</a:t>
            </a:r>
          </a:p>
          <a:p>
            <a:pPr marL="0" indent="0">
              <a:buNone/>
            </a:pPr>
            <a:endParaRPr lang="en-GB" dirty="0" smtClean="0"/>
          </a:p>
          <a:p>
            <a:pPr marL="0" indent="0">
              <a:buNone/>
            </a:pPr>
            <a:r>
              <a:rPr lang="en-GB" i="1" dirty="0" smtClean="0"/>
              <a:t>Depression always runs in families but many depressed people have serious social problems or have experienced traumatic events in the past. However many people find ways to cope. What we need is the will to overcome our problems</a:t>
            </a:r>
          </a:p>
          <a:p>
            <a:pPr marL="0" indent="0">
              <a:buNone/>
            </a:pPr>
            <a:endParaRPr lang="en-GB" i="1" dirty="0" smtClean="0"/>
          </a:p>
          <a:p>
            <a:pPr marL="0" indent="0">
              <a:buNone/>
            </a:pPr>
            <a:r>
              <a:rPr lang="en-GB" dirty="0" smtClean="0"/>
              <a:t>With reference to the above, explain what is meant by determinism. </a:t>
            </a:r>
          </a:p>
          <a:p>
            <a:pPr marL="0" indent="0">
              <a:buNone/>
            </a:pPr>
            <a:r>
              <a:rPr lang="en-GB" dirty="0" smtClean="0"/>
              <a:t>Refer to three types of determinism in your answer (6 marks)</a:t>
            </a:r>
          </a:p>
          <a:p>
            <a:pPr marL="0" indent="0">
              <a:buNone/>
            </a:pPr>
            <a:endParaRPr lang="en-GB" dirty="0"/>
          </a:p>
          <a:p>
            <a:pPr marL="0" indent="0">
              <a:buNone/>
            </a:pPr>
            <a:r>
              <a:rPr lang="en-GB" sz="3300" b="1" dirty="0" smtClean="0">
                <a:solidFill>
                  <a:schemeClr val="accent6">
                    <a:lumMod val="50000"/>
                  </a:schemeClr>
                </a:solidFill>
              </a:rPr>
              <a:t>Now swap with the person next to you and award a mark according to the mark scheme on the next slide</a:t>
            </a:r>
          </a:p>
          <a:p>
            <a:pPr marL="0" indent="0">
              <a:buNone/>
            </a:pPr>
            <a:endParaRPr lang="en-GB" dirty="0"/>
          </a:p>
        </p:txBody>
      </p:sp>
    </p:spTree>
    <p:extLst>
      <p:ext uri="{BB962C8B-B14F-4D97-AF65-F5344CB8AC3E}">
        <p14:creationId xmlns:p14="http://schemas.microsoft.com/office/powerpoint/2010/main" val="39464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GB" b="1" dirty="0" smtClean="0">
                <a:solidFill>
                  <a:schemeClr val="bg1"/>
                </a:solidFill>
              </a:rPr>
              <a:t>Starter Question:  Mark Scheme</a:t>
            </a:r>
            <a:endParaRPr lang="en-GB" b="1"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b="1" dirty="0" smtClean="0"/>
              <a:t>Ao1 mark 1-  </a:t>
            </a:r>
          </a:p>
          <a:p>
            <a:pPr marL="0" indent="0">
              <a:buNone/>
            </a:pPr>
            <a:r>
              <a:rPr lang="en-GB" dirty="0" smtClean="0"/>
              <a:t>Biological determinism suggests human behaviour is ruled by internal forces which are innate such as genes.</a:t>
            </a:r>
          </a:p>
          <a:p>
            <a:pPr marL="0" indent="0">
              <a:buNone/>
            </a:pPr>
            <a:r>
              <a:rPr lang="en-GB" b="1" dirty="0" smtClean="0"/>
              <a:t>Ao2 mark 1- </a:t>
            </a:r>
          </a:p>
          <a:p>
            <a:pPr marL="0" indent="0">
              <a:buNone/>
            </a:pPr>
            <a:r>
              <a:rPr lang="en-GB" dirty="0" smtClean="0"/>
              <a:t>“Depression often runs in families” suggests that depression is biologically determined through genetics</a:t>
            </a:r>
          </a:p>
          <a:p>
            <a:pPr marL="0" indent="0">
              <a:buNone/>
            </a:pPr>
            <a:r>
              <a:rPr lang="en-GB" b="1" dirty="0" smtClean="0"/>
              <a:t>Ao1 mark 2- </a:t>
            </a:r>
          </a:p>
          <a:p>
            <a:pPr marL="0" indent="0">
              <a:buNone/>
            </a:pPr>
            <a:r>
              <a:rPr lang="en-GB" dirty="0" smtClean="0"/>
              <a:t>Environmental determinism suggests behaviour is caused by external forces in the environment </a:t>
            </a:r>
          </a:p>
          <a:p>
            <a:pPr marL="0" indent="0">
              <a:buNone/>
            </a:pPr>
            <a:r>
              <a:rPr lang="en-GB" b="1" dirty="0" smtClean="0"/>
              <a:t>Ao2 mark 2 </a:t>
            </a:r>
          </a:p>
          <a:p>
            <a:pPr marL="0" indent="0">
              <a:buNone/>
            </a:pPr>
            <a:r>
              <a:rPr lang="en-GB" dirty="0" smtClean="0"/>
              <a:t>“Depressed people have serious social problems” suggests an influence from external factors such as other people and social interaction</a:t>
            </a:r>
          </a:p>
          <a:p>
            <a:pPr marL="0" indent="0">
              <a:buNone/>
            </a:pPr>
            <a:r>
              <a:rPr lang="en-GB" b="1" dirty="0" smtClean="0"/>
              <a:t>Ao1 mark 3- </a:t>
            </a:r>
          </a:p>
          <a:p>
            <a:pPr marL="0" indent="0">
              <a:buNone/>
            </a:pPr>
            <a:r>
              <a:rPr lang="en-GB" dirty="0" smtClean="0"/>
              <a:t>Psychic Determinism suggests that behaviour is a result of unconscious conflicts repressed from childhood</a:t>
            </a:r>
          </a:p>
          <a:p>
            <a:pPr marL="0" indent="0">
              <a:buNone/>
            </a:pPr>
            <a:r>
              <a:rPr lang="en-GB" b="1" dirty="0" smtClean="0"/>
              <a:t>Ao2 mark 3- </a:t>
            </a:r>
            <a:r>
              <a:rPr lang="en-GB" dirty="0" smtClean="0"/>
              <a:t>the article suggests people with depression have experienced “traumatic events in the past” suggesting the cause is from a repressed conflict from childhood</a:t>
            </a:r>
          </a:p>
        </p:txBody>
      </p:sp>
    </p:spTree>
    <p:extLst>
      <p:ext uri="{BB962C8B-B14F-4D97-AF65-F5344CB8AC3E}">
        <p14:creationId xmlns:p14="http://schemas.microsoft.com/office/powerpoint/2010/main" val="3594068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90119"/>
            <a:ext cx="10515600" cy="3886844"/>
          </a:xfrm>
        </p:spPr>
        <p:txBody>
          <a:bodyPr>
            <a:normAutofit fontScale="62500" lnSpcReduction="20000"/>
          </a:bodyPr>
          <a:lstStyle/>
          <a:p>
            <a:r>
              <a:rPr lang="en-GB" dirty="0"/>
              <a:t>Psychologists who take a nomothetic approach are concerned with establishing </a:t>
            </a:r>
            <a:r>
              <a:rPr lang="en-GB" b="1" dirty="0" smtClean="0"/>
              <a:t>__________  _________ </a:t>
            </a:r>
            <a:r>
              <a:rPr lang="en-GB" dirty="0"/>
              <a:t>of behaviour based on the study of </a:t>
            </a:r>
            <a:r>
              <a:rPr lang="en-GB" b="1" dirty="0" smtClean="0"/>
              <a:t>_________ ___________ </a:t>
            </a:r>
            <a:r>
              <a:rPr lang="en-GB" dirty="0"/>
              <a:t>of participants. Nomothetic approaches will use </a:t>
            </a:r>
            <a:r>
              <a:rPr lang="en-GB" b="1" dirty="0" smtClean="0"/>
              <a:t>___________  __________ </a:t>
            </a:r>
            <a:r>
              <a:rPr lang="en-GB" dirty="0"/>
              <a:t>through quantitative data collection. Research methods supporting a Nomothetic Approach include </a:t>
            </a:r>
            <a:r>
              <a:rPr lang="en-GB" b="1" dirty="0" smtClean="0"/>
              <a:t>____________</a:t>
            </a:r>
            <a:r>
              <a:rPr lang="en-GB" dirty="0" smtClean="0"/>
              <a:t>, </a:t>
            </a:r>
            <a:r>
              <a:rPr lang="en-GB" dirty="0"/>
              <a:t>Correlations and Meta-Analysis. </a:t>
            </a:r>
          </a:p>
          <a:p>
            <a:r>
              <a:rPr lang="en-GB" dirty="0"/>
              <a:t>Biological Psychologists take a nomothetic approach as they adopt </a:t>
            </a:r>
            <a:r>
              <a:rPr lang="en-GB" b="1" dirty="0" smtClean="0"/>
              <a:t>______________ </a:t>
            </a:r>
            <a:r>
              <a:rPr lang="en-GB" dirty="0"/>
              <a:t>methods to identify trends and generate causal laws. For example when explaining Psychological disorders such as OCD. They pinpoint </a:t>
            </a:r>
            <a:r>
              <a:rPr lang="en-GB" b="1" dirty="0" smtClean="0"/>
              <a:t>__________  ___________ </a:t>
            </a:r>
            <a:r>
              <a:rPr lang="en-GB" dirty="0"/>
              <a:t>that tend to be responsible for disorders and use this law to inform </a:t>
            </a:r>
            <a:r>
              <a:rPr lang="en-GB" b="1" dirty="0" smtClean="0"/>
              <a:t>___________</a:t>
            </a:r>
            <a:r>
              <a:rPr lang="en-GB" dirty="0" smtClean="0"/>
              <a:t> </a:t>
            </a:r>
            <a:r>
              <a:rPr lang="en-GB" dirty="0"/>
              <a:t>such as drug therapies to treat all patients with. Also in Psychopathology classification systems such as the DSM and ICD are used to </a:t>
            </a:r>
            <a:r>
              <a:rPr lang="en-GB" b="1" dirty="0" smtClean="0"/>
              <a:t>__________  ___________  ___________ </a:t>
            </a:r>
            <a:r>
              <a:rPr lang="en-GB" dirty="0"/>
              <a:t>and these are nomothetic classification tools. </a:t>
            </a:r>
          </a:p>
          <a:p>
            <a:r>
              <a:rPr lang="en-GB" dirty="0"/>
              <a:t>Behaviourists such as Watson, Pavlov and Skinner conduct research using animals to draw general laws of learning such </a:t>
            </a:r>
            <a:r>
              <a:rPr lang="en-GB" dirty="0" smtClean="0"/>
              <a:t>as in </a:t>
            </a:r>
            <a:r>
              <a:rPr lang="en-GB" b="1" dirty="0" smtClean="0"/>
              <a:t>____________  </a:t>
            </a:r>
            <a:r>
              <a:rPr lang="en-GB" dirty="0" smtClean="0"/>
              <a:t>and </a:t>
            </a:r>
            <a:r>
              <a:rPr lang="en-GB" b="1" dirty="0" smtClean="0"/>
              <a:t> ____________  _____________</a:t>
            </a:r>
            <a:r>
              <a:rPr lang="en-GB" dirty="0" smtClean="0"/>
              <a:t>. </a:t>
            </a:r>
            <a:r>
              <a:rPr lang="en-GB" dirty="0"/>
              <a:t>Behaviourists generalise such laws to humans and animals and such laws can be used in </a:t>
            </a:r>
            <a:r>
              <a:rPr lang="en-GB" b="1" dirty="0" smtClean="0"/>
              <a:t>______________</a:t>
            </a:r>
            <a:r>
              <a:rPr lang="en-GB" dirty="0" smtClean="0"/>
              <a:t> </a:t>
            </a:r>
            <a:r>
              <a:rPr lang="en-GB" dirty="0"/>
              <a:t>such as the behavioural </a:t>
            </a:r>
            <a:r>
              <a:rPr lang="en-GB" dirty="0" smtClean="0"/>
              <a:t>therapies </a:t>
            </a:r>
            <a:r>
              <a:rPr lang="en-GB" dirty="0"/>
              <a:t>for phobias including </a:t>
            </a:r>
            <a:r>
              <a:rPr lang="en-GB" b="1" dirty="0" smtClean="0"/>
              <a:t>_____________  _____________ </a:t>
            </a:r>
            <a:r>
              <a:rPr lang="en-GB" dirty="0"/>
              <a:t>and </a:t>
            </a:r>
            <a:r>
              <a:rPr lang="en-GB" b="1" dirty="0" smtClean="0"/>
              <a:t>_____________.</a:t>
            </a:r>
            <a:r>
              <a:rPr lang="en-GB" dirty="0" smtClean="0"/>
              <a:t> </a:t>
            </a:r>
            <a:r>
              <a:rPr lang="en-GB" b="1" dirty="0"/>
              <a:t> </a:t>
            </a:r>
            <a:r>
              <a:rPr lang="en-GB" b="1" dirty="0" smtClean="0"/>
              <a:t>___________ </a:t>
            </a:r>
            <a:r>
              <a:rPr lang="en-GB" dirty="0"/>
              <a:t>Psychologists including Asch and Milgram also adopt a nomothetic approach to understanding Conformity and Obedience. They researched the role of </a:t>
            </a:r>
            <a:r>
              <a:rPr lang="en-GB" b="1" dirty="0" smtClean="0"/>
              <a:t>_______________</a:t>
            </a:r>
            <a:r>
              <a:rPr lang="en-GB" dirty="0" smtClean="0"/>
              <a:t> </a:t>
            </a:r>
            <a:r>
              <a:rPr lang="en-GB" dirty="0"/>
              <a:t>factors in social behaviour and concluded that </a:t>
            </a:r>
            <a:r>
              <a:rPr lang="en-GB" dirty="0" smtClean="0"/>
              <a:t>these </a:t>
            </a:r>
            <a:r>
              <a:rPr lang="en-GB" dirty="0"/>
              <a:t>factors influence levels of conformity and obedience in all individuals </a:t>
            </a:r>
            <a:endParaRPr lang="en-GB" dirty="0"/>
          </a:p>
        </p:txBody>
      </p:sp>
      <p:sp>
        <p:nvSpPr>
          <p:cNvPr id="4" name="Title 1"/>
          <p:cNvSpPr>
            <a:spLocks noGrp="1"/>
          </p:cNvSpPr>
          <p:nvPr>
            <p:ph type="title"/>
          </p:nvPr>
        </p:nvSpPr>
        <p:spPr>
          <a:solidFill>
            <a:srgbClr val="CC00FF"/>
          </a:solidFill>
        </p:spPr>
        <p:txBody>
          <a:bodyPr/>
          <a:lstStyle/>
          <a:p>
            <a:pPr algn="ctr"/>
            <a:r>
              <a:rPr lang="en-GB" b="1" dirty="0" smtClean="0">
                <a:solidFill>
                  <a:schemeClr val="bg1"/>
                </a:solidFill>
              </a:rPr>
              <a:t>The Nomothetic Approach</a:t>
            </a:r>
            <a:r>
              <a:rPr lang="en-GB" b="1" dirty="0" smtClean="0">
                <a:solidFill>
                  <a:schemeClr val="bg1"/>
                </a:solidFill>
              </a:rPr>
              <a:t>:  </a:t>
            </a:r>
            <a:r>
              <a:rPr lang="en-GB" b="1" dirty="0" smtClean="0">
                <a:solidFill>
                  <a:schemeClr val="bg1"/>
                </a:solidFill>
              </a:rPr>
              <a:t/>
            </a:r>
            <a:br>
              <a:rPr lang="en-GB" b="1" dirty="0" smtClean="0">
                <a:solidFill>
                  <a:schemeClr val="bg1"/>
                </a:solidFill>
              </a:rPr>
            </a:br>
            <a:r>
              <a:rPr lang="en-GB" b="1" dirty="0" smtClean="0">
                <a:solidFill>
                  <a:schemeClr val="bg1"/>
                </a:solidFill>
              </a:rPr>
              <a:t>What do you remember?</a:t>
            </a:r>
            <a:endParaRPr lang="en-GB" b="1" dirty="0">
              <a:solidFill>
                <a:schemeClr val="bg1"/>
              </a:solidFill>
            </a:endParaRPr>
          </a:p>
        </p:txBody>
      </p:sp>
      <p:sp>
        <p:nvSpPr>
          <p:cNvPr id="2" name="TextBox 1"/>
          <p:cNvSpPr txBox="1"/>
          <p:nvPr/>
        </p:nvSpPr>
        <p:spPr>
          <a:xfrm>
            <a:off x="838200" y="1690688"/>
            <a:ext cx="10515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smtClean="0"/>
              <a:t>Can you fill in the gaps?</a:t>
            </a:r>
            <a:endParaRPr lang="en-GB" dirty="0"/>
          </a:p>
        </p:txBody>
      </p:sp>
    </p:spTree>
    <p:extLst>
      <p:ext uri="{BB962C8B-B14F-4D97-AF65-F5344CB8AC3E}">
        <p14:creationId xmlns:p14="http://schemas.microsoft.com/office/powerpoint/2010/main" val="85387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90119"/>
            <a:ext cx="10515600" cy="3886844"/>
          </a:xfrm>
        </p:spPr>
        <p:txBody>
          <a:bodyPr>
            <a:normAutofit fontScale="62500" lnSpcReduction="20000"/>
          </a:bodyPr>
          <a:lstStyle/>
          <a:p>
            <a:r>
              <a:rPr lang="en-GB" dirty="0"/>
              <a:t>Psychologists who take a nomothetic approach are concerned with establishing </a:t>
            </a:r>
            <a:r>
              <a:rPr lang="en-GB" b="1" dirty="0"/>
              <a:t>general laws </a:t>
            </a:r>
            <a:r>
              <a:rPr lang="en-GB" dirty="0"/>
              <a:t>of behaviour based on the study of </a:t>
            </a:r>
            <a:r>
              <a:rPr lang="en-GB" b="1" dirty="0"/>
              <a:t>large groups </a:t>
            </a:r>
            <a:r>
              <a:rPr lang="en-GB" dirty="0"/>
              <a:t>of participants. Nomothetic approaches will use </a:t>
            </a:r>
            <a:r>
              <a:rPr lang="en-GB" b="1" dirty="0"/>
              <a:t>statistical analysis </a:t>
            </a:r>
            <a:r>
              <a:rPr lang="en-GB" dirty="0"/>
              <a:t>through quantitative data collection. Research methods supporting a Nomothetic Approach include </a:t>
            </a:r>
            <a:r>
              <a:rPr lang="en-GB" b="1" dirty="0"/>
              <a:t>Experiments</a:t>
            </a:r>
            <a:r>
              <a:rPr lang="en-GB" dirty="0"/>
              <a:t>, Correlations and Meta-Analysis. </a:t>
            </a:r>
          </a:p>
          <a:p>
            <a:r>
              <a:rPr lang="en-GB" dirty="0"/>
              <a:t>Biological Psychologists take a nomothetic approach as they adopt </a:t>
            </a:r>
            <a:r>
              <a:rPr lang="en-GB" b="1" dirty="0"/>
              <a:t>scientific </a:t>
            </a:r>
            <a:r>
              <a:rPr lang="en-GB" dirty="0"/>
              <a:t>methods to identify trends and generate causal laws. For example when explaining Psychological disorders such as OCD. They pinpoint </a:t>
            </a:r>
            <a:r>
              <a:rPr lang="en-GB" b="1" dirty="0"/>
              <a:t>biological factors </a:t>
            </a:r>
            <a:r>
              <a:rPr lang="en-GB" dirty="0"/>
              <a:t>that tend to be responsible for disorders and use this law to inform </a:t>
            </a:r>
            <a:r>
              <a:rPr lang="en-GB" b="1" dirty="0"/>
              <a:t>treatments</a:t>
            </a:r>
            <a:r>
              <a:rPr lang="en-GB" dirty="0"/>
              <a:t> such as drug therapies to treat all patients with. Also in Psychopathology classification systems such as the DSM and ICD are used to </a:t>
            </a:r>
            <a:r>
              <a:rPr lang="en-GB" b="1" dirty="0"/>
              <a:t>diagnose psychological illness </a:t>
            </a:r>
            <a:r>
              <a:rPr lang="en-GB" dirty="0"/>
              <a:t>and these are nomothetic classification tools. </a:t>
            </a:r>
          </a:p>
          <a:p>
            <a:r>
              <a:rPr lang="en-GB" dirty="0"/>
              <a:t>Behaviourists such as Watson, Pavlov and Skinner conduct research using animals to draw general laws of learning such </a:t>
            </a:r>
            <a:r>
              <a:rPr lang="en-GB" dirty="0" smtClean="0"/>
              <a:t>as in </a:t>
            </a:r>
            <a:r>
              <a:rPr lang="en-GB" b="1" dirty="0"/>
              <a:t>classical </a:t>
            </a:r>
            <a:r>
              <a:rPr lang="en-GB" dirty="0"/>
              <a:t>and</a:t>
            </a:r>
            <a:r>
              <a:rPr lang="en-GB" b="1" dirty="0"/>
              <a:t> operant conditioning</a:t>
            </a:r>
            <a:r>
              <a:rPr lang="en-GB" dirty="0"/>
              <a:t>. Behaviourists generalise such laws to humans and animals and such laws can be used in </a:t>
            </a:r>
            <a:r>
              <a:rPr lang="en-GB" b="1" dirty="0"/>
              <a:t>treatments</a:t>
            </a:r>
            <a:r>
              <a:rPr lang="en-GB" dirty="0"/>
              <a:t> such as the behavioural </a:t>
            </a:r>
            <a:r>
              <a:rPr lang="en-GB" dirty="0" smtClean="0"/>
              <a:t>therapies </a:t>
            </a:r>
            <a:r>
              <a:rPr lang="en-GB" dirty="0"/>
              <a:t>for phobias including </a:t>
            </a:r>
            <a:r>
              <a:rPr lang="en-GB" b="1" dirty="0"/>
              <a:t>systematic desensitisation </a:t>
            </a:r>
            <a:r>
              <a:rPr lang="en-GB" dirty="0"/>
              <a:t>and </a:t>
            </a:r>
            <a:r>
              <a:rPr lang="en-GB" b="1" dirty="0"/>
              <a:t>flooding</a:t>
            </a:r>
            <a:r>
              <a:rPr lang="en-GB" dirty="0"/>
              <a:t>. </a:t>
            </a:r>
            <a:r>
              <a:rPr lang="en-GB" b="1" dirty="0"/>
              <a:t>Social </a:t>
            </a:r>
            <a:r>
              <a:rPr lang="en-GB" dirty="0"/>
              <a:t>Psychologists including Asch and Milgram also adopt a nomothetic approach to understanding Conformity and Obedience. They researched the role of </a:t>
            </a:r>
            <a:r>
              <a:rPr lang="en-GB" b="1" dirty="0"/>
              <a:t>situational</a:t>
            </a:r>
            <a:r>
              <a:rPr lang="en-GB" dirty="0"/>
              <a:t> factors in social behaviour and concluded that </a:t>
            </a:r>
            <a:r>
              <a:rPr lang="en-GB" dirty="0" smtClean="0"/>
              <a:t>these </a:t>
            </a:r>
            <a:r>
              <a:rPr lang="en-GB" dirty="0"/>
              <a:t>factors influence levels of conformity and obedience in all individuals </a:t>
            </a:r>
            <a:endParaRPr lang="en-GB" dirty="0"/>
          </a:p>
        </p:txBody>
      </p:sp>
      <p:sp>
        <p:nvSpPr>
          <p:cNvPr id="4" name="Title 1"/>
          <p:cNvSpPr>
            <a:spLocks noGrp="1"/>
          </p:cNvSpPr>
          <p:nvPr>
            <p:ph type="title"/>
          </p:nvPr>
        </p:nvSpPr>
        <p:spPr>
          <a:solidFill>
            <a:srgbClr val="CC00FF"/>
          </a:solidFill>
        </p:spPr>
        <p:txBody>
          <a:bodyPr/>
          <a:lstStyle/>
          <a:p>
            <a:pPr algn="ctr"/>
            <a:r>
              <a:rPr lang="en-GB" b="1" dirty="0" smtClean="0">
                <a:solidFill>
                  <a:schemeClr val="bg1"/>
                </a:solidFill>
              </a:rPr>
              <a:t>The Nomothetic Approach</a:t>
            </a:r>
            <a:r>
              <a:rPr lang="en-GB" b="1" dirty="0" smtClean="0">
                <a:solidFill>
                  <a:schemeClr val="bg1"/>
                </a:solidFill>
              </a:rPr>
              <a:t>:  </a:t>
            </a:r>
            <a:r>
              <a:rPr lang="en-GB" b="1" dirty="0" smtClean="0">
                <a:solidFill>
                  <a:schemeClr val="bg1"/>
                </a:solidFill>
              </a:rPr>
              <a:t/>
            </a:r>
            <a:br>
              <a:rPr lang="en-GB" b="1" dirty="0" smtClean="0">
                <a:solidFill>
                  <a:schemeClr val="bg1"/>
                </a:solidFill>
              </a:rPr>
            </a:br>
            <a:r>
              <a:rPr lang="en-GB" b="1" dirty="0" smtClean="0">
                <a:solidFill>
                  <a:schemeClr val="bg1"/>
                </a:solidFill>
              </a:rPr>
              <a:t>What do you remember?</a:t>
            </a:r>
            <a:endParaRPr lang="en-GB" b="1" dirty="0">
              <a:solidFill>
                <a:schemeClr val="bg1"/>
              </a:solidFill>
            </a:endParaRPr>
          </a:p>
        </p:txBody>
      </p:sp>
      <p:sp>
        <p:nvSpPr>
          <p:cNvPr id="2" name="TextBox 1"/>
          <p:cNvSpPr txBox="1"/>
          <p:nvPr/>
        </p:nvSpPr>
        <p:spPr>
          <a:xfrm>
            <a:off x="838200" y="1690688"/>
            <a:ext cx="10515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smtClean="0"/>
              <a:t>Did you get it right?</a:t>
            </a:r>
            <a:endParaRPr lang="en-GB" dirty="0"/>
          </a:p>
        </p:txBody>
      </p:sp>
    </p:spTree>
    <p:extLst>
      <p:ext uri="{BB962C8B-B14F-4D97-AF65-F5344CB8AC3E}">
        <p14:creationId xmlns:p14="http://schemas.microsoft.com/office/powerpoint/2010/main" val="257739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The Idiographic Approach</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In pairs, come up with three ways in which the idiographic approach is different to the nomothetic approach</a:t>
            </a:r>
          </a:p>
          <a:p>
            <a:pPr marL="0" indent="0">
              <a:buNone/>
            </a:pPr>
            <a:endParaRPr lang="en-GB" dirty="0"/>
          </a:p>
          <a:p>
            <a:r>
              <a:rPr lang="en-GB" dirty="0" smtClean="0">
                <a:solidFill>
                  <a:schemeClr val="accent2">
                    <a:lumMod val="50000"/>
                  </a:schemeClr>
                </a:solidFill>
              </a:rPr>
              <a:t>Tends to use case studies, rather than experiments</a:t>
            </a:r>
          </a:p>
          <a:p>
            <a:r>
              <a:rPr lang="en-GB" dirty="0" smtClean="0">
                <a:solidFill>
                  <a:schemeClr val="accent2">
                    <a:lumMod val="50000"/>
                  </a:schemeClr>
                </a:solidFill>
              </a:rPr>
              <a:t>Engages in detailed study of the individual</a:t>
            </a:r>
          </a:p>
          <a:p>
            <a:r>
              <a:rPr lang="en-GB" dirty="0" smtClean="0">
                <a:solidFill>
                  <a:schemeClr val="accent2">
                    <a:lumMod val="50000"/>
                  </a:schemeClr>
                </a:solidFill>
              </a:rPr>
              <a:t>Tends to be more useful in falsifying old theories, rather than generating new ones</a:t>
            </a:r>
          </a:p>
          <a:p>
            <a:r>
              <a:rPr lang="en-GB" dirty="0" smtClean="0">
                <a:solidFill>
                  <a:schemeClr val="accent2">
                    <a:lumMod val="50000"/>
                  </a:schemeClr>
                </a:solidFill>
              </a:rPr>
              <a:t>Attempts to understand the individual as an individual and makes no attempt to categorise them</a:t>
            </a:r>
          </a:p>
          <a:p>
            <a:r>
              <a:rPr lang="en-GB" dirty="0" smtClean="0">
                <a:solidFill>
                  <a:schemeClr val="accent2">
                    <a:lumMod val="50000"/>
                  </a:schemeClr>
                </a:solidFill>
              </a:rPr>
              <a:t>Does not attempt to predict behaviour</a:t>
            </a:r>
            <a:endParaRPr lang="en-GB" dirty="0">
              <a:solidFill>
                <a:schemeClr val="accent2">
                  <a:lumMod val="50000"/>
                </a:schemeClr>
              </a:solidFill>
            </a:endParaRPr>
          </a:p>
        </p:txBody>
      </p:sp>
    </p:spTree>
    <p:extLst>
      <p:ext uri="{BB962C8B-B14F-4D97-AF65-F5344CB8AC3E}">
        <p14:creationId xmlns:p14="http://schemas.microsoft.com/office/powerpoint/2010/main" val="358796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GB" b="1" dirty="0" smtClean="0">
                <a:solidFill>
                  <a:schemeClr val="bg1"/>
                </a:solidFill>
              </a:rPr>
              <a:t>Application to the approaches</a:t>
            </a:r>
            <a:endParaRPr lang="en-GB" b="1" dirty="0">
              <a:solidFill>
                <a:schemeClr val="bg1"/>
              </a:solidFill>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9337" y="3297869"/>
            <a:ext cx="755332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8200" y="1894114"/>
            <a:ext cx="10515600" cy="954107"/>
          </a:xfrm>
          <a:prstGeom prst="rect">
            <a:avLst/>
          </a:prstGeom>
          <a:noFill/>
        </p:spPr>
        <p:txBody>
          <a:bodyPr wrap="square" rtlCol="0">
            <a:spAutoFit/>
          </a:bodyPr>
          <a:lstStyle/>
          <a:p>
            <a:r>
              <a:rPr lang="en-GB" sz="2800" dirty="0" smtClean="0"/>
              <a:t>In pairs on MWBs, sketch out the table below and then place a tick in the boxes according where you think each approach falls on the debate</a:t>
            </a:r>
            <a:endParaRPr lang="en-GB" sz="2800" dirty="0"/>
          </a:p>
        </p:txBody>
      </p:sp>
    </p:spTree>
    <p:extLst>
      <p:ext uri="{BB962C8B-B14F-4D97-AF65-F5344CB8AC3E}">
        <p14:creationId xmlns:p14="http://schemas.microsoft.com/office/powerpoint/2010/main" val="36235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FFC000"/>
          </a:solidFill>
        </p:spPr>
        <p:txBody>
          <a:bodyPr/>
          <a:lstStyle/>
          <a:p>
            <a:pPr algn="ctr"/>
            <a:r>
              <a:rPr lang="en-GB" b="1" dirty="0" smtClean="0">
                <a:solidFill>
                  <a:schemeClr val="bg1"/>
                </a:solidFill>
              </a:rPr>
              <a:t>Application to the approaches</a:t>
            </a:r>
            <a:endParaRPr lang="en-GB" b="1" dirty="0">
              <a:solidFill>
                <a:schemeClr val="bg1"/>
              </a:solidFill>
            </a:endParaRPr>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898101"/>
            <a:ext cx="6064126" cy="3359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075900" y="2103120"/>
            <a:ext cx="5588726" cy="584775"/>
          </a:xfrm>
          <a:prstGeom prst="rect">
            <a:avLst/>
          </a:prstGeom>
          <a:noFill/>
        </p:spPr>
        <p:txBody>
          <a:bodyPr wrap="square" rtlCol="0">
            <a:spAutoFit/>
          </a:bodyPr>
          <a:lstStyle/>
          <a:p>
            <a:pPr algn="ctr"/>
            <a:r>
              <a:rPr lang="en-GB" sz="3200" b="1" dirty="0" smtClean="0"/>
              <a:t>Did you get it right?</a:t>
            </a:r>
            <a:endParaRPr lang="en-GB" sz="3200" b="1" dirty="0"/>
          </a:p>
        </p:txBody>
      </p:sp>
      <p:sp>
        <p:nvSpPr>
          <p:cNvPr id="7" name="TextBox 6"/>
          <p:cNvSpPr txBox="1"/>
          <p:nvPr/>
        </p:nvSpPr>
        <p:spPr>
          <a:xfrm>
            <a:off x="7236823" y="2103120"/>
            <a:ext cx="4010297" cy="4308872"/>
          </a:xfrm>
          <a:prstGeom prst="rect">
            <a:avLst/>
          </a:prstGeom>
          <a:solidFill>
            <a:schemeClr val="accent3">
              <a:lumMod val="20000"/>
              <a:lumOff val="80000"/>
            </a:schemeClr>
          </a:solidFill>
        </p:spPr>
        <p:txBody>
          <a:bodyPr wrap="square" rtlCol="0">
            <a:spAutoFit/>
          </a:bodyPr>
          <a:lstStyle/>
          <a:p>
            <a:r>
              <a:rPr lang="en-GB" sz="2000" b="1" i="1" dirty="0" smtClean="0"/>
              <a:t>Now, in pairs, on MWBs, complete the following sentences:</a:t>
            </a:r>
          </a:p>
          <a:p>
            <a:endParaRPr lang="en-GB" dirty="0"/>
          </a:p>
          <a:p>
            <a:r>
              <a:rPr lang="en-GB" dirty="0" smtClean="0"/>
              <a:t>1. The biological approach is nomothetic because…………….</a:t>
            </a:r>
          </a:p>
          <a:p>
            <a:r>
              <a:rPr lang="en-GB" dirty="0"/>
              <a:t>f</a:t>
            </a:r>
            <a:r>
              <a:rPr lang="en-GB" dirty="0" smtClean="0"/>
              <a:t>or example………………………</a:t>
            </a:r>
          </a:p>
          <a:p>
            <a:endParaRPr lang="en-GB" dirty="0"/>
          </a:p>
          <a:p>
            <a:r>
              <a:rPr lang="en-GB" dirty="0" smtClean="0"/>
              <a:t>2. Whereas the humanist approach is idiographic because………………….</a:t>
            </a:r>
          </a:p>
          <a:p>
            <a:r>
              <a:rPr lang="en-GB" dirty="0"/>
              <a:t>f</a:t>
            </a:r>
            <a:r>
              <a:rPr lang="en-GB" dirty="0" smtClean="0"/>
              <a:t>or example…………………………</a:t>
            </a:r>
          </a:p>
          <a:p>
            <a:endParaRPr lang="en-GB" dirty="0"/>
          </a:p>
          <a:p>
            <a:r>
              <a:rPr lang="en-GB" dirty="0" smtClean="0"/>
              <a:t>3. However, the psychodynamic approach is both idiographic and nomothetic because……………</a:t>
            </a:r>
          </a:p>
          <a:p>
            <a:r>
              <a:rPr lang="en-GB" dirty="0"/>
              <a:t>f</a:t>
            </a:r>
            <a:r>
              <a:rPr lang="en-GB" dirty="0" smtClean="0"/>
              <a:t>or example………………………………………</a:t>
            </a:r>
          </a:p>
        </p:txBody>
      </p:sp>
    </p:spTree>
    <p:extLst>
      <p:ext uri="{BB962C8B-B14F-4D97-AF65-F5344CB8AC3E}">
        <p14:creationId xmlns:p14="http://schemas.microsoft.com/office/powerpoint/2010/main" val="17513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animEffect transition="in" filter="fade">
                                      <p:cBhvr>
                                        <p:cTn id="20" dur="500"/>
                                        <p:tgtEl>
                                          <p:spTgt spid="7">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animEffect transition="in" filter="fade">
                                      <p:cBhvr>
                                        <p:cTn id="28" dur="500"/>
                                        <p:tgtEl>
                                          <p:spTgt spid="7">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Effect transition="in" filter="fade">
                                      <p:cBhvr>
                                        <p:cTn id="31"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99"/>
          </a:solidFill>
        </p:spPr>
        <p:txBody>
          <a:bodyPr/>
          <a:lstStyle/>
          <a:p>
            <a:pPr algn="ctr"/>
            <a:r>
              <a:rPr lang="en-GB" b="1" dirty="0" smtClean="0">
                <a:solidFill>
                  <a:schemeClr val="bg1"/>
                </a:solidFill>
              </a:rPr>
              <a:t>Which type of approach is more useful? </a:t>
            </a:r>
            <a:endParaRPr lang="en-GB" b="1"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b="1" i="1" dirty="0" smtClean="0"/>
              <a:t>Answer the following questions in your group on MWBs:</a:t>
            </a:r>
          </a:p>
          <a:p>
            <a:pPr marL="0" indent="0">
              <a:buNone/>
            </a:pPr>
            <a:endParaRPr lang="en-GB" dirty="0"/>
          </a:p>
          <a:p>
            <a:pPr marL="514350" indent="-514350">
              <a:buFont typeface="+mj-lt"/>
              <a:buAutoNum type="arabicPeriod"/>
            </a:pPr>
            <a:r>
              <a:rPr lang="en-GB" dirty="0" smtClean="0"/>
              <a:t>Nomothetic approaches tend to use what methods of research?</a:t>
            </a:r>
          </a:p>
          <a:p>
            <a:pPr marL="514350" indent="-514350">
              <a:buFont typeface="+mj-lt"/>
              <a:buAutoNum type="arabicPeriod"/>
            </a:pPr>
            <a:endParaRPr lang="en-GB" dirty="0"/>
          </a:p>
          <a:p>
            <a:pPr marL="514350" indent="-514350">
              <a:buFont typeface="+mj-lt"/>
              <a:buAutoNum type="arabicPeriod"/>
            </a:pPr>
            <a:r>
              <a:rPr lang="en-GB" dirty="0" smtClean="0"/>
              <a:t>This produces what type of data?</a:t>
            </a:r>
          </a:p>
          <a:p>
            <a:pPr marL="514350" indent="-514350">
              <a:buFont typeface="+mj-lt"/>
              <a:buAutoNum type="arabicPeriod"/>
            </a:pPr>
            <a:endParaRPr lang="en-GB" dirty="0"/>
          </a:p>
          <a:p>
            <a:pPr marL="514350" indent="-514350">
              <a:buFont typeface="+mj-lt"/>
              <a:buAutoNum type="arabicPeriod"/>
            </a:pPr>
            <a:r>
              <a:rPr lang="en-GB" dirty="0" smtClean="0"/>
              <a:t>What is an advantage of collecting this type of data (what does it enable us to do)?</a:t>
            </a:r>
          </a:p>
          <a:p>
            <a:pPr marL="514350" indent="-514350">
              <a:buFont typeface="+mj-lt"/>
              <a:buAutoNum type="arabicPeriod"/>
            </a:pPr>
            <a:endParaRPr lang="en-GB" dirty="0"/>
          </a:p>
          <a:p>
            <a:pPr marL="514350" indent="-514350">
              <a:buFont typeface="+mj-lt"/>
              <a:buAutoNum type="arabicPeriod"/>
            </a:pPr>
            <a:r>
              <a:rPr lang="en-GB" smtClean="0"/>
              <a:t>Idiographic </a:t>
            </a:r>
            <a:r>
              <a:rPr lang="en-GB" dirty="0" smtClean="0"/>
              <a:t>approaches tend to use which research method?</a:t>
            </a:r>
          </a:p>
          <a:p>
            <a:pPr marL="514350" indent="-514350">
              <a:buFont typeface="+mj-lt"/>
              <a:buAutoNum type="arabicPeriod"/>
            </a:pPr>
            <a:endParaRPr lang="en-GB" dirty="0"/>
          </a:p>
          <a:p>
            <a:pPr marL="514350" indent="-514350">
              <a:buFont typeface="+mj-lt"/>
              <a:buAutoNum type="arabicPeriod"/>
            </a:pPr>
            <a:r>
              <a:rPr lang="en-GB" dirty="0" smtClean="0"/>
              <a:t>What type of data does this method produce?</a:t>
            </a:r>
          </a:p>
          <a:p>
            <a:pPr marL="514350" indent="-514350">
              <a:buFont typeface="+mj-lt"/>
              <a:buAutoNum type="arabicPeriod"/>
            </a:pPr>
            <a:endParaRPr lang="en-GB" dirty="0"/>
          </a:p>
          <a:p>
            <a:pPr marL="514350" indent="-514350">
              <a:buFont typeface="+mj-lt"/>
              <a:buAutoNum type="arabicPeriod"/>
            </a:pPr>
            <a:r>
              <a:rPr lang="en-GB" dirty="0" smtClean="0"/>
              <a:t>Why may that be a disadvantage of the idiographic approach? (contrast with the advantages of the nomothetic approach)</a:t>
            </a:r>
          </a:p>
          <a:p>
            <a:pPr marL="514350" indent="-514350">
              <a:buFont typeface="+mj-lt"/>
              <a:buAutoNum type="arabicPeriod"/>
            </a:pPr>
            <a:endParaRPr lang="en-GB" dirty="0"/>
          </a:p>
          <a:p>
            <a:pPr marL="514350" indent="-514350">
              <a:buFont typeface="+mj-lt"/>
              <a:buAutoNum type="arabicPeriod"/>
            </a:pPr>
            <a:endParaRPr lang="en-GB" dirty="0" smtClean="0"/>
          </a:p>
        </p:txBody>
      </p:sp>
    </p:spTree>
    <p:extLst>
      <p:ext uri="{BB962C8B-B14F-4D97-AF65-F5344CB8AC3E}">
        <p14:creationId xmlns:p14="http://schemas.microsoft.com/office/powerpoint/2010/main" val="326234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1609</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Idiographic vs Nomothetic Approach</vt:lpstr>
      <vt:lpstr>Starter question</vt:lpstr>
      <vt:lpstr>Starter Question:  Mark Scheme</vt:lpstr>
      <vt:lpstr>The Nomothetic Approach:   What do you remember?</vt:lpstr>
      <vt:lpstr>The Nomothetic Approach:   What do you remember?</vt:lpstr>
      <vt:lpstr>The Idiographic Approach</vt:lpstr>
      <vt:lpstr>Application to the approaches</vt:lpstr>
      <vt:lpstr>Application to the approaches</vt:lpstr>
      <vt:lpstr>Which type of approach is more useful? </vt:lpstr>
      <vt:lpstr>Is the nomothetic approach really more useful than the idiographic approach? </vt:lpstr>
      <vt:lpstr>Is the nomothetic approach really more useful than the idiographic approach? </vt:lpstr>
      <vt:lpstr>Is the nomothetic approach really more useful than the idiographic approach? </vt:lpstr>
      <vt:lpstr>Evaluation:  Fill in the gaps</vt:lpstr>
      <vt:lpstr>How many did you get?</vt:lpstr>
      <vt:lpstr>How many did you get?</vt:lpstr>
      <vt:lpstr>How many did you get?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Marks</dc:creator>
  <cp:lastModifiedBy>Stacey</cp:lastModifiedBy>
  <cp:revision>42</cp:revision>
  <dcterms:created xsi:type="dcterms:W3CDTF">2018-12-07T12:49:43Z</dcterms:created>
  <dcterms:modified xsi:type="dcterms:W3CDTF">2020-11-30T12:04:51Z</dcterms:modified>
</cp:coreProperties>
</file>