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62" r:id="rId5"/>
    <p:sldId id="263" r:id="rId6"/>
    <p:sldId id="259" r:id="rId7"/>
    <p:sldId id="261" r:id="rId8"/>
    <p:sldId id="260" r:id="rId9"/>
    <p:sldId id="264" r:id="rId10"/>
    <p:sldId id="265" r:id="rId11"/>
    <p:sldId id="266" r:id="rId12"/>
    <p:sldId id="267" r:id="rId13"/>
    <p:sldId id="268"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116" d="100"/>
          <a:sy n="116" d="100"/>
        </p:scale>
        <p:origin x="390"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dirty="0"/>
              <a:t>6/28/2021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6/28/2021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6/28/2021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smtClean="0"/>
              <a:t>Click to edit Master title style</a:t>
            </a:r>
            <a:endParaRPr lang="en-US" dirty="0"/>
          </a:p>
        </p:txBody>
      </p:sp>
      <p:sp>
        <p:nvSpPr>
          <p:cNvPr id="14" name="Text Placeholder 3"/>
          <p:cNvSpPr>
            <a:spLocks noGrp="1"/>
          </p:cNvSpPr>
          <p:nvPr>
            <p:ph type="body" sz="half" idx="13"/>
          </p:nvPr>
        </p:nvSpPr>
        <p:spPr>
          <a:xfrm>
            <a:off x="1930400" y="3771174"/>
            <a:ext cx="7385828" cy="342174"/>
          </a:xfrm>
        </p:spPr>
        <p:txBody>
          <a:bodyPr anchor="t">
            <a:normAutofit/>
          </a:bodyPr>
          <a:lstStyle>
            <a:lvl1pPr marL="0" indent="0">
              <a:buNone/>
              <a:defRPr lang="en-US" sz="1400" b="0" i="0" kern="1200" cap="small" dirty="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6/28/2021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
        <p:nvSpPr>
          <p:cNvPr id="11" name="TextBox 10"/>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
        <p:nvSpPr>
          <p:cNvPr id="13" name="TextBox 12"/>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59"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6/28/2021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6/28/2021</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6/28/2021</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6/28/2021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6/28/2021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509A250-FF31-4206-8172-F9D3106AACB1}" type="datetimeFigureOut">
              <a:rPr lang="en-US" dirty="0"/>
              <a:t>6/28/2021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796027F-7875-4030-9381-8BD8C4F21935}" type="datetimeFigureOut">
              <a:rPr lang="en-US" dirty="0"/>
              <a:t>6/28/2021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796027F-7875-4030-9381-8BD8C4F21935}" type="datetimeFigureOut">
              <a:rPr lang="en-US" dirty="0"/>
              <a:t>6/28/2021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796027F-7875-4030-9381-8BD8C4F21935}" type="datetimeFigureOut">
              <a:rPr lang="en-US" dirty="0"/>
              <a:t>6/28/2021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4509A250-FF31-4206-8172-F9D3106AACB1}" type="datetimeFigureOut">
              <a:rPr lang="en-US" dirty="0"/>
              <a:t>6/28/2021</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dirty="0"/>
              <a:t>6/28/2021</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3401064"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54954"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7" name="Date Placeholder 4"/>
          <p:cNvSpPr>
            <a:spLocks noGrp="1"/>
          </p:cNvSpPr>
          <p:nvPr>
            <p:ph type="dt" sz="half" idx="10"/>
          </p:nvPr>
        </p:nvSpPr>
        <p:spPr/>
        <p:txBody>
          <a:bodyPr/>
          <a:lstStyle/>
          <a:p>
            <a:fld id="{4509A250-FF31-4206-8172-F9D3106AACB1}" type="datetimeFigureOut">
              <a:rPr lang="en-US" dirty="0"/>
              <a:t>6/28/2021</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6/28/2021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accent1">
                  <a:lumMod val="60000"/>
                  <a:lumOff val="40000"/>
                  <a:alpha val="7000"/>
                </a:schemeClr>
              </a:gs>
              <a:gs pos="69000">
                <a:schemeClr val="accent1">
                  <a:lumMod val="60000"/>
                  <a:lumOff val="40000"/>
                  <a:alpha val="0"/>
                </a:schemeClr>
              </a:gs>
              <a:gs pos="36000">
                <a:schemeClr val="accent1">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713"/>
          <a:stretch/>
        </p:blipFill>
        <p:spPr>
          <a:xfrm>
            <a:off x="8000197" y="0"/>
            <a:ext cx="1603387" cy="1143000"/>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4199"/>
          <a:stretch/>
        </p:blipFill>
        <p:spPr>
          <a:xfrm>
            <a:off x="8609012" y="6092866"/>
            <a:ext cx="993734" cy="765134"/>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AAD347D-5ACD-4C99-B74B-A9C85AD731AF}" type="datetimeFigureOut">
              <a:rPr lang="en-US" dirty="0"/>
              <a:t>6/28/2021</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dirty="0"/>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64"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www.youtube.com/watch?v=1aplTvEQ6ew"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s://www.youtube.com/watch?v=3oef68YabD0"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Localisation of the Brain</a:t>
            </a:r>
            <a:endParaRPr lang="en-GB" dirty="0"/>
          </a:p>
        </p:txBody>
      </p:sp>
      <p:sp>
        <p:nvSpPr>
          <p:cNvPr id="3" name="Subtitle 2"/>
          <p:cNvSpPr>
            <a:spLocks noGrp="1"/>
          </p:cNvSpPr>
          <p:nvPr>
            <p:ph type="subTitle" idx="1"/>
          </p:nvPr>
        </p:nvSpPr>
        <p:spPr/>
        <p:txBody>
          <a:bodyPr/>
          <a:lstStyle/>
          <a:p>
            <a:endParaRPr lang="en-GB"/>
          </a:p>
        </p:txBody>
      </p:sp>
    </p:spTree>
    <p:extLst>
      <p:ext uri="{BB962C8B-B14F-4D97-AF65-F5344CB8AC3E}">
        <p14:creationId xmlns:p14="http://schemas.microsoft.com/office/powerpoint/2010/main" val="114178216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03313" y="2052918"/>
            <a:ext cx="4866414" cy="4195481"/>
          </a:xfrm>
        </p:spPr>
        <p:txBody>
          <a:bodyPr/>
          <a:lstStyle/>
          <a:p>
            <a:pPr marL="0" indent="0">
              <a:buNone/>
            </a:pPr>
            <a:r>
              <a:rPr lang="en-GB" dirty="0" smtClean="0"/>
              <a:t>The theory of brain localisation can be challenged by an alternative view.  </a:t>
            </a:r>
            <a:r>
              <a:rPr lang="en-GB" b="1" i="1" dirty="0" smtClean="0">
                <a:solidFill>
                  <a:schemeClr val="accent1">
                    <a:lumMod val="60000"/>
                    <a:lumOff val="40000"/>
                  </a:schemeClr>
                </a:solidFill>
              </a:rPr>
              <a:t>What do you think that view might be?</a:t>
            </a:r>
            <a:endParaRPr lang="en-GB" b="1" i="1" dirty="0">
              <a:solidFill>
                <a:schemeClr val="accent1">
                  <a:lumMod val="60000"/>
                  <a:lumOff val="40000"/>
                </a:schemeClr>
              </a:solidFill>
            </a:endParaRPr>
          </a:p>
        </p:txBody>
      </p:sp>
      <p:sp>
        <p:nvSpPr>
          <p:cNvPr id="4" name="Title 1"/>
          <p:cNvSpPr>
            <a:spLocks noGrp="1"/>
          </p:cNvSpPr>
          <p:nvPr>
            <p:ph type="title"/>
          </p:nvPr>
        </p:nvSpPr>
        <p:spPr/>
        <p:style>
          <a:lnRef idx="0">
            <a:schemeClr val="accent3"/>
          </a:lnRef>
          <a:fillRef idx="3">
            <a:schemeClr val="accent3"/>
          </a:fillRef>
          <a:effectRef idx="3">
            <a:schemeClr val="accent3"/>
          </a:effectRef>
          <a:fontRef idx="minor">
            <a:schemeClr val="lt1"/>
          </a:fontRef>
        </p:style>
        <p:txBody>
          <a:bodyPr/>
          <a:lstStyle/>
          <a:p>
            <a:r>
              <a:rPr lang="en-GB" dirty="0" smtClean="0">
                <a:solidFill>
                  <a:schemeClr val="tx1"/>
                </a:solidFill>
              </a:rPr>
              <a:t>Localisation of the Brain</a:t>
            </a:r>
            <a:endParaRPr lang="en-GB" dirty="0">
              <a:solidFill>
                <a:schemeClr val="accent1">
                  <a:lumMod val="40000"/>
                  <a:lumOff val="60000"/>
                </a:schemeClr>
              </a:solidFill>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09822" y="2052918"/>
            <a:ext cx="5566589" cy="3497392"/>
          </a:xfrm>
          <a:prstGeom prst="rect">
            <a:avLst/>
          </a:prstGeom>
        </p:spPr>
      </p:pic>
      <p:sp>
        <p:nvSpPr>
          <p:cNvPr id="6" name="12-Point Star 5"/>
          <p:cNvSpPr/>
          <p:nvPr/>
        </p:nvSpPr>
        <p:spPr>
          <a:xfrm rot="21350975">
            <a:off x="556308" y="3304903"/>
            <a:ext cx="5329646" cy="2508068"/>
          </a:xfrm>
          <a:prstGeom prst="star12">
            <a:avLst/>
          </a:prstGeom>
          <a:solidFill>
            <a:schemeClr val="accent3">
              <a:lumMod val="60000"/>
              <a:lumOff val="40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smtClean="0">
                <a:solidFill>
                  <a:schemeClr val="bg2">
                    <a:lumMod val="50000"/>
                  </a:schemeClr>
                </a:solidFill>
              </a:rPr>
              <a:t>Holism or multi-functionalism</a:t>
            </a:r>
            <a:endParaRPr lang="en-GB" sz="2400" dirty="0">
              <a:solidFill>
                <a:schemeClr val="bg2">
                  <a:lumMod val="50000"/>
                </a:schemeClr>
              </a:solidFill>
            </a:endParaRPr>
          </a:p>
        </p:txBody>
      </p:sp>
      <p:sp>
        <p:nvSpPr>
          <p:cNvPr id="7" name="Rounded Rectangle 6"/>
          <p:cNvSpPr/>
          <p:nvPr/>
        </p:nvSpPr>
        <p:spPr>
          <a:xfrm>
            <a:off x="1103313" y="5878286"/>
            <a:ext cx="9608230" cy="770708"/>
          </a:xfrm>
          <a:prstGeom prst="roundRect">
            <a:avLst/>
          </a:prstGeom>
          <a:solidFill>
            <a:schemeClr val="accent2">
              <a:lumMod val="7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smtClean="0">
                <a:solidFill>
                  <a:schemeClr val="accent1">
                    <a:lumMod val="40000"/>
                    <a:lumOff val="60000"/>
                  </a:schemeClr>
                </a:solidFill>
              </a:rPr>
              <a:t>The only way we can assess which theory is most likely to be true is to examine the evidence </a:t>
            </a:r>
            <a:endParaRPr lang="en-GB" sz="2400" dirty="0">
              <a:solidFill>
                <a:schemeClr val="accent1">
                  <a:lumMod val="40000"/>
                  <a:lumOff val="60000"/>
                </a:schemeClr>
              </a:solidFill>
            </a:endParaRPr>
          </a:p>
        </p:txBody>
      </p:sp>
    </p:spTree>
    <p:extLst>
      <p:ext uri="{BB962C8B-B14F-4D97-AF65-F5344CB8AC3E}">
        <p14:creationId xmlns:p14="http://schemas.microsoft.com/office/powerpoint/2010/main" val="967635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46111" y="1853248"/>
            <a:ext cx="9791111" cy="781721"/>
          </a:xfrm>
        </p:spPr>
        <p:style>
          <a:lnRef idx="1">
            <a:schemeClr val="accent1"/>
          </a:lnRef>
          <a:fillRef idx="2">
            <a:schemeClr val="accent1"/>
          </a:fillRef>
          <a:effectRef idx="1">
            <a:schemeClr val="accent1"/>
          </a:effectRef>
          <a:fontRef idx="minor">
            <a:schemeClr val="dk1"/>
          </a:fontRef>
        </p:style>
        <p:txBody>
          <a:bodyPr>
            <a:normAutofit/>
          </a:bodyPr>
          <a:lstStyle/>
          <a:p>
            <a:pPr marL="0" indent="0">
              <a:buNone/>
            </a:pPr>
            <a:r>
              <a:rPr lang="en-GB" sz="1800" dirty="0" smtClean="0"/>
              <a:t>For each of the studies below, decide whether they support localisation or holism and write a statement linking the finding back to how it supports that particular theory</a:t>
            </a:r>
            <a:endParaRPr lang="en-GB" sz="1800" dirty="0"/>
          </a:p>
        </p:txBody>
      </p:sp>
      <p:sp>
        <p:nvSpPr>
          <p:cNvPr id="4" name="Title 1"/>
          <p:cNvSpPr>
            <a:spLocks noGrp="1"/>
          </p:cNvSpPr>
          <p:nvPr>
            <p:ph type="title"/>
          </p:nvPr>
        </p:nvSpPr>
        <p:spPr/>
        <p:style>
          <a:lnRef idx="0">
            <a:schemeClr val="accent3"/>
          </a:lnRef>
          <a:fillRef idx="3">
            <a:schemeClr val="accent3"/>
          </a:fillRef>
          <a:effectRef idx="3">
            <a:schemeClr val="accent3"/>
          </a:effectRef>
          <a:fontRef idx="minor">
            <a:schemeClr val="lt1"/>
          </a:fontRef>
        </p:style>
        <p:txBody>
          <a:bodyPr/>
          <a:lstStyle/>
          <a:p>
            <a:r>
              <a:rPr lang="en-GB" dirty="0" smtClean="0">
                <a:solidFill>
                  <a:schemeClr val="tx1"/>
                </a:solidFill>
              </a:rPr>
              <a:t>Localisation of the Brain vs Holism:</a:t>
            </a:r>
            <a:br>
              <a:rPr lang="en-GB" dirty="0" smtClean="0">
                <a:solidFill>
                  <a:schemeClr val="tx1"/>
                </a:solidFill>
              </a:rPr>
            </a:br>
            <a:r>
              <a:rPr lang="en-GB" dirty="0" smtClean="0">
                <a:solidFill>
                  <a:schemeClr val="accent1">
                    <a:lumMod val="40000"/>
                    <a:lumOff val="60000"/>
                  </a:schemeClr>
                </a:solidFill>
              </a:rPr>
              <a:t>Research Evidence</a:t>
            </a:r>
            <a:endParaRPr lang="en-GB" dirty="0">
              <a:solidFill>
                <a:schemeClr val="accent1">
                  <a:lumMod val="40000"/>
                  <a:lumOff val="60000"/>
                </a:schemeClr>
              </a:solidFill>
            </a:endParaRPr>
          </a:p>
        </p:txBody>
      </p:sp>
      <p:sp>
        <p:nvSpPr>
          <p:cNvPr id="5" name="Rounded Rectangle 4"/>
          <p:cNvSpPr/>
          <p:nvPr/>
        </p:nvSpPr>
        <p:spPr>
          <a:xfrm>
            <a:off x="579288" y="2816891"/>
            <a:ext cx="3853543" cy="1371600"/>
          </a:xfrm>
          <a:prstGeom prst="roundRect">
            <a:avLst/>
          </a:prstGeom>
          <a:solidFill>
            <a:schemeClr val="bg2">
              <a:lumMod val="7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2"/>
          </a:lnRef>
          <a:fillRef idx="3">
            <a:schemeClr val="accent2"/>
          </a:fillRef>
          <a:effectRef idx="2">
            <a:schemeClr val="accent2"/>
          </a:effectRef>
          <a:fontRef idx="minor">
            <a:schemeClr val="lt1"/>
          </a:fontRef>
        </p:style>
        <p:txBody>
          <a:bodyPr rtlCol="0" anchor="ctr"/>
          <a:lstStyle/>
          <a:p>
            <a:pPr lvl="0"/>
            <a:r>
              <a:rPr lang="en-GB" sz="1600" b="1" dirty="0" smtClean="0"/>
              <a:t>1. Petersen </a:t>
            </a:r>
            <a:r>
              <a:rPr lang="en-GB" sz="1600" b="1" dirty="0"/>
              <a:t>et al (1988) </a:t>
            </a:r>
            <a:r>
              <a:rPr lang="en-GB" sz="1600" dirty="0"/>
              <a:t>used brain scans to demonstrate how </a:t>
            </a:r>
            <a:r>
              <a:rPr lang="en-GB" sz="1600" dirty="0" err="1"/>
              <a:t>Wenicke’s</a:t>
            </a:r>
            <a:r>
              <a:rPr lang="en-GB" sz="1600" dirty="0"/>
              <a:t> area was active during a listening task and </a:t>
            </a:r>
            <a:r>
              <a:rPr lang="en-GB" sz="1600" dirty="0" err="1"/>
              <a:t>Broca’s</a:t>
            </a:r>
            <a:r>
              <a:rPr lang="en-GB" sz="1600" dirty="0"/>
              <a:t> area was active during a reading task</a:t>
            </a:r>
          </a:p>
        </p:txBody>
      </p:sp>
      <p:sp>
        <p:nvSpPr>
          <p:cNvPr id="6" name="Rounded Rectangle 5"/>
          <p:cNvSpPr/>
          <p:nvPr/>
        </p:nvSpPr>
        <p:spPr>
          <a:xfrm>
            <a:off x="4763623" y="2816889"/>
            <a:ext cx="3256435" cy="2055556"/>
          </a:xfrm>
          <a:prstGeom prst="roundRect">
            <a:avLst/>
          </a:prstGeom>
          <a:solidFill>
            <a:schemeClr val="accent6">
              <a:lumMod val="5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GB" sz="1600" b="1" dirty="0" smtClean="0"/>
              <a:t>2. The </a:t>
            </a:r>
            <a:r>
              <a:rPr lang="en-GB" sz="1600" b="1" dirty="0"/>
              <a:t>Case of Clive Wearing</a:t>
            </a:r>
            <a:r>
              <a:rPr lang="en-GB" sz="1600" dirty="0"/>
              <a:t>: An individual with brain damage as of a result of a viral infection, had damage to his semantic long term memory, however little damage to his procedural memory</a:t>
            </a:r>
          </a:p>
        </p:txBody>
      </p:sp>
      <p:sp>
        <p:nvSpPr>
          <p:cNvPr id="7" name="Rounded Rectangle 6"/>
          <p:cNvSpPr/>
          <p:nvPr/>
        </p:nvSpPr>
        <p:spPr>
          <a:xfrm>
            <a:off x="8240620" y="2816892"/>
            <a:ext cx="3215506" cy="2055554"/>
          </a:xfrm>
          <a:prstGeom prst="roundRect">
            <a:avLst/>
          </a:prstGeom>
          <a:solidFill>
            <a:srgbClr val="00206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GB" sz="1600" b="1" dirty="0" smtClean="0"/>
              <a:t>3. </a:t>
            </a:r>
            <a:r>
              <a:rPr lang="en-GB" sz="1600" b="1" dirty="0" err="1" smtClean="0"/>
              <a:t>Lashley</a:t>
            </a:r>
            <a:r>
              <a:rPr lang="en-GB" sz="1600" dirty="0" smtClean="0"/>
              <a:t> </a:t>
            </a:r>
            <a:r>
              <a:rPr lang="en-GB" sz="1600" dirty="0"/>
              <a:t>removed between 10-50% of areas of the cortex in rats. The rats were learning a maze. No particular area was shown to be more important in terms of the rats’ ability to complete the maze.</a:t>
            </a:r>
          </a:p>
        </p:txBody>
      </p:sp>
      <p:sp>
        <p:nvSpPr>
          <p:cNvPr id="8" name="Rounded Rectangle 7"/>
          <p:cNvSpPr/>
          <p:nvPr/>
        </p:nvSpPr>
        <p:spPr>
          <a:xfrm>
            <a:off x="358728" y="4370414"/>
            <a:ext cx="4294665" cy="2330832"/>
          </a:xfrm>
          <a:prstGeom prst="roundRect">
            <a:avLst/>
          </a:prstGeom>
          <a:solidFill>
            <a:schemeClr val="tx2">
              <a:lumMod val="1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GB" sz="1600" b="1" dirty="0" smtClean="0"/>
              <a:t>4. Karl </a:t>
            </a:r>
            <a:r>
              <a:rPr lang="en-GB" sz="1600" b="1" dirty="0"/>
              <a:t>Wernicke </a:t>
            </a:r>
            <a:r>
              <a:rPr lang="en-GB" sz="1600" dirty="0"/>
              <a:t>worked at a hospital in Germany and found patients who had damage in an area close to the auditory cortex in the left temporal lobe had specific language impairments including the inability to comprehend language and </a:t>
            </a:r>
            <a:r>
              <a:rPr lang="en-GB" dirty="0"/>
              <a:t>a struggle to locate the word they </a:t>
            </a:r>
            <a:r>
              <a:rPr lang="en-GB" dirty="0" smtClean="0"/>
              <a:t>need</a:t>
            </a:r>
            <a:endParaRPr lang="en-GB" dirty="0"/>
          </a:p>
        </p:txBody>
      </p:sp>
      <p:sp>
        <p:nvSpPr>
          <p:cNvPr id="9" name="Rounded Rectangle 8"/>
          <p:cNvSpPr/>
          <p:nvPr/>
        </p:nvSpPr>
        <p:spPr>
          <a:xfrm>
            <a:off x="4872445" y="5054366"/>
            <a:ext cx="7053944" cy="1646880"/>
          </a:xfrm>
          <a:prstGeom prst="roundRect">
            <a:avLst/>
          </a:prstGeom>
          <a:solidFill>
            <a:schemeClr val="accent4">
              <a:lumMod val="5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GB" sz="1600" b="1" dirty="0" smtClean="0"/>
              <a:t>5.</a:t>
            </a:r>
            <a:r>
              <a:rPr lang="en-GB" sz="1600" dirty="0" smtClean="0"/>
              <a:t> Evidence </a:t>
            </a:r>
            <a:r>
              <a:rPr lang="en-GB" sz="1600" dirty="0"/>
              <a:t>shows that when the brain has become damaged through illness or accident and a particular function has been compromised or lost, the rest of the brain appears to be able to reorganise itself to recover the function. An example of this is in stroke victims many of whom seem to able to recover abilities that were seemingly lost as a result of illness (E.g. speech)</a:t>
            </a:r>
          </a:p>
        </p:txBody>
      </p:sp>
    </p:spTree>
    <p:extLst>
      <p:ext uri="{BB962C8B-B14F-4D97-AF65-F5344CB8AC3E}">
        <p14:creationId xmlns:p14="http://schemas.microsoft.com/office/powerpoint/2010/main" val="33303036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pPr marL="0" indent="0">
              <a:buNone/>
            </a:pPr>
            <a:r>
              <a:rPr lang="en-GB" b="1" i="1" dirty="0" smtClean="0">
                <a:solidFill>
                  <a:schemeClr val="accent1">
                    <a:lumMod val="40000"/>
                    <a:lumOff val="60000"/>
                  </a:schemeClr>
                </a:solidFill>
              </a:rPr>
              <a:t>Answer the following question individually, without notes:</a:t>
            </a:r>
          </a:p>
          <a:p>
            <a:pPr marL="0" indent="0">
              <a:buNone/>
            </a:pPr>
            <a:endParaRPr lang="en-GB" b="1" i="1" dirty="0">
              <a:solidFill>
                <a:schemeClr val="accent1">
                  <a:lumMod val="40000"/>
                  <a:lumOff val="60000"/>
                </a:schemeClr>
              </a:solidFill>
            </a:endParaRPr>
          </a:p>
          <a:p>
            <a:pPr marL="114300" indent="0">
              <a:buNone/>
            </a:pPr>
            <a:r>
              <a:rPr lang="en-GB" i="1" dirty="0"/>
              <a:t>A neurologist found that his patient, Walter, was experiencing a pattern of language difficulties that he has seen before. Walter was able to understand speech and could make the odd sound, but was unable to express any words coherently.</a:t>
            </a:r>
          </a:p>
          <a:p>
            <a:pPr marL="114300" indent="0">
              <a:buNone/>
            </a:pPr>
            <a:endParaRPr lang="en-GB" b="1" dirty="0"/>
          </a:p>
          <a:p>
            <a:pPr marL="114300" indent="0">
              <a:buNone/>
            </a:pPr>
            <a:r>
              <a:rPr lang="en-GB" b="1" dirty="0" smtClean="0"/>
              <a:t>Using </a:t>
            </a:r>
            <a:r>
              <a:rPr lang="en-GB" b="1" dirty="0"/>
              <a:t>your knowledge of localisation of function, explain what areas of the brain might be affected. (4 marks</a:t>
            </a:r>
            <a:r>
              <a:rPr lang="en-GB" b="1" dirty="0" smtClean="0"/>
              <a:t>)</a:t>
            </a:r>
          </a:p>
          <a:p>
            <a:pPr marL="114300" indent="0">
              <a:buNone/>
            </a:pPr>
            <a:endParaRPr lang="en-GB" b="1" dirty="0"/>
          </a:p>
          <a:p>
            <a:pPr marL="114300" indent="0">
              <a:buNone/>
            </a:pPr>
            <a:r>
              <a:rPr lang="en-GB" b="1" dirty="0" smtClean="0">
                <a:solidFill>
                  <a:srgbClr val="FFC000"/>
                </a:solidFill>
              </a:rPr>
              <a:t>Now mark your own answer according to the guidance on the next slide.  Some of you will be asked to read your answer out to the class</a:t>
            </a:r>
            <a:endParaRPr lang="en-GB" b="1" dirty="0">
              <a:solidFill>
                <a:srgbClr val="FFC000"/>
              </a:solidFill>
            </a:endParaRPr>
          </a:p>
          <a:p>
            <a:pPr marL="0" indent="0">
              <a:buNone/>
            </a:pPr>
            <a:endParaRPr lang="en-GB" b="1" i="1" dirty="0">
              <a:solidFill>
                <a:schemeClr val="accent1">
                  <a:lumMod val="40000"/>
                  <a:lumOff val="60000"/>
                </a:schemeClr>
              </a:solidFill>
            </a:endParaRPr>
          </a:p>
        </p:txBody>
      </p:sp>
      <p:sp>
        <p:nvSpPr>
          <p:cNvPr id="4" name="Title 1"/>
          <p:cNvSpPr>
            <a:spLocks noGrp="1"/>
          </p:cNvSpPr>
          <p:nvPr>
            <p:ph type="title"/>
          </p:nvPr>
        </p:nvSpPr>
        <p:spPr/>
        <p:style>
          <a:lnRef idx="0">
            <a:schemeClr val="accent3"/>
          </a:lnRef>
          <a:fillRef idx="3">
            <a:schemeClr val="accent3"/>
          </a:fillRef>
          <a:effectRef idx="3">
            <a:schemeClr val="accent3"/>
          </a:effectRef>
          <a:fontRef idx="minor">
            <a:schemeClr val="lt1"/>
          </a:fontRef>
        </p:style>
        <p:txBody>
          <a:bodyPr/>
          <a:lstStyle/>
          <a:p>
            <a:r>
              <a:rPr lang="en-GB" dirty="0" smtClean="0">
                <a:solidFill>
                  <a:schemeClr val="tx1"/>
                </a:solidFill>
              </a:rPr>
              <a:t>Exam Practice</a:t>
            </a:r>
            <a:endParaRPr lang="en-GB" dirty="0">
              <a:solidFill>
                <a:schemeClr val="accent1">
                  <a:lumMod val="40000"/>
                  <a:lumOff val="60000"/>
                </a:schemeClr>
              </a:solidFill>
            </a:endParaRPr>
          </a:p>
        </p:txBody>
      </p:sp>
    </p:spTree>
    <p:extLst>
      <p:ext uri="{BB962C8B-B14F-4D97-AF65-F5344CB8AC3E}">
        <p14:creationId xmlns:p14="http://schemas.microsoft.com/office/powerpoint/2010/main" val="82389343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GB" dirty="0" err="1" smtClean="0"/>
              <a:t>Broca’s</a:t>
            </a:r>
            <a:r>
              <a:rPr lang="en-GB" dirty="0" smtClean="0"/>
              <a:t> </a:t>
            </a:r>
            <a:r>
              <a:rPr lang="en-GB" dirty="0"/>
              <a:t>area in the left frontal lobe is </a:t>
            </a:r>
            <a:r>
              <a:rPr lang="en-GB" dirty="0" smtClean="0"/>
              <a:t>thought to be responsible </a:t>
            </a:r>
            <a:r>
              <a:rPr lang="en-GB" dirty="0"/>
              <a:t>for speech production</a:t>
            </a:r>
            <a:r>
              <a:rPr lang="en-GB" dirty="0">
                <a:solidFill>
                  <a:srgbClr val="FFFF00"/>
                </a:solidFill>
              </a:rPr>
              <a:t>.  </a:t>
            </a:r>
            <a:r>
              <a:rPr lang="en-GB" i="1" dirty="0">
                <a:solidFill>
                  <a:srgbClr val="FFFF00"/>
                </a:solidFill>
              </a:rPr>
              <a:t>(1 mark) </a:t>
            </a:r>
            <a:r>
              <a:rPr lang="en-GB" dirty="0"/>
              <a:t>As Walter can only ‘make the odd sound’ and is unable to ‘express any words coherently’ this area may be affected and he may be suffering from damage to this region. </a:t>
            </a:r>
            <a:r>
              <a:rPr lang="en-GB" i="1" dirty="0">
                <a:solidFill>
                  <a:srgbClr val="FFFF00"/>
                </a:solidFill>
              </a:rPr>
              <a:t>(1 mark) </a:t>
            </a:r>
            <a:r>
              <a:rPr lang="en-GB" dirty="0"/>
              <a:t>The Wernicke’s area in the left temporal lobe is responsible for language comprehension. </a:t>
            </a:r>
            <a:r>
              <a:rPr lang="en-GB" i="1" dirty="0">
                <a:solidFill>
                  <a:srgbClr val="FFFF00"/>
                </a:solidFill>
              </a:rPr>
              <a:t>(1 mark) </a:t>
            </a:r>
            <a:r>
              <a:rPr lang="en-GB" dirty="0"/>
              <a:t>As Walter is ‘able to understand speech’ it would suggest that this area is working normally. </a:t>
            </a:r>
            <a:r>
              <a:rPr lang="en-GB" i="1" dirty="0">
                <a:solidFill>
                  <a:srgbClr val="FFFF00"/>
                </a:solidFill>
              </a:rPr>
              <a:t>(1 mark)</a:t>
            </a:r>
          </a:p>
          <a:p>
            <a:pPr marL="0" indent="0">
              <a:buNone/>
            </a:pPr>
            <a:endParaRPr lang="en-GB" dirty="0"/>
          </a:p>
        </p:txBody>
      </p:sp>
      <p:sp>
        <p:nvSpPr>
          <p:cNvPr id="4" name="Title 1"/>
          <p:cNvSpPr>
            <a:spLocks noGrp="1"/>
          </p:cNvSpPr>
          <p:nvPr>
            <p:ph type="title"/>
          </p:nvPr>
        </p:nvSpPr>
        <p:spPr/>
        <p:style>
          <a:lnRef idx="0">
            <a:schemeClr val="accent3"/>
          </a:lnRef>
          <a:fillRef idx="3">
            <a:schemeClr val="accent3"/>
          </a:fillRef>
          <a:effectRef idx="3">
            <a:schemeClr val="accent3"/>
          </a:effectRef>
          <a:fontRef idx="minor">
            <a:schemeClr val="lt1"/>
          </a:fontRef>
        </p:style>
        <p:txBody>
          <a:bodyPr/>
          <a:lstStyle/>
          <a:p>
            <a:r>
              <a:rPr lang="en-GB" dirty="0" smtClean="0">
                <a:solidFill>
                  <a:schemeClr val="tx1"/>
                </a:solidFill>
              </a:rPr>
              <a:t>Exam Practice:  </a:t>
            </a:r>
            <a:r>
              <a:rPr lang="en-GB" dirty="0" smtClean="0">
                <a:solidFill>
                  <a:schemeClr val="accent1">
                    <a:lumMod val="40000"/>
                    <a:lumOff val="60000"/>
                  </a:schemeClr>
                </a:solidFill>
              </a:rPr>
              <a:t>Mark Scheme</a:t>
            </a:r>
            <a:endParaRPr lang="en-GB" dirty="0">
              <a:solidFill>
                <a:schemeClr val="accent1">
                  <a:lumMod val="40000"/>
                  <a:lumOff val="60000"/>
                </a:schemeClr>
              </a:solidFill>
            </a:endParaRPr>
          </a:p>
        </p:txBody>
      </p:sp>
    </p:spTree>
    <p:extLst>
      <p:ext uri="{BB962C8B-B14F-4D97-AF65-F5344CB8AC3E}">
        <p14:creationId xmlns:p14="http://schemas.microsoft.com/office/powerpoint/2010/main" val="64833177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0">
            <a:schemeClr val="accent3"/>
          </a:lnRef>
          <a:fillRef idx="3">
            <a:schemeClr val="accent3"/>
          </a:fillRef>
          <a:effectRef idx="3">
            <a:schemeClr val="accent3"/>
          </a:effectRef>
          <a:fontRef idx="minor">
            <a:schemeClr val="lt1"/>
          </a:fontRef>
        </p:style>
        <p:txBody>
          <a:bodyPr/>
          <a:lstStyle/>
          <a:p>
            <a:r>
              <a:rPr lang="en-GB" dirty="0" smtClean="0"/>
              <a:t>Exam Practice:  </a:t>
            </a:r>
            <a:r>
              <a:rPr lang="en-GB" dirty="0" smtClean="0">
                <a:solidFill>
                  <a:schemeClr val="accent1">
                    <a:lumMod val="40000"/>
                    <a:lumOff val="60000"/>
                  </a:schemeClr>
                </a:solidFill>
              </a:rPr>
              <a:t>Answer individually without notes</a:t>
            </a:r>
            <a:endParaRPr lang="en-GB" dirty="0">
              <a:solidFill>
                <a:schemeClr val="accent1">
                  <a:lumMod val="40000"/>
                  <a:lumOff val="60000"/>
                </a:schemeClr>
              </a:solidFill>
            </a:endParaRPr>
          </a:p>
        </p:txBody>
      </p:sp>
      <p:sp>
        <p:nvSpPr>
          <p:cNvPr id="3" name="Content Placeholder 2"/>
          <p:cNvSpPr>
            <a:spLocks noGrp="1"/>
          </p:cNvSpPr>
          <p:nvPr>
            <p:ph idx="1"/>
          </p:nvPr>
        </p:nvSpPr>
        <p:spPr/>
        <p:txBody>
          <a:bodyPr>
            <a:normAutofit lnSpcReduction="10000"/>
          </a:bodyPr>
          <a:lstStyle/>
          <a:p>
            <a:pPr marL="0" indent="0">
              <a:buNone/>
            </a:pPr>
            <a:r>
              <a:rPr lang="en-GB" dirty="0"/>
              <a:t>You are a passenger in a car that has suddenly slammed on its breaks to avoid hitting a dog. Your breathing quickens, your mouth is dry and you have a feeling of ‘butterflies’ in your stomach. But after a few minutes these physical changes start to disappear. Using your knowledge of the body’s response to stress, explain why you are likely to have experienced:</a:t>
            </a:r>
          </a:p>
          <a:p>
            <a:endParaRPr lang="en-GB" dirty="0"/>
          </a:p>
          <a:p>
            <a:pPr marL="0" indent="0">
              <a:buNone/>
            </a:pPr>
            <a:r>
              <a:rPr lang="en-GB" dirty="0"/>
              <a:t>A) the changes that occurred in the first </a:t>
            </a:r>
            <a:r>
              <a:rPr lang="en-GB" b="1" dirty="0"/>
              <a:t>30 seconds </a:t>
            </a:r>
            <a:r>
              <a:rPr lang="en-GB" dirty="0"/>
              <a:t>(2 marks)</a:t>
            </a:r>
          </a:p>
          <a:p>
            <a:pPr marL="0" indent="0">
              <a:buNone/>
            </a:pPr>
            <a:r>
              <a:rPr lang="en-GB" dirty="0"/>
              <a:t>B) the changes that occurred after </a:t>
            </a:r>
            <a:r>
              <a:rPr lang="en-GB" b="1" dirty="0"/>
              <a:t>a few minutes </a:t>
            </a:r>
            <a:r>
              <a:rPr lang="en-GB" dirty="0"/>
              <a:t>(2 marks</a:t>
            </a:r>
            <a:r>
              <a:rPr lang="en-GB" dirty="0" smtClean="0"/>
              <a:t>)</a:t>
            </a:r>
          </a:p>
          <a:p>
            <a:pPr marL="0" indent="0">
              <a:buNone/>
            </a:pPr>
            <a:endParaRPr lang="en-GB" dirty="0"/>
          </a:p>
          <a:p>
            <a:pPr marL="0" indent="0">
              <a:buNone/>
            </a:pPr>
            <a:r>
              <a:rPr lang="en-GB" sz="2200" b="1" dirty="0" smtClean="0">
                <a:solidFill>
                  <a:srgbClr val="FFC000"/>
                </a:solidFill>
              </a:rPr>
              <a:t>Now swap with the person sitting next to you and award a mark to their answer using the guidance on the following slide</a:t>
            </a:r>
            <a:endParaRPr lang="en-GB" sz="2200" b="1" dirty="0">
              <a:solidFill>
                <a:srgbClr val="FFC000"/>
              </a:solidFill>
            </a:endParaRPr>
          </a:p>
          <a:p>
            <a:pPr marL="0" indent="0">
              <a:buNone/>
            </a:pPr>
            <a:endParaRPr lang="en-GB" dirty="0"/>
          </a:p>
        </p:txBody>
      </p:sp>
    </p:spTree>
    <p:extLst>
      <p:ext uri="{BB962C8B-B14F-4D97-AF65-F5344CB8AC3E}">
        <p14:creationId xmlns:p14="http://schemas.microsoft.com/office/powerpoint/2010/main" val="251456147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pPr marL="571500" indent="-457200">
              <a:buAutoNum type="alphaLcParenR"/>
            </a:pPr>
            <a:r>
              <a:rPr lang="en-GB" dirty="0"/>
              <a:t>At the slamming of the brakes, the sympathetic division of the ANS goes into action. The pituitary gland releases ACTH which is detected by the adrenal medulla to release </a:t>
            </a:r>
            <a:r>
              <a:rPr lang="en-GB" dirty="0" smtClean="0"/>
              <a:t>adrenaline </a:t>
            </a:r>
            <a:r>
              <a:rPr lang="en-GB" i="1" dirty="0" smtClean="0">
                <a:solidFill>
                  <a:srgbClr val="FFC000"/>
                </a:solidFill>
              </a:rPr>
              <a:t>(1 mark). </a:t>
            </a:r>
            <a:r>
              <a:rPr lang="en-GB" dirty="0"/>
              <a:t>This causes the changes associated with the fight or flight response, e.g. the quickened breathing and dry mouth. The butterfly feelings are due to blood being diverted away from the digestive system to the skeletal </a:t>
            </a:r>
            <a:r>
              <a:rPr lang="en-GB" dirty="0" smtClean="0"/>
              <a:t>muscles </a:t>
            </a:r>
            <a:r>
              <a:rPr lang="en-GB" i="1" dirty="0" smtClean="0">
                <a:solidFill>
                  <a:srgbClr val="FFC000"/>
                </a:solidFill>
              </a:rPr>
              <a:t>(1 mark).</a:t>
            </a:r>
            <a:endParaRPr lang="en-GB" i="1" dirty="0">
              <a:solidFill>
                <a:srgbClr val="FFC000"/>
              </a:solidFill>
            </a:endParaRPr>
          </a:p>
          <a:p>
            <a:pPr marL="571500" indent="-457200">
              <a:buAutoNum type="alphaLcParenR"/>
            </a:pPr>
            <a:endParaRPr lang="en-GB" dirty="0"/>
          </a:p>
          <a:p>
            <a:pPr marL="571500" indent="-457200">
              <a:buAutoNum type="alphaLcParenR"/>
            </a:pPr>
            <a:r>
              <a:rPr lang="en-GB" dirty="0"/>
              <a:t>The changes after a few minutes are due to the parasympathetic branch of the ANS kicking in once the accident has been averted and the danger has </a:t>
            </a:r>
            <a:r>
              <a:rPr lang="en-GB" dirty="0" smtClean="0"/>
              <a:t>passed </a:t>
            </a:r>
            <a:r>
              <a:rPr lang="en-GB" i="1" dirty="0" smtClean="0">
                <a:solidFill>
                  <a:srgbClr val="FFC000"/>
                </a:solidFill>
              </a:rPr>
              <a:t>(1 mark). </a:t>
            </a:r>
            <a:r>
              <a:rPr lang="en-GB" dirty="0"/>
              <a:t>This branch attempts to restore the system to homeostasis. Heart rate and breathing decrease, adrenaline secretion slows down and the butterfly feelings </a:t>
            </a:r>
            <a:r>
              <a:rPr lang="en-GB" dirty="0" smtClean="0"/>
              <a:t>subside </a:t>
            </a:r>
            <a:r>
              <a:rPr lang="en-GB" i="1" dirty="0" smtClean="0">
                <a:solidFill>
                  <a:srgbClr val="FFC000"/>
                </a:solidFill>
              </a:rPr>
              <a:t>(1 mark).</a:t>
            </a:r>
            <a:endParaRPr lang="en-GB" i="1" dirty="0">
              <a:solidFill>
                <a:srgbClr val="FFC000"/>
              </a:solidFill>
            </a:endParaRPr>
          </a:p>
          <a:p>
            <a:pPr marL="0" indent="0">
              <a:buNone/>
            </a:pPr>
            <a:endParaRPr lang="en-GB" dirty="0"/>
          </a:p>
        </p:txBody>
      </p:sp>
      <p:sp>
        <p:nvSpPr>
          <p:cNvPr id="4" name="Title 1"/>
          <p:cNvSpPr>
            <a:spLocks noGrp="1"/>
          </p:cNvSpPr>
          <p:nvPr>
            <p:ph type="title"/>
          </p:nvPr>
        </p:nvSpPr>
        <p:spPr/>
        <p:style>
          <a:lnRef idx="0">
            <a:schemeClr val="accent3"/>
          </a:lnRef>
          <a:fillRef idx="3">
            <a:schemeClr val="accent3"/>
          </a:fillRef>
          <a:effectRef idx="3">
            <a:schemeClr val="accent3"/>
          </a:effectRef>
          <a:fontRef idx="minor">
            <a:schemeClr val="lt1"/>
          </a:fontRef>
        </p:style>
        <p:txBody>
          <a:bodyPr/>
          <a:lstStyle/>
          <a:p>
            <a:r>
              <a:rPr lang="en-GB" dirty="0" smtClean="0"/>
              <a:t>Exam Practice:  </a:t>
            </a:r>
            <a:r>
              <a:rPr lang="en-GB" dirty="0" smtClean="0">
                <a:solidFill>
                  <a:schemeClr val="accent1">
                    <a:lumMod val="40000"/>
                    <a:lumOff val="60000"/>
                  </a:schemeClr>
                </a:solidFill>
              </a:rPr>
              <a:t>Mark Scheme</a:t>
            </a:r>
            <a:endParaRPr lang="en-GB" dirty="0">
              <a:solidFill>
                <a:schemeClr val="accent1">
                  <a:lumMod val="40000"/>
                  <a:lumOff val="60000"/>
                </a:schemeClr>
              </a:solidFill>
            </a:endParaRPr>
          </a:p>
        </p:txBody>
      </p:sp>
    </p:spTree>
    <p:extLst>
      <p:ext uri="{BB962C8B-B14F-4D97-AF65-F5344CB8AC3E}">
        <p14:creationId xmlns:p14="http://schemas.microsoft.com/office/powerpoint/2010/main" val="113869089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10000"/>
          </a:bodyPr>
          <a:lstStyle/>
          <a:p>
            <a:pPr marL="0" indent="0">
              <a:buNone/>
            </a:pPr>
            <a:r>
              <a:rPr lang="en-GB" b="1" i="1" dirty="0" smtClean="0">
                <a:solidFill>
                  <a:schemeClr val="accent1">
                    <a:lumMod val="40000"/>
                    <a:lumOff val="60000"/>
                  </a:schemeClr>
                </a:solidFill>
              </a:rPr>
              <a:t>Answer in pairs on mini-whiteboards</a:t>
            </a:r>
          </a:p>
          <a:p>
            <a:pPr marL="0" indent="0">
              <a:buNone/>
            </a:pPr>
            <a:endParaRPr lang="en-GB" b="1" i="1" dirty="0">
              <a:solidFill>
                <a:schemeClr val="accent1">
                  <a:lumMod val="40000"/>
                  <a:lumOff val="60000"/>
                </a:schemeClr>
              </a:solidFill>
            </a:endParaRPr>
          </a:p>
          <a:p>
            <a:pPr marL="457200" indent="-457200">
              <a:buFont typeface="+mj-lt"/>
              <a:buAutoNum type="arabicPeriod"/>
            </a:pPr>
            <a:r>
              <a:rPr lang="en-GB" dirty="0" smtClean="0"/>
              <a:t>What does the term ‘localisation of function’ mean?</a:t>
            </a:r>
          </a:p>
          <a:p>
            <a:pPr marL="457200" indent="-457200">
              <a:buFont typeface="+mj-lt"/>
              <a:buAutoNum type="arabicPeriod"/>
            </a:pPr>
            <a:r>
              <a:rPr lang="en-GB" dirty="0" smtClean="0"/>
              <a:t>Which area is involved in regulating movement?</a:t>
            </a:r>
          </a:p>
          <a:p>
            <a:pPr marL="457200" indent="-457200">
              <a:buFont typeface="+mj-lt"/>
              <a:buAutoNum type="arabicPeriod"/>
            </a:pPr>
            <a:r>
              <a:rPr lang="en-GB" dirty="0" smtClean="0"/>
              <a:t>Which area is responsible for speech production?</a:t>
            </a:r>
          </a:p>
          <a:p>
            <a:pPr marL="457200" indent="-457200">
              <a:buFont typeface="+mj-lt"/>
              <a:buAutoNum type="arabicPeriod"/>
            </a:pPr>
            <a:r>
              <a:rPr lang="en-GB" dirty="0" smtClean="0"/>
              <a:t>What is the function of </a:t>
            </a:r>
            <a:r>
              <a:rPr lang="en-GB" dirty="0"/>
              <a:t>Wernicke’s </a:t>
            </a:r>
            <a:r>
              <a:rPr lang="en-GB" dirty="0" smtClean="0"/>
              <a:t>area?</a:t>
            </a:r>
          </a:p>
          <a:p>
            <a:pPr marL="457200" indent="-457200">
              <a:buFont typeface="+mj-lt"/>
              <a:buAutoNum type="arabicPeriod"/>
            </a:pPr>
            <a:r>
              <a:rPr lang="en-GB" dirty="0" smtClean="0"/>
              <a:t>In which lobe of the brain is the visual area?</a:t>
            </a:r>
          </a:p>
          <a:p>
            <a:pPr marL="457200" indent="-457200">
              <a:buFont typeface="+mj-lt"/>
              <a:buAutoNum type="arabicPeriod"/>
            </a:pPr>
            <a:r>
              <a:rPr lang="en-GB" dirty="0" smtClean="0"/>
              <a:t>What is being described in this statement:  ‘</a:t>
            </a:r>
            <a:r>
              <a:rPr lang="en-GB" i="1" dirty="0" smtClean="0"/>
              <a:t>It </a:t>
            </a:r>
            <a:r>
              <a:rPr lang="en-GB" i="1" dirty="0"/>
              <a:t>is 3mm thick and appears grey due to the location of cell bodies (grey matter</a:t>
            </a:r>
            <a:r>
              <a:rPr lang="en-GB" dirty="0" smtClean="0"/>
              <a:t>)’</a:t>
            </a:r>
          </a:p>
          <a:p>
            <a:pPr marL="457200" indent="-457200">
              <a:buFont typeface="+mj-lt"/>
              <a:buAutoNum type="arabicPeriod"/>
            </a:pPr>
            <a:r>
              <a:rPr lang="en-GB" dirty="0" smtClean="0"/>
              <a:t>What might be the result of damage to the left occipital lobe?</a:t>
            </a:r>
          </a:p>
          <a:p>
            <a:pPr marL="457200" indent="-457200">
              <a:buFont typeface="+mj-lt"/>
              <a:buAutoNum type="arabicPeriod"/>
            </a:pPr>
            <a:r>
              <a:rPr lang="en-GB" dirty="0" smtClean="0"/>
              <a:t>What is </a:t>
            </a:r>
            <a:r>
              <a:rPr lang="en-GB" dirty="0" err="1" smtClean="0"/>
              <a:t>Broca’s</a:t>
            </a:r>
            <a:r>
              <a:rPr lang="en-GB" dirty="0" smtClean="0"/>
              <a:t> aphasia?</a:t>
            </a:r>
          </a:p>
        </p:txBody>
      </p:sp>
      <p:sp>
        <p:nvSpPr>
          <p:cNvPr id="4" name="Title 1"/>
          <p:cNvSpPr>
            <a:spLocks noGrp="1"/>
          </p:cNvSpPr>
          <p:nvPr>
            <p:ph type="title"/>
          </p:nvPr>
        </p:nvSpPr>
        <p:spPr/>
        <p:style>
          <a:lnRef idx="0">
            <a:schemeClr val="accent3"/>
          </a:lnRef>
          <a:fillRef idx="3">
            <a:schemeClr val="accent3"/>
          </a:fillRef>
          <a:effectRef idx="3">
            <a:schemeClr val="accent3"/>
          </a:effectRef>
          <a:fontRef idx="minor">
            <a:schemeClr val="lt1"/>
          </a:fontRef>
        </p:style>
        <p:txBody>
          <a:bodyPr/>
          <a:lstStyle/>
          <a:p>
            <a:r>
              <a:rPr lang="en-GB" dirty="0" smtClean="0"/>
              <a:t>Starter Questions</a:t>
            </a:r>
            <a:endParaRPr lang="en-GB" dirty="0">
              <a:solidFill>
                <a:schemeClr val="accent1">
                  <a:lumMod val="40000"/>
                  <a:lumOff val="60000"/>
                </a:schemeClr>
              </a:solidFill>
            </a:endParaRPr>
          </a:p>
        </p:txBody>
      </p:sp>
    </p:spTree>
    <p:extLst>
      <p:ext uri="{BB962C8B-B14F-4D97-AF65-F5344CB8AC3E}">
        <p14:creationId xmlns:p14="http://schemas.microsoft.com/office/powerpoint/2010/main" val="880790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fade">
                                      <p:cBhvr>
                                        <p:cTn id="37" dur="500"/>
                                        <p:tgtEl>
                                          <p:spTgt spid="3">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8" end="8"/>
                                            </p:txEl>
                                          </p:spTgt>
                                        </p:tgtEl>
                                        <p:attrNameLst>
                                          <p:attrName>style.visibility</p:attrName>
                                        </p:attrNameLst>
                                      </p:cBhvr>
                                      <p:to>
                                        <p:strVal val="visible"/>
                                      </p:to>
                                    </p:set>
                                    <p:animEffect transition="in" filter="fade">
                                      <p:cBhvr>
                                        <p:cTn id="42" dur="500"/>
                                        <p:tgtEl>
                                          <p:spTgt spid="3">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
                                            <p:txEl>
                                              <p:pRg st="9" end="9"/>
                                            </p:txEl>
                                          </p:spTgt>
                                        </p:tgtEl>
                                        <p:attrNameLst>
                                          <p:attrName>style.visibility</p:attrName>
                                        </p:attrNameLst>
                                      </p:cBhvr>
                                      <p:to>
                                        <p:strVal val="visible"/>
                                      </p:to>
                                    </p:set>
                                    <p:animEffect transition="in" filter="fade">
                                      <p:cBhvr>
                                        <p:cTn id="47"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03313" y="2052918"/>
            <a:ext cx="4539842" cy="4543825"/>
          </a:xfrm>
        </p:spPr>
        <p:txBody>
          <a:bodyPr>
            <a:normAutofit fontScale="85000" lnSpcReduction="20000"/>
          </a:bodyPr>
          <a:lstStyle/>
          <a:p>
            <a:pPr marL="457200" indent="-457200">
              <a:buFont typeface="+mj-lt"/>
              <a:buAutoNum type="arabicPeriod"/>
            </a:pPr>
            <a:r>
              <a:rPr lang="en-GB" dirty="0" smtClean="0"/>
              <a:t>What does the term ‘localisation of function’ mean?</a:t>
            </a:r>
          </a:p>
          <a:p>
            <a:pPr marL="457200" indent="-457200">
              <a:buFont typeface="+mj-lt"/>
              <a:buAutoNum type="arabicPeriod"/>
            </a:pPr>
            <a:r>
              <a:rPr lang="en-GB" dirty="0" smtClean="0"/>
              <a:t>Which area is involved in regulating movement?</a:t>
            </a:r>
          </a:p>
          <a:p>
            <a:pPr marL="457200" indent="-457200">
              <a:buFont typeface="+mj-lt"/>
              <a:buAutoNum type="arabicPeriod"/>
            </a:pPr>
            <a:r>
              <a:rPr lang="en-GB" dirty="0" smtClean="0"/>
              <a:t>Which area is responsible for speech production?</a:t>
            </a:r>
          </a:p>
          <a:p>
            <a:pPr marL="457200" indent="-457200">
              <a:buFont typeface="+mj-lt"/>
              <a:buAutoNum type="arabicPeriod"/>
            </a:pPr>
            <a:r>
              <a:rPr lang="en-GB" dirty="0" smtClean="0"/>
              <a:t>What is the function of </a:t>
            </a:r>
            <a:r>
              <a:rPr lang="en-GB" dirty="0"/>
              <a:t>Wernicke’s </a:t>
            </a:r>
            <a:r>
              <a:rPr lang="en-GB" dirty="0" smtClean="0"/>
              <a:t>area?</a:t>
            </a:r>
          </a:p>
          <a:p>
            <a:pPr marL="457200" indent="-457200">
              <a:buFont typeface="+mj-lt"/>
              <a:buAutoNum type="arabicPeriod"/>
            </a:pPr>
            <a:r>
              <a:rPr lang="en-GB" dirty="0" smtClean="0"/>
              <a:t>In which lobe of the brain is the visual area?</a:t>
            </a:r>
          </a:p>
          <a:p>
            <a:pPr marL="457200" indent="-457200">
              <a:buFont typeface="+mj-lt"/>
              <a:buAutoNum type="arabicPeriod"/>
            </a:pPr>
            <a:r>
              <a:rPr lang="en-GB" dirty="0" smtClean="0"/>
              <a:t>What is being described in this statement:  ‘</a:t>
            </a:r>
            <a:r>
              <a:rPr lang="en-GB" i="1" dirty="0" smtClean="0"/>
              <a:t>It </a:t>
            </a:r>
            <a:r>
              <a:rPr lang="en-GB" i="1" dirty="0"/>
              <a:t>is 3mm thick and appears grey due to the location of cell bodies (grey matter</a:t>
            </a:r>
            <a:r>
              <a:rPr lang="en-GB" dirty="0" smtClean="0"/>
              <a:t>)’</a:t>
            </a:r>
          </a:p>
          <a:p>
            <a:pPr marL="457200" indent="-457200">
              <a:buFont typeface="+mj-lt"/>
              <a:buAutoNum type="arabicPeriod"/>
            </a:pPr>
            <a:r>
              <a:rPr lang="en-GB" dirty="0" smtClean="0"/>
              <a:t>What might be the result of damage to the left occipital lobe?</a:t>
            </a:r>
          </a:p>
          <a:p>
            <a:pPr marL="457200" indent="-457200">
              <a:buFont typeface="+mj-lt"/>
              <a:buAutoNum type="arabicPeriod"/>
            </a:pPr>
            <a:r>
              <a:rPr lang="en-GB" dirty="0" smtClean="0"/>
              <a:t>What is </a:t>
            </a:r>
            <a:r>
              <a:rPr lang="en-GB" dirty="0" err="1" smtClean="0"/>
              <a:t>Broca’s</a:t>
            </a:r>
            <a:r>
              <a:rPr lang="en-GB" dirty="0" smtClean="0"/>
              <a:t> aphasia?</a:t>
            </a:r>
          </a:p>
        </p:txBody>
      </p:sp>
      <p:sp>
        <p:nvSpPr>
          <p:cNvPr id="4" name="Title 1"/>
          <p:cNvSpPr>
            <a:spLocks noGrp="1"/>
          </p:cNvSpPr>
          <p:nvPr>
            <p:ph type="title"/>
          </p:nvPr>
        </p:nvSpPr>
        <p:spPr/>
        <p:style>
          <a:lnRef idx="0">
            <a:schemeClr val="accent3"/>
          </a:lnRef>
          <a:fillRef idx="3">
            <a:schemeClr val="accent3"/>
          </a:fillRef>
          <a:effectRef idx="3">
            <a:schemeClr val="accent3"/>
          </a:effectRef>
          <a:fontRef idx="minor">
            <a:schemeClr val="lt1"/>
          </a:fontRef>
        </p:style>
        <p:txBody>
          <a:bodyPr/>
          <a:lstStyle/>
          <a:p>
            <a:r>
              <a:rPr lang="en-GB" dirty="0" smtClean="0"/>
              <a:t>Starter Questions:  </a:t>
            </a:r>
            <a:r>
              <a:rPr lang="en-GB" dirty="0" smtClean="0">
                <a:solidFill>
                  <a:schemeClr val="accent1">
                    <a:lumMod val="40000"/>
                    <a:lumOff val="60000"/>
                  </a:schemeClr>
                </a:solidFill>
              </a:rPr>
              <a:t>Answers</a:t>
            </a:r>
            <a:endParaRPr lang="en-GB" dirty="0">
              <a:solidFill>
                <a:schemeClr val="accent1">
                  <a:lumMod val="40000"/>
                  <a:lumOff val="60000"/>
                </a:schemeClr>
              </a:solidFill>
            </a:endParaRPr>
          </a:p>
        </p:txBody>
      </p:sp>
      <p:sp>
        <p:nvSpPr>
          <p:cNvPr id="5" name="TextBox 4"/>
          <p:cNvSpPr txBox="1"/>
          <p:nvPr/>
        </p:nvSpPr>
        <p:spPr>
          <a:xfrm>
            <a:off x="6021976" y="2052918"/>
            <a:ext cx="5682343" cy="3170099"/>
          </a:xfrm>
          <a:prstGeom prst="rect">
            <a:avLst/>
          </a:prstGeom>
          <a:solidFill>
            <a:schemeClr val="accent3">
              <a:lumMod val="20000"/>
              <a:lumOff val="80000"/>
            </a:schemeClr>
          </a:solidFill>
        </p:spPr>
        <p:txBody>
          <a:bodyPr wrap="square" rtlCol="0">
            <a:spAutoFit/>
          </a:bodyPr>
          <a:lstStyle/>
          <a:p>
            <a:pPr marL="342900" indent="-342900">
              <a:buFont typeface="+mj-lt"/>
              <a:buAutoNum type="arabicPeriod"/>
            </a:pPr>
            <a:r>
              <a:rPr lang="en-GB" sz="2000" dirty="0" smtClean="0">
                <a:solidFill>
                  <a:schemeClr val="tx2">
                    <a:lumMod val="10000"/>
                  </a:schemeClr>
                </a:solidFill>
              </a:rPr>
              <a:t>That specific functions are performed by specific parts of the brain</a:t>
            </a:r>
          </a:p>
          <a:p>
            <a:pPr marL="342900" indent="-342900">
              <a:buFont typeface="+mj-lt"/>
              <a:buAutoNum type="arabicPeriod"/>
            </a:pPr>
            <a:r>
              <a:rPr lang="en-GB" sz="2000" dirty="0" smtClean="0">
                <a:solidFill>
                  <a:schemeClr val="tx2">
                    <a:lumMod val="10000"/>
                  </a:schemeClr>
                </a:solidFill>
              </a:rPr>
              <a:t>The motor area</a:t>
            </a:r>
          </a:p>
          <a:p>
            <a:pPr marL="342900" indent="-342900">
              <a:buFont typeface="+mj-lt"/>
              <a:buAutoNum type="arabicPeriod"/>
            </a:pPr>
            <a:r>
              <a:rPr lang="en-GB" sz="2000" dirty="0" err="1" smtClean="0">
                <a:solidFill>
                  <a:schemeClr val="tx2">
                    <a:lumMod val="10000"/>
                  </a:schemeClr>
                </a:solidFill>
              </a:rPr>
              <a:t>Broca’s</a:t>
            </a:r>
            <a:r>
              <a:rPr lang="en-GB" sz="2000" dirty="0" smtClean="0">
                <a:solidFill>
                  <a:schemeClr val="tx2">
                    <a:lumMod val="10000"/>
                  </a:schemeClr>
                </a:solidFill>
              </a:rPr>
              <a:t> area</a:t>
            </a:r>
          </a:p>
          <a:p>
            <a:pPr marL="342900" indent="-342900">
              <a:buFont typeface="+mj-lt"/>
              <a:buAutoNum type="arabicPeriod"/>
            </a:pPr>
            <a:r>
              <a:rPr lang="en-GB" sz="2000" dirty="0" smtClean="0">
                <a:solidFill>
                  <a:schemeClr val="tx2">
                    <a:lumMod val="10000"/>
                  </a:schemeClr>
                </a:solidFill>
              </a:rPr>
              <a:t>Speech comprehension</a:t>
            </a:r>
          </a:p>
          <a:p>
            <a:pPr marL="342900" indent="-342900">
              <a:buFont typeface="+mj-lt"/>
              <a:buAutoNum type="arabicPeriod"/>
            </a:pPr>
            <a:r>
              <a:rPr lang="en-GB" sz="2000" dirty="0" smtClean="0">
                <a:solidFill>
                  <a:schemeClr val="tx2">
                    <a:lumMod val="10000"/>
                  </a:schemeClr>
                </a:solidFill>
              </a:rPr>
              <a:t>Occipital</a:t>
            </a:r>
          </a:p>
          <a:p>
            <a:pPr marL="342900" indent="-342900">
              <a:buFont typeface="+mj-lt"/>
              <a:buAutoNum type="arabicPeriod"/>
            </a:pPr>
            <a:r>
              <a:rPr lang="en-GB" sz="2000" dirty="0" smtClean="0">
                <a:solidFill>
                  <a:schemeClr val="tx2">
                    <a:lumMod val="10000"/>
                  </a:schemeClr>
                </a:solidFill>
              </a:rPr>
              <a:t>The cerebral cortex</a:t>
            </a:r>
          </a:p>
          <a:p>
            <a:pPr marL="342900" indent="-342900">
              <a:buFont typeface="+mj-lt"/>
              <a:buAutoNum type="arabicPeriod"/>
            </a:pPr>
            <a:r>
              <a:rPr lang="en-GB" sz="2000" dirty="0" smtClean="0">
                <a:solidFill>
                  <a:schemeClr val="tx2">
                    <a:lumMod val="10000"/>
                  </a:schemeClr>
                </a:solidFill>
              </a:rPr>
              <a:t>Blindness in the right eye</a:t>
            </a:r>
          </a:p>
          <a:p>
            <a:pPr marL="342900" indent="-342900">
              <a:buFont typeface="+mj-lt"/>
              <a:buAutoNum type="arabicPeriod"/>
            </a:pPr>
            <a:r>
              <a:rPr lang="en-GB" sz="2000" dirty="0" smtClean="0">
                <a:solidFill>
                  <a:schemeClr val="tx2">
                    <a:lumMod val="10000"/>
                  </a:schemeClr>
                </a:solidFill>
              </a:rPr>
              <a:t>A condition where speech is slow and lacking in fluency</a:t>
            </a:r>
            <a:endParaRPr lang="en-GB" sz="2000" dirty="0">
              <a:solidFill>
                <a:schemeClr val="tx2">
                  <a:lumMod val="10000"/>
                </a:schemeClr>
              </a:solidFill>
            </a:endParaRPr>
          </a:p>
        </p:txBody>
      </p:sp>
    </p:spTree>
    <p:extLst>
      <p:ext uri="{BB962C8B-B14F-4D97-AF65-F5344CB8AC3E}">
        <p14:creationId xmlns:p14="http://schemas.microsoft.com/office/powerpoint/2010/main" val="327638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fade">
                                      <p:cBhvr>
                                        <p:cTn id="27" dur="500"/>
                                        <p:tgtEl>
                                          <p:spTgt spid="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Effect transition="in" filter="fade">
                                      <p:cBhvr>
                                        <p:cTn id="32" dur="500"/>
                                        <p:tgtEl>
                                          <p:spTgt spid="5">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5">
                                            <p:txEl>
                                              <p:pRg st="6" end="6"/>
                                            </p:txEl>
                                          </p:spTgt>
                                        </p:tgtEl>
                                        <p:attrNameLst>
                                          <p:attrName>style.visibility</p:attrName>
                                        </p:attrNameLst>
                                      </p:cBhvr>
                                      <p:to>
                                        <p:strVal val="visible"/>
                                      </p:to>
                                    </p:set>
                                    <p:animEffect transition="in" filter="fade">
                                      <p:cBhvr>
                                        <p:cTn id="37" dur="500"/>
                                        <p:tgtEl>
                                          <p:spTgt spid="5">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5">
                                            <p:txEl>
                                              <p:pRg st="7" end="7"/>
                                            </p:txEl>
                                          </p:spTgt>
                                        </p:tgtEl>
                                        <p:attrNameLst>
                                          <p:attrName>style.visibility</p:attrName>
                                        </p:attrNameLst>
                                      </p:cBhvr>
                                      <p:to>
                                        <p:strVal val="visible"/>
                                      </p:to>
                                    </p:set>
                                    <p:animEffect transition="in" filter="fade">
                                      <p:cBhvr>
                                        <p:cTn id="42" dur="500"/>
                                        <p:tgtEl>
                                          <p:spTgt spid="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style>
          <a:lnRef idx="0">
            <a:schemeClr val="accent3"/>
          </a:lnRef>
          <a:fillRef idx="3">
            <a:schemeClr val="accent3"/>
          </a:fillRef>
          <a:effectRef idx="3">
            <a:schemeClr val="accent3"/>
          </a:effectRef>
          <a:fontRef idx="minor">
            <a:schemeClr val="lt1"/>
          </a:fontRef>
        </p:style>
        <p:txBody>
          <a:bodyPr/>
          <a:lstStyle/>
          <a:p>
            <a:r>
              <a:rPr lang="en-GB" dirty="0" smtClean="0"/>
              <a:t>The structure and functions of the brain</a:t>
            </a:r>
            <a:endParaRPr lang="en-GB" dirty="0">
              <a:solidFill>
                <a:schemeClr val="accent1">
                  <a:lumMod val="40000"/>
                  <a:lumOff val="60000"/>
                </a:schemeClr>
              </a:solidFill>
            </a:endParaRPr>
          </a:p>
        </p:txBody>
      </p:sp>
      <p:sp>
        <p:nvSpPr>
          <p:cNvPr id="6" name="Content Placeholder 5"/>
          <p:cNvSpPr>
            <a:spLocks noGrp="1"/>
          </p:cNvSpPr>
          <p:nvPr>
            <p:ph idx="1"/>
          </p:nvPr>
        </p:nvSpPr>
        <p:spPr>
          <a:xfrm>
            <a:off x="770709" y="2290007"/>
            <a:ext cx="3762102" cy="4259074"/>
          </a:xfrm>
          <a:solidFill>
            <a:schemeClr val="accent1">
              <a:lumMod val="75000"/>
            </a:schemeClr>
          </a:solidFill>
          <a:ln>
            <a:noFill/>
          </a:ln>
          <a:effectLst/>
          <a:scene3d>
            <a:camera prst="orthographicFront">
              <a:rot lat="0" lon="0" rev="0"/>
            </a:camera>
            <a:lightRig rig="glow" dir="t">
              <a:rot lat="0" lon="0" rev="14100000"/>
            </a:lightRig>
          </a:scene3d>
          <a:sp3d prstMaterial="softEdge">
            <a:bevelT w="127000" prst="artDeco"/>
          </a:sp3d>
        </p:spPr>
        <p:txBody>
          <a:bodyPr>
            <a:noAutofit/>
          </a:bodyPr>
          <a:lstStyle/>
          <a:p>
            <a:pPr marL="0" indent="0">
              <a:buNone/>
            </a:pPr>
            <a:r>
              <a:rPr lang="en-GB" sz="2400" dirty="0" smtClean="0"/>
              <a:t>Draw a rough sketch of the brain opposite, making sure you divide it up into areas</a:t>
            </a:r>
          </a:p>
          <a:p>
            <a:pPr marL="0" indent="0">
              <a:buNone/>
            </a:pPr>
            <a:endParaRPr lang="en-GB" sz="2400" dirty="0"/>
          </a:p>
          <a:p>
            <a:pPr marL="0" indent="0">
              <a:buNone/>
            </a:pPr>
            <a:r>
              <a:rPr lang="en-GB" sz="2400" dirty="0" smtClean="0"/>
              <a:t>Then c</a:t>
            </a:r>
            <a:r>
              <a:rPr lang="en-GB" sz="2400" dirty="0" smtClean="0"/>
              <a:t>omplete the tasks on the </a:t>
            </a:r>
            <a:r>
              <a:rPr lang="en-GB" sz="2400" dirty="0" smtClean="0"/>
              <a:t>worksheet without looking at your </a:t>
            </a:r>
            <a:r>
              <a:rPr lang="en-GB" sz="2800" dirty="0" smtClean="0"/>
              <a:t>notes (work in pairs)</a:t>
            </a:r>
            <a:endParaRPr lang="en-GB" sz="2800" dirty="0"/>
          </a:p>
        </p:txBody>
      </p:sp>
      <p:pic>
        <p:nvPicPr>
          <p:cNvPr id="34" name="Picture 2" descr="https://upload.wikimedia.org/wikipedia/commons/thumb/0/0e/Lobes_of_the_brain_NL.svg/2000px-Lobes_of_the_brain_NL.svg.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50336" y="2147997"/>
            <a:ext cx="4974070" cy="32918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392540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610266" y="1844825"/>
            <a:ext cx="6150031" cy="41677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Flowchart: Connector 3"/>
          <p:cNvSpPr/>
          <p:nvPr/>
        </p:nvSpPr>
        <p:spPr>
          <a:xfrm>
            <a:off x="3935760" y="3933056"/>
            <a:ext cx="457200" cy="228600"/>
          </a:xfrm>
          <a:prstGeom prst="flowChartConnector">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Flowchart: Connector 4"/>
          <p:cNvSpPr/>
          <p:nvPr/>
        </p:nvSpPr>
        <p:spPr>
          <a:xfrm>
            <a:off x="5591944" y="3933056"/>
            <a:ext cx="432048" cy="228600"/>
          </a:xfrm>
          <a:prstGeom prst="flowChartConnector">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0" name="Straight Arrow Connector 9"/>
          <p:cNvCxnSpPr/>
          <p:nvPr/>
        </p:nvCxnSpPr>
        <p:spPr>
          <a:xfrm flipH="1" flipV="1">
            <a:off x="6023992" y="4161656"/>
            <a:ext cx="1368152" cy="1715616"/>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11" name="Rectangle 10"/>
          <p:cNvSpPr/>
          <p:nvPr/>
        </p:nvSpPr>
        <p:spPr>
          <a:xfrm>
            <a:off x="7032104" y="5877272"/>
            <a:ext cx="2232248" cy="864096"/>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bg1"/>
                </a:solidFill>
              </a:rPr>
              <a:t>Wernicke’s area</a:t>
            </a:r>
          </a:p>
          <a:p>
            <a:pPr algn="ctr"/>
            <a:r>
              <a:rPr lang="en-GB" b="1" dirty="0">
                <a:solidFill>
                  <a:schemeClr val="bg1"/>
                </a:solidFill>
              </a:rPr>
              <a:t>‘language comprehension’</a:t>
            </a:r>
          </a:p>
        </p:txBody>
      </p:sp>
      <p:cxnSp>
        <p:nvCxnSpPr>
          <p:cNvPr id="13" name="Straight Arrow Connector 12"/>
          <p:cNvCxnSpPr/>
          <p:nvPr/>
        </p:nvCxnSpPr>
        <p:spPr>
          <a:xfrm flipV="1">
            <a:off x="2855639" y="4161656"/>
            <a:ext cx="1080121" cy="1499592"/>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14" name="Rectangle 13"/>
          <p:cNvSpPr/>
          <p:nvPr/>
        </p:nvSpPr>
        <p:spPr>
          <a:xfrm>
            <a:off x="1991544" y="5661248"/>
            <a:ext cx="1812776" cy="936104"/>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t>Broca’s area</a:t>
            </a:r>
          </a:p>
          <a:p>
            <a:pPr algn="ctr"/>
            <a:r>
              <a:rPr lang="en-GB" b="1" dirty="0"/>
              <a:t>‘speech production’</a:t>
            </a:r>
          </a:p>
        </p:txBody>
      </p:sp>
      <p:cxnSp>
        <p:nvCxnSpPr>
          <p:cNvPr id="17" name="Straight Arrow Connector 16"/>
          <p:cNvCxnSpPr/>
          <p:nvPr/>
        </p:nvCxnSpPr>
        <p:spPr>
          <a:xfrm flipH="1">
            <a:off x="6168008" y="2096852"/>
            <a:ext cx="1368152" cy="324036"/>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18" name="Rectangle 17"/>
          <p:cNvSpPr/>
          <p:nvPr/>
        </p:nvSpPr>
        <p:spPr>
          <a:xfrm>
            <a:off x="7536160" y="1772816"/>
            <a:ext cx="2456926" cy="864096"/>
          </a:xfrm>
          <a:prstGeom prst="rect">
            <a:avLst/>
          </a:prstGeom>
          <a:solidFill>
            <a:schemeClr val="bg1">
              <a:lumMod val="65000"/>
              <a:lumOff val="3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Somatosensory </a:t>
            </a:r>
            <a:r>
              <a:rPr lang="en-GB" dirty="0" smtClean="0"/>
              <a:t>area (perception of touch)</a:t>
            </a:r>
            <a:endParaRPr lang="en-GB" dirty="0"/>
          </a:p>
        </p:txBody>
      </p:sp>
      <p:cxnSp>
        <p:nvCxnSpPr>
          <p:cNvPr id="22" name="Straight Arrow Connector 21"/>
          <p:cNvCxnSpPr/>
          <p:nvPr/>
        </p:nvCxnSpPr>
        <p:spPr>
          <a:xfrm flipH="1">
            <a:off x="7628709" y="3356992"/>
            <a:ext cx="987571" cy="426262"/>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23" name="Rectangle 22"/>
          <p:cNvSpPr/>
          <p:nvPr/>
        </p:nvSpPr>
        <p:spPr>
          <a:xfrm>
            <a:off x="8616280" y="3072104"/>
            <a:ext cx="1728192" cy="464908"/>
          </a:xfrm>
          <a:prstGeom prst="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Visual area</a:t>
            </a:r>
          </a:p>
        </p:txBody>
      </p:sp>
      <p:cxnSp>
        <p:nvCxnSpPr>
          <p:cNvPr id="28" name="Straight Arrow Connector 27"/>
          <p:cNvCxnSpPr/>
          <p:nvPr/>
        </p:nvCxnSpPr>
        <p:spPr>
          <a:xfrm>
            <a:off x="3510000" y="2141857"/>
            <a:ext cx="1584176" cy="342038"/>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29" name="Rectangle 28"/>
          <p:cNvSpPr/>
          <p:nvPr/>
        </p:nvSpPr>
        <p:spPr>
          <a:xfrm>
            <a:off x="1991544" y="1772816"/>
            <a:ext cx="1812776" cy="64807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Motor </a:t>
            </a:r>
            <a:r>
              <a:rPr lang="en-GB" dirty="0" smtClean="0"/>
              <a:t>area (movement)</a:t>
            </a:r>
            <a:endParaRPr lang="en-GB" dirty="0"/>
          </a:p>
        </p:txBody>
      </p:sp>
      <p:cxnSp>
        <p:nvCxnSpPr>
          <p:cNvPr id="31" name="Straight Arrow Connector 30"/>
          <p:cNvCxnSpPr/>
          <p:nvPr/>
        </p:nvCxnSpPr>
        <p:spPr>
          <a:xfrm>
            <a:off x="2999656" y="2852936"/>
            <a:ext cx="2088232" cy="130872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2048" name="Rectangle 2047"/>
          <p:cNvSpPr/>
          <p:nvPr/>
        </p:nvSpPr>
        <p:spPr>
          <a:xfrm>
            <a:off x="1645921" y="2636912"/>
            <a:ext cx="1353736" cy="1092696"/>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Auditory </a:t>
            </a:r>
            <a:r>
              <a:rPr lang="en-GB" dirty="0" smtClean="0"/>
              <a:t>area (hearing)</a:t>
            </a:r>
            <a:endParaRPr lang="en-GB" dirty="0"/>
          </a:p>
        </p:txBody>
      </p:sp>
      <p:sp>
        <p:nvSpPr>
          <p:cNvPr id="19" name="Title 1"/>
          <p:cNvSpPr>
            <a:spLocks noGrp="1"/>
          </p:cNvSpPr>
          <p:nvPr>
            <p:ph type="title"/>
          </p:nvPr>
        </p:nvSpPr>
        <p:spPr>
          <a:xfrm>
            <a:off x="750888" y="309563"/>
            <a:ext cx="9404350" cy="1400175"/>
          </a:xfrm>
        </p:spPr>
        <p:style>
          <a:lnRef idx="0">
            <a:schemeClr val="accent3"/>
          </a:lnRef>
          <a:fillRef idx="3">
            <a:schemeClr val="accent3"/>
          </a:fillRef>
          <a:effectRef idx="3">
            <a:schemeClr val="accent3"/>
          </a:effectRef>
          <a:fontRef idx="minor">
            <a:schemeClr val="lt1"/>
          </a:fontRef>
        </p:style>
        <p:txBody>
          <a:bodyPr/>
          <a:lstStyle/>
          <a:p>
            <a:r>
              <a:rPr lang="en-GB" dirty="0" smtClean="0"/>
              <a:t>The structure and functions of the brain</a:t>
            </a:r>
            <a:endParaRPr lang="en-GB" dirty="0">
              <a:solidFill>
                <a:schemeClr val="accent1">
                  <a:lumMod val="40000"/>
                  <a:lumOff val="60000"/>
                </a:schemeClr>
              </a:solidFill>
            </a:endParaRPr>
          </a:p>
        </p:txBody>
      </p:sp>
    </p:spTree>
    <p:extLst>
      <p:ext uri="{BB962C8B-B14F-4D97-AF65-F5344CB8AC3E}">
        <p14:creationId xmlns:p14="http://schemas.microsoft.com/office/powerpoint/2010/main" val="423487426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style>
          <a:lnRef idx="0">
            <a:schemeClr val="accent3"/>
          </a:lnRef>
          <a:fillRef idx="3">
            <a:schemeClr val="accent3"/>
          </a:fillRef>
          <a:effectRef idx="3">
            <a:schemeClr val="accent3"/>
          </a:effectRef>
          <a:fontRef idx="minor">
            <a:schemeClr val="lt1"/>
          </a:fontRef>
        </p:style>
        <p:txBody>
          <a:bodyPr/>
          <a:lstStyle/>
          <a:p>
            <a:r>
              <a:rPr lang="en-GB" dirty="0" smtClean="0">
                <a:solidFill>
                  <a:schemeClr val="tx1"/>
                </a:solidFill>
              </a:rPr>
              <a:t>A demonstration of </a:t>
            </a:r>
            <a:r>
              <a:rPr lang="en-GB" dirty="0" err="1" smtClean="0">
                <a:solidFill>
                  <a:schemeClr val="tx1"/>
                </a:solidFill>
              </a:rPr>
              <a:t>Broca’s</a:t>
            </a:r>
            <a:r>
              <a:rPr lang="en-GB" dirty="0" smtClean="0">
                <a:solidFill>
                  <a:schemeClr val="tx1"/>
                </a:solidFill>
              </a:rPr>
              <a:t> Aphasia</a:t>
            </a:r>
            <a:endParaRPr lang="en-GB" dirty="0">
              <a:solidFill>
                <a:schemeClr val="tx1"/>
              </a:solidFill>
            </a:endParaRPr>
          </a:p>
        </p:txBody>
      </p:sp>
      <p:pic>
        <p:nvPicPr>
          <p:cNvPr id="8" name="Picture 7">
            <a:hlinkClick r:id="rId2"/>
          </p:cNvPr>
          <p:cNvPicPr>
            <a:picLocks noChangeAspect="1"/>
          </p:cNvPicPr>
          <p:nvPr/>
        </p:nvPicPr>
        <p:blipFill>
          <a:blip r:embed="rId3"/>
          <a:stretch>
            <a:fillRect/>
          </a:stretch>
        </p:blipFill>
        <p:spPr>
          <a:xfrm>
            <a:off x="743358" y="2162719"/>
            <a:ext cx="3306128" cy="3233306"/>
          </a:xfrm>
          <a:prstGeom prst="rect">
            <a:avLst/>
          </a:prstGeom>
        </p:spPr>
      </p:pic>
      <p:sp>
        <p:nvSpPr>
          <p:cNvPr id="9" name="12-Point Star 8"/>
          <p:cNvSpPr/>
          <p:nvPr/>
        </p:nvSpPr>
        <p:spPr>
          <a:xfrm rot="21241960">
            <a:off x="4297680" y="2309800"/>
            <a:ext cx="4637315" cy="2939143"/>
          </a:xfrm>
          <a:prstGeom prst="star12">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accent2">
                    <a:lumMod val="50000"/>
                  </a:schemeClr>
                </a:solidFill>
              </a:rPr>
              <a:t>Which hemisphere of the brain do you think was damaged by the stroke?</a:t>
            </a:r>
            <a:endParaRPr lang="en-GB" dirty="0">
              <a:solidFill>
                <a:schemeClr val="accent2">
                  <a:lumMod val="50000"/>
                </a:schemeClr>
              </a:solidFill>
            </a:endParaRPr>
          </a:p>
        </p:txBody>
      </p:sp>
      <p:sp>
        <p:nvSpPr>
          <p:cNvPr id="10" name="Rounded Rectangle 9"/>
          <p:cNvSpPr/>
          <p:nvPr/>
        </p:nvSpPr>
        <p:spPr>
          <a:xfrm>
            <a:off x="743358" y="5675000"/>
            <a:ext cx="10751956" cy="730455"/>
          </a:xfrm>
          <a:prstGeom prst="roundRect">
            <a:avLst/>
          </a:prstGeom>
          <a:solidFill>
            <a:schemeClr val="accent2">
              <a:lumMod val="5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For most people, the language centres of the brain are located in the left hemisphere, so it is likely in Sarah’s case that stroke caused damage to the left hemisphere</a:t>
            </a:r>
            <a:endParaRPr lang="en-GB" dirty="0"/>
          </a:p>
        </p:txBody>
      </p:sp>
    </p:spTree>
    <p:extLst>
      <p:ext uri="{BB962C8B-B14F-4D97-AF65-F5344CB8AC3E}">
        <p14:creationId xmlns:p14="http://schemas.microsoft.com/office/powerpoint/2010/main" val="3637171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style>
          <a:lnRef idx="0">
            <a:schemeClr val="accent3"/>
          </a:lnRef>
          <a:fillRef idx="3">
            <a:schemeClr val="accent3"/>
          </a:fillRef>
          <a:effectRef idx="3">
            <a:schemeClr val="accent3"/>
          </a:effectRef>
          <a:fontRef idx="minor">
            <a:schemeClr val="lt1"/>
          </a:fontRef>
        </p:style>
        <p:txBody>
          <a:bodyPr/>
          <a:lstStyle/>
          <a:p>
            <a:r>
              <a:rPr lang="en-GB" dirty="0" smtClean="0">
                <a:solidFill>
                  <a:schemeClr val="tx1"/>
                </a:solidFill>
              </a:rPr>
              <a:t>A demonstration of Wernicke’s Aphasia</a:t>
            </a:r>
            <a:endParaRPr lang="en-GB" dirty="0">
              <a:solidFill>
                <a:schemeClr val="tx1"/>
              </a:solidFill>
            </a:endParaRPr>
          </a:p>
        </p:txBody>
      </p:sp>
      <p:pic>
        <p:nvPicPr>
          <p:cNvPr id="2050" name="Picture 2" descr="Image result for byron peterson aphasia">
            <a:hlinkClick r:id="rId2"/>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6208" r="20617"/>
          <a:stretch/>
        </p:blipFill>
        <p:spPr bwMode="auto">
          <a:xfrm>
            <a:off x="1064123" y="2142309"/>
            <a:ext cx="2880860" cy="4560080"/>
          </a:xfrm>
          <a:prstGeom prst="rect">
            <a:avLst/>
          </a:prstGeom>
          <a:noFill/>
          <a:extLst>
            <a:ext uri="{909E8E84-426E-40DD-AFC4-6F175D3DCCD1}">
              <a14:hiddenFill xmlns:a14="http://schemas.microsoft.com/office/drawing/2010/main">
                <a:solidFill>
                  <a:srgbClr val="FFFFFF"/>
                </a:solidFill>
              </a14:hiddenFill>
            </a:ext>
          </a:extLst>
        </p:spPr>
      </p:pic>
      <p:sp>
        <p:nvSpPr>
          <p:cNvPr id="5" name="Rounded Rectangle 4"/>
          <p:cNvSpPr/>
          <p:nvPr/>
        </p:nvSpPr>
        <p:spPr>
          <a:xfrm>
            <a:off x="4389120" y="2142309"/>
            <a:ext cx="5003074" cy="1515292"/>
          </a:xfrm>
          <a:prstGeom prst="roundRect">
            <a:avLst/>
          </a:prstGeom>
          <a:solidFill>
            <a:schemeClr val="accent6">
              <a:lumMod val="5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Watch the case of Byron, who has Wernicke’s aphasia.  In what way do his symptoms differ from Sara’s </a:t>
            </a:r>
            <a:endParaRPr lang="en-GB" dirty="0"/>
          </a:p>
        </p:txBody>
      </p:sp>
      <p:sp>
        <p:nvSpPr>
          <p:cNvPr id="6" name="12-Point Star 5"/>
          <p:cNvSpPr/>
          <p:nvPr/>
        </p:nvSpPr>
        <p:spPr>
          <a:xfrm rot="21276121">
            <a:off x="4268869" y="3693194"/>
            <a:ext cx="5652970" cy="2952206"/>
          </a:xfrm>
          <a:prstGeom prst="star12">
            <a:avLst/>
          </a:prstGeom>
          <a:solidFill>
            <a:schemeClr val="accent2">
              <a:lumMod val="40000"/>
              <a:lumOff val="60000"/>
            </a:schemeClr>
          </a:solidFill>
          <a:ln>
            <a:noFill/>
          </a:ln>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accent2">
                    <a:lumMod val="50000"/>
                  </a:schemeClr>
                </a:solidFill>
              </a:rPr>
              <a:t>He can speak far more fluently than Sarah, but what he says doesn’t make much sense, and he doesn’t understand what is being said to him </a:t>
            </a:r>
            <a:endParaRPr lang="en-GB" dirty="0">
              <a:solidFill>
                <a:schemeClr val="accent2">
                  <a:lumMod val="50000"/>
                </a:schemeClr>
              </a:solidFill>
            </a:endParaRPr>
          </a:p>
        </p:txBody>
      </p:sp>
      <p:sp>
        <p:nvSpPr>
          <p:cNvPr id="7" name="Oval 6"/>
          <p:cNvSpPr/>
          <p:nvPr/>
        </p:nvSpPr>
        <p:spPr>
          <a:xfrm>
            <a:off x="8654142" y="4070110"/>
            <a:ext cx="2547257" cy="1211065"/>
          </a:xfrm>
          <a:prstGeom prst="ellipse">
            <a:avLst/>
          </a:prstGeom>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i="1" dirty="0" smtClean="0">
                <a:solidFill>
                  <a:schemeClr val="bg2">
                    <a:lumMod val="75000"/>
                  </a:schemeClr>
                </a:solidFill>
              </a:rPr>
              <a:t>Why is this?</a:t>
            </a:r>
            <a:endParaRPr lang="en-GB" b="1" i="1" dirty="0">
              <a:solidFill>
                <a:schemeClr val="bg2">
                  <a:lumMod val="75000"/>
                </a:schemeClr>
              </a:solidFill>
            </a:endParaRPr>
          </a:p>
        </p:txBody>
      </p:sp>
      <p:sp>
        <p:nvSpPr>
          <p:cNvPr id="8" name="Rounded Rectangle 7"/>
          <p:cNvSpPr/>
          <p:nvPr/>
        </p:nvSpPr>
        <p:spPr>
          <a:xfrm>
            <a:off x="8869680" y="5169297"/>
            <a:ext cx="3187337" cy="1533092"/>
          </a:xfrm>
          <a:prstGeom prst="roundRect">
            <a:avLst/>
          </a:prstGeom>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accent3">
                    <a:lumMod val="50000"/>
                  </a:schemeClr>
                </a:solidFill>
              </a:rPr>
              <a:t>Because Wernicke’s area is associated with language comprehension</a:t>
            </a:r>
            <a:endParaRPr lang="en-GB" dirty="0">
              <a:solidFill>
                <a:schemeClr val="accent3">
                  <a:lumMod val="50000"/>
                </a:schemeClr>
              </a:solidFill>
            </a:endParaRPr>
          </a:p>
        </p:txBody>
      </p:sp>
    </p:spTree>
    <p:extLst>
      <p:ext uri="{BB962C8B-B14F-4D97-AF65-F5344CB8AC3E}">
        <p14:creationId xmlns:p14="http://schemas.microsoft.com/office/powerpoint/2010/main" val="1637387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EE5818"/>
      </a:dk2>
      <a:lt2>
        <a:srgbClr val="EBEBEB"/>
      </a:lt2>
      <a:accent1>
        <a:srgbClr val="F5A408"/>
      </a:accent1>
      <a:accent2>
        <a:srgbClr val="FA731A"/>
      </a:accent2>
      <a:accent3>
        <a:srgbClr val="AB9281"/>
      </a:accent3>
      <a:accent4>
        <a:srgbClr val="A18CD0"/>
      </a:accent4>
      <a:accent5>
        <a:srgbClr val="8EBBD2"/>
      </a:accent5>
      <a:accent6>
        <a:srgbClr val="ACC995"/>
      </a:accent6>
      <a:hlink>
        <a:srgbClr val="FAC96A"/>
      </a:hlink>
      <a:folHlink>
        <a:srgbClr val="FCDB9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04000"/>
                <a:satMod val="128000"/>
                <a:lumMod val="104000"/>
              </a:schemeClr>
            </a:gs>
            <a:gs pos="100000">
              <a:schemeClr val="phClr">
                <a:shade val="76000"/>
                <a:hueMod val="89000"/>
                <a:satMod val="164000"/>
                <a:lumMod val="68000"/>
              </a:schemeClr>
            </a:gs>
          </a:gsLst>
          <a:path path="circle">
            <a:fillToRect l="45000" t="65000" r="125000" b="100000"/>
          </a:path>
        </a:gradFill>
        <a:blipFill rotWithShape="1">
          <a:blip xmlns:r="http://schemas.openxmlformats.org/officeDocument/2006/relationships" r:embed="rId1">
            <a:duotone>
              <a:schemeClr val="phClr">
                <a:shade val="42000"/>
                <a:hueMod val="42000"/>
                <a:satMod val="124000"/>
                <a:lumMod val="62000"/>
              </a:schemeClr>
              <a:schemeClr val="phClr">
                <a:tint val="96000"/>
                <a:satMod val="130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5A2F9111-B2DB-470C-BA56-608F9B658826}"/>
    </a:ext>
  </a:extLst>
</a:theme>
</file>

<file path=docProps/app.xml><?xml version="1.0" encoding="utf-8"?>
<Properties xmlns="http://schemas.openxmlformats.org/officeDocument/2006/extended-properties" xmlns:vt="http://schemas.openxmlformats.org/officeDocument/2006/docPropsVTypes">
  <Template>Ion</Template>
  <TotalTime>204</TotalTime>
  <Words>1233</Words>
  <Application>Microsoft Office PowerPoint</Application>
  <PresentationFormat>Widescreen</PresentationFormat>
  <Paragraphs>82</Paragraphs>
  <Slides>13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Century Gothic</vt:lpstr>
      <vt:lpstr>Wingdings 3</vt:lpstr>
      <vt:lpstr>Ion</vt:lpstr>
      <vt:lpstr>Localisation of the Brain</vt:lpstr>
      <vt:lpstr>Exam Practice:  Answer individually without notes</vt:lpstr>
      <vt:lpstr>Exam Practice:  Mark Scheme</vt:lpstr>
      <vt:lpstr>Starter Questions</vt:lpstr>
      <vt:lpstr>Starter Questions:  Answers</vt:lpstr>
      <vt:lpstr>The structure and functions of the brain</vt:lpstr>
      <vt:lpstr>The structure and functions of the brain</vt:lpstr>
      <vt:lpstr>A demonstration of Broca’s Aphasia</vt:lpstr>
      <vt:lpstr>A demonstration of Wernicke’s Aphasia</vt:lpstr>
      <vt:lpstr>Localisation of the Brain</vt:lpstr>
      <vt:lpstr>Localisation of the Brain vs Holism: Research Evidence</vt:lpstr>
      <vt:lpstr>Exam Practice</vt:lpstr>
      <vt:lpstr>Exam Practice:  Mark Scheme</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Stacey Marks</dc:creator>
  <cp:lastModifiedBy>Stacey</cp:lastModifiedBy>
  <cp:revision>50</cp:revision>
  <dcterms:created xsi:type="dcterms:W3CDTF">2019-07-10T10:11:03Z</dcterms:created>
  <dcterms:modified xsi:type="dcterms:W3CDTF">2021-06-28T08:04:02Z</dcterms:modified>
</cp:coreProperties>
</file>