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83" r:id="rId2"/>
    <p:sldId id="256" r:id="rId3"/>
    <p:sldId id="258" r:id="rId4"/>
    <p:sldId id="284" r:id="rId5"/>
    <p:sldId id="285" r:id="rId6"/>
    <p:sldId id="287" r:id="rId7"/>
    <p:sldId id="264" r:id="rId8"/>
    <p:sldId id="267" r:id="rId9"/>
    <p:sldId id="268" r:id="rId10"/>
    <p:sldId id="288" r:id="rId11"/>
    <p:sldId id="289" r:id="rId12"/>
    <p:sldId id="290" r:id="rId13"/>
    <p:sldId id="269" r:id="rId14"/>
    <p:sldId id="292" r:id="rId15"/>
    <p:sldId id="293" r:id="rId16"/>
    <p:sldId id="294" r:id="rId17"/>
    <p:sldId id="295" r:id="rId18"/>
    <p:sldId id="274" r:id="rId19"/>
    <p:sldId id="296" r:id="rId20"/>
    <p:sldId id="297" r:id="rId21"/>
    <p:sldId id="298" r:id="rId22"/>
    <p:sldId id="278" r:id="rId23"/>
    <p:sldId id="299" r:id="rId24"/>
    <p:sldId id="300"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086"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DE2726-8690-41C1-BC30-F61124E85B5D}" type="datetimeFigureOut">
              <a:rPr lang="en-GB" smtClean="0"/>
              <a:t>08/01/2021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B5F660-B46A-46B7-B859-E4F5A105C8DA}" type="slidenum">
              <a:rPr lang="en-GB" smtClean="0"/>
              <a:t>‹#›</a:t>
            </a:fld>
            <a:endParaRPr lang="en-GB"/>
          </a:p>
        </p:txBody>
      </p:sp>
    </p:spTree>
    <p:extLst>
      <p:ext uri="{BB962C8B-B14F-4D97-AF65-F5344CB8AC3E}">
        <p14:creationId xmlns:p14="http://schemas.microsoft.com/office/powerpoint/2010/main" val="2215976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76743EF-4012-4E65-8148-954A9E7E3EBE}" type="datetimeFigureOut">
              <a:rPr lang="en-GB" smtClean="0"/>
              <a:t>08/01/2021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D6B0D2-3264-40D3-9E36-1FB27FB284A7}" type="slidenum">
              <a:rPr lang="en-GB" smtClean="0"/>
              <a:t>‹#›</a:t>
            </a:fld>
            <a:endParaRPr lang="en-GB"/>
          </a:p>
        </p:txBody>
      </p:sp>
    </p:spTree>
    <p:extLst>
      <p:ext uri="{BB962C8B-B14F-4D97-AF65-F5344CB8AC3E}">
        <p14:creationId xmlns:p14="http://schemas.microsoft.com/office/powerpoint/2010/main" val="3591659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76743EF-4012-4E65-8148-954A9E7E3EBE}" type="datetimeFigureOut">
              <a:rPr lang="en-GB" smtClean="0"/>
              <a:t>08/01/2021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D6B0D2-3264-40D3-9E36-1FB27FB284A7}" type="slidenum">
              <a:rPr lang="en-GB" smtClean="0"/>
              <a:t>‹#›</a:t>
            </a:fld>
            <a:endParaRPr lang="en-GB"/>
          </a:p>
        </p:txBody>
      </p:sp>
    </p:spTree>
    <p:extLst>
      <p:ext uri="{BB962C8B-B14F-4D97-AF65-F5344CB8AC3E}">
        <p14:creationId xmlns:p14="http://schemas.microsoft.com/office/powerpoint/2010/main" val="3091492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76743EF-4012-4E65-8148-954A9E7E3EBE}" type="datetimeFigureOut">
              <a:rPr lang="en-GB" smtClean="0"/>
              <a:t>08/01/2021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D6B0D2-3264-40D3-9E36-1FB27FB284A7}" type="slidenum">
              <a:rPr lang="en-GB" smtClean="0"/>
              <a:t>‹#›</a:t>
            </a:fld>
            <a:endParaRPr lang="en-GB"/>
          </a:p>
        </p:txBody>
      </p:sp>
    </p:spTree>
    <p:extLst>
      <p:ext uri="{BB962C8B-B14F-4D97-AF65-F5344CB8AC3E}">
        <p14:creationId xmlns:p14="http://schemas.microsoft.com/office/powerpoint/2010/main" val="3418997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76743EF-4012-4E65-8148-954A9E7E3EBE}" type="datetimeFigureOut">
              <a:rPr lang="en-GB" smtClean="0"/>
              <a:t>08/01/2021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D6B0D2-3264-40D3-9E36-1FB27FB284A7}" type="slidenum">
              <a:rPr lang="en-GB" smtClean="0"/>
              <a:t>‹#›</a:t>
            </a:fld>
            <a:endParaRPr lang="en-GB"/>
          </a:p>
        </p:txBody>
      </p:sp>
    </p:spTree>
    <p:extLst>
      <p:ext uri="{BB962C8B-B14F-4D97-AF65-F5344CB8AC3E}">
        <p14:creationId xmlns:p14="http://schemas.microsoft.com/office/powerpoint/2010/main" val="3828906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6743EF-4012-4E65-8148-954A9E7E3EBE}" type="datetimeFigureOut">
              <a:rPr lang="en-GB" smtClean="0"/>
              <a:t>08/01/2021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D6B0D2-3264-40D3-9E36-1FB27FB284A7}" type="slidenum">
              <a:rPr lang="en-GB" smtClean="0"/>
              <a:t>‹#›</a:t>
            </a:fld>
            <a:endParaRPr lang="en-GB"/>
          </a:p>
        </p:txBody>
      </p:sp>
    </p:spTree>
    <p:extLst>
      <p:ext uri="{BB962C8B-B14F-4D97-AF65-F5344CB8AC3E}">
        <p14:creationId xmlns:p14="http://schemas.microsoft.com/office/powerpoint/2010/main" val="2488503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76743EF-4012-4E65-8148-954A9E7E3EBE}" type="datetimeFigureOut">
              <a:rPr lang="en-GB" smtClean="0"/>
              <a:t>08/01/2021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D6B0D2-3264-40D3-9E36-1FB27FB284A7}" type="slidenum">
              <a:rPr lang="en-GB" smtClean="0"/>
              <a:t>‹#›</a:t>
            </a:fld>
            <a:endParaRPr lang="en-GB"/>
          </a:p>
        </p:txBody>
      </p:sp>
    </p:spTree>
    <p:extLst>
      <p:ext uri="{BB962C8B-B14F-4D97-AF65-F5344CB8AC3E}">
        <p14:creationId xmlns:p14="http://schemas.microsoft.com/office/powerpoint/2010/main" val="1397551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76743EF-4012-4E65-8148-954A9E7E3EBE}" type="datetimeFigureOut">
              <a:rPr lang="en-GB" smtClean="0"/>
              <a:t>08/01/2021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2D6B0D2-3264-40D3-9E36-1FB27FB284A7}" type="slidenum">
              <a:rPr lang="en-GB" smtClean="0"/>
              <a:t>‹#›</a:t>
            </a:fld>
            <a:endParaRPr lang="en-GB"/>
          </a:p>
        </p:txBody>
      </p:sp>
    </p:spTree>
    <p:extLst>
      <p:ext uri="{BB962C8B-B14F-4D97-AF65-F5344CB8AC3E}">
        <p14:creationId xmlns:p14="http://schemas.microsoft.com/office/powerpoint/2010/main" val="3390256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76743EF-4012-4E65-8148-954A9E7E3EBE}" type="datetimeFigureOut">
              <a:rPr lang="en-GB" smtClean="0"/>
              <a:t>08/01/2021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2D6B0D2-3264-40D3-9E36-1FB27FB284A7}" type="slidenum">
              <a:rPr lang="en-GB" smtClean="0"/>
              <a:t>‹#›</a:t>
            </a:fld>
            <a:endParaRPr lang="en-GB"/>
          </a:p>
        </p:txBody>
      </p:sp>
    </p:spTree>
    <p:extLst>
      <p:ext uri="{BB962C8B-B14F-4D97-AF65-F5344CB8AC3E}">
        <p14:creationId xmlns:p14="http://schemas.microsoft.com/office/powerpoint/2010/main" val="3164382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6743EF-4012-4E65-8148-954A9E7E3EBE}" type="datetimeFigureOut">
              <a:rPr lang="en-GB" smtClean="0"/>
              <a:t>08/01/2021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2D6B0D2-3264-40D3-9E36-1FB27FB284A7}" type="slidenum">
              <a:rPr lang="en-GB" smtClean="0"/>
              <a:t>‹#›</a:t>
            </a:fld>
            <a:endParaRPr lang="en-GB"/>
          </a:p>
        </p:txBody>
      </p:sp>
    </p:spTree>
    <p:extLst>
      <p:ext uri="{BB962C8B-B14F-4D97-AF65-F5344CB8AC3E}">
        <p14:creationId xmlns:p14="http://schemas.microsoft.com/office/powerpoint/2010/main" val="4033645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6743EF-4012-4E65-8148-954A9E7E3EBE}" type="datetimeFigureOut">
              <a:rPr lang="en-GB" smtClean="0"/>
              <a:t>08/01/2021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D6B0D2-3264-40D3-9E36-1FB27FB284A7}" type="slidenum">
              <a:rPr lang="en-GB" smtClean="0"/>
              <a:t>‹#›</a:t>
            </a:fld>
            <a:endParaRPr lang="en-GB"/>
          </a:p>
        </p:txBody>
      </p:sp>
    </p:spTree>
    <p:extLst>
      <p:ext uri="{BB962C8B-B14F-4D97-AF65-F5344CB8AC3E}">
        <p14:creationId xmlns:p14="http://schemas.microsoft.com/office/powerpoint/2010/main" val="4170686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6743EF-4012-4E65-8148-954A9E7E3EBE}" type="datetimeFigureOut">
              <a:rPr lang="en-GB" smtClean="0"/>
              <a:t>08/01/2021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D6B0D2-3264-40D3-9E36-1FB27FB284A7}" type="slidenum">
              <a:rPr lang="en-GB" smtClean="0"/>
              <a:t>‹#›</a:t>
            </a:fld>
            <a:endParaRPr lang="en-GB"/>
          </a:p>
        </p:txBody>
      </p:sp>
    </p:spTree>
    <p:extLst>
      <p:ext uri="{BB962C8B-B14F-4D97-AF65-F5344CB8AC3E}">
        <p14:creationId xmlns:p14="http://schemas.microsoft.com/office/powerpoint/2010/main" val="4061994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6743EF-4012-4E65-8148-954A9E7E3EBE}" type="datetimeFigureOut">
              <a:rPr lang="en-GB" smtClean="0"/>
              <a:t>08/01/2021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D6B0D2-3264-40D3-9E36-1FB27FB284A7}" type="slidenum">
              <a:rPr lang="en-GB" smtClean="0"/>
              <a:t>‹#›</a:t>
            </a:fld>
            <a:endParaRPr lang="en-GB"/>
          </a:p>
        </p:txBody>
      </p:sp>
    </p:spTree>
    <p:extLst>
      <p:ext uri="{BB962C8B-B14F-4D97-AF65-F5344CB8AC3E}">
        <p14:creationId xmlns:p14="http://schemas.microsoft.com/office/powerpoint/2010/main" val="2811802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437" y="260648"/>
            <a:ext cx="8229600" cy="1143000"/>
          </a:xfrm>
          <a:solidFill>
            <a:srgbClr val="C00000"/>
          </a:solidFill>
        </p:spPr>
        <p:txBody>
          <a:bodyPr/>
          <a:lstStyle/>
          <a:p>
            <a:r>
              <a:rPr lang="en-GB" dirty="0" smtClean="0">
                <a:solidFill>
                  <a:schemeClr val="bg1"/>
                </a:solidFill>
              </a:rPr>
              <a:t>Starter: On BWB</a:t>
            </a:r>
            <a:endParaRPr lang="en-GB" dirty="0">
              <a:solidFill>
                <a:schemeClr val="bg1"/>
              </a:solidFill>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900" r="7475"/>
          <a:stretch/>
        </p:blipFill>
        <p:spPr>
          <a:xfrm>
            <a:off x="5148064" y="4356973"/>
            <a:ext cx="3672008" cy="250102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6095" y="4464467"/>
            <a:ext cx="2670283" cy="1915448"/>
          </a:xfrm>
          <a:prstGeom prst="rect">
            <a:avLst/>
          </a:prstGeom>
        </p:spPr>
      </p:pic>
      <p:sp>
        <p:nvSpPr>
          <p:cNvPr id="6" name="Content Placeholder 5"/>
          <p:cNvSpPr>
            <a:spLocks noGrp="1"/>
          </p:cNvSpPr>
          <p:nvPr>
            <p:ph idx="1"/>
          </p:nvPr>
        </p:nvSpPr>
        <p:spPr>
          <a:xfrm>
            <a:off x="422889" y="1628800"/>
            <a:ext cx="8229600" cy="4525963"/>
          </a:xfrm>
        </p:spPr>
        <p:txBody>
          <a:bodyPr/>
          <a:lstStyle/>
          <a:p>
            <a:r>
              <a:rPr lang="en-GB" dirty="0" smtClean="0"/>
              <a:t>In your groups, each person </a:t>
            </a:r>
            <a:r>
              <a:rPr lang="en-GB" dirty="0" smtClean="0"/>
              <a:t>explain </a:t>
            </a:r>
            <a:r>
              <a:rPr lang="en-GB" dirty="0" smtClean="0"/>
              <a:t>one criticism of animal studies </a:t>
            </a:r>
            <a:r>
              <a:rPr lang="en-GB" dirty="0" smtClean="0"/>
              <a:t>of</a:t>
            </a:r>
            <a:r>
              <a:rPr lang="en-GB" dirty="0" smtClean="0"/>
              <a:t> attachment (do it in pairs if you have more than three people in the group)</a:t>
            </a:r>
            <a:endParaRPr lang="en-GB" dirty="0"/>
          </a:p>
        </p:txBody>
      </p:sp>
    </p:spTree>
    <p:extLst>
      <p:ext uri="{BB962C8B-B14F-4D97-AF65-F5344CB8AC3E}">
        <p14:creationId xmlns:p14="http://schemas.microsoft.com/office/powerpoint/2010/main" val="564253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GB" dirty="0" smtClean="0"/>
              <a:t>Therefore, the baby behaves in ways that keeps the caregiver close, these are the behaviours that characterise the attachment</a:t>
            </a:r>
            <a:endParaRPr lang="en-GB" dirty="0"/>
          </a:p>
        </p:txBody>
      </p:sp>
      <p:sp>
        <p:nvSpPr>
          <p:cNvPr id="4" name="Title 1"/>
          <p:cNvSpPr>
            <a:spLocks noGrp="1"/>
          </p:cNvSpPr>
          <p:nvPr>
            <p:ph type="title"/>
          </p:nvPr>
        </p:nvSpPr>
        <p:spPr>
          <a:solidFill>
            <a:srgbClr val="002060"/>
          </a:solidFill>
        </p:spPr>
        <p:txBody>
          <a:bodyPr>
            <a:normAutofit fontScale="90000"/>
          </a:bodyPr>
          <a:lstStyle/>
          <a:p>
            <a:r>
              <a:rPr lang="en-GB" dirty="0" smtClean="0">
                <a:solidFill>
                  <a:schemeClr val="bg1"/>
                </a:solidFill>
              </a:rPr>
              <a:t>Behaviourist theories of attachment: Operant conditioning</a:t>
            </a:r>
            <a:endParaRPr lang="en-GB"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279767"/>
            <a:ext cx="4293096" cy="2862064"/>
          </a:xfrm>
          <a:prstGeom prst="rect">
            <a:avLst/>
          </a:prstGeom>
        </p:spPr>
      </p:pic>
    </p:spTree>
    <p:extLst>
      <p:ext uri="{BB962C8B-B14F-4D97-AF65-F5344CB8AC3E}">
        <p14:creationId xmlns:p14="http://schemas.microsoft.com/office/powerpoint/2010/main" val="40318974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75000"/>
            </a:schemeClr>
          </a:solidFill>
        </p:spPr>
        <p:txBody>
          <a:bodyPr/>
          <a:lstStyle/>
          <a:p>
            <a:r>
              <a:rPr lang="en-GB" dirty="0" smtClean="0">
                <a:solidFill>
                  <a:schemeClr val="bg1"/>
                </a:solidFill>
              </a:rPr>
              <a:t>Exam practice</a:t>
            </a:r>
            <a:endParaRPr lang="en-GB" dirty="0">
              <a:solidFill>
                <a:schemeClr val="bg1"/>
              </a:solidFill>
            </a:endParaRPr>
          </a:p>
        </p:txBody>
      </p:sp>
      <p:sp>
        <p:nvSpPr>
          <p:cNvPr id="3" name="Content Placeholder 2"/>
          <p:cNvSpPr>
            <a:spLocks noGrp="1"/>
          </p:cNvSpPr>
          <p:nvPr>
            <p:ph idx="1"/>
          </p:nvPr>
        </p:nvSpPr>
        <p:spPr/>
        <p:txBody>
          <a:bodyPr>
            <a:normAutofit fontScale="85000" lnSpcReduction="10000"/>
          </a:bodyPr>
          <a:lstStyle/>
          <a:p>
            <a:pPr marL="0" indent="0">
              <a:buNone/>
            </a:pPr>
            <a:r>
              <a:rPr lang="en-GB" dirty="0" smtClean="0"/>
              <a:t>Now individually, see if you can answer the following question:</a:t>
            </a:r>
          </a:p>
          <a:p>
            <a:pPr marL="0" indent="0">
              <a:buNone/>
            </a:pPr>
            <a:endParaRPr lang="en-GB" dirty="0"/>
          </a:p>
          <a:p>
            <a:pPr marL="0" indent="0">
              <a:buNone/>
            </a:pPr>
            <a:r>
              <a:rPr lang="en-GB" b="1" i="1" dirty="0" smtClean="0"/>
              <a:t>Outline the learning theory of attachment (6 marks)</a:t>
            </a:r>
          </a:p>
          <a:p>
            <a:pPr marL="0" indent="0">
              <a:buNone/>
            </a:pPr>
            <a:endParaRPr lang="en-GB" dirty="0"/>
          </a:p>
          <a:p>
            <a:pPr marL="0" indent="0">
              <a:buNone/>
            </a:pPr>
            <a:r>
              <a:rPr lang="en-GB" b="1" dirty="0" smtClean="0">
                <a:solidFill>
                  <a:schemeClr val="accent1">
                    <a:lumMod val="50000"/>
                  </a:schemeClr>
                </a:solidFill>
              </a:rPr>
              <a:t>Don’t forget to use the specialist terms in your outline! </a:t>
            </a:r>
          </a:p>
          <a:p>
            <a:pPr marL="0" indent="0">
              <a:buNone/>
            </a:pPr>
            <a:endParaRPr lang="en-GB" b="1" dirty="0">
              <a:solidFill>
                <a:schemeClr val="accent1">
                  <a:lumMod val="50000"/>
                </a:schemeClr>
              </a:solidFill>
            </a:endParaRPr>
          </a:p>
          <a:p>
            <a:pPr marL="0" indent="0">
              <a:buNone/>
            </a:pPr>
            <a:r>
              <a:rPr lang="en-GB" dirty="0" smtClean="0"/>
              <a:t>Now </a:t>
            </a:r>
            <a:r>
              <a:rPr lang="en-GB" dirty="0" smtClean="0"/>
              <a:t>read your answer out to </a:t>
            </a:r>
            <a:r>
              <a:rPr lang="en-GB" smtClean="0"/>
              <a:t>your group</a:t>
            </a:r>
            <a:r>
              <a:rPr lang="en-GB" smtClean="0"/>
              <a:t> </a:t>
            </a:r>
            <a:r>
              <a:rPr lang="en-GB" dirty="0" smtClean="0"/>
              <a:t>and mark each other’s</a:t>
            </a:r>
            <a:endParaRPr lang="en-GB" dirty="0"/>
          </a:p>
        </p:txBody>
      </p:sp>
    </p:spTree>
    <p:extLst>
      <p:ext uri="{BB962C8B-B14F-4D97-AF65-F5344CB8AC3E}">
        <p14:creationId xmlns:p14="http://schemas.microsoft.com/office/powerpoint/2010/main" val="38310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55000" lnSpcReduction="20000"/>
          </a:bodyPr>
          <a:lstStyle/>
          <a:p>
            <a:r>
              <a:rPr lang="en-GB" dirty="0" smtClean="0"/>
              <a:t>According to learning theory, attachment is wholly learned in the environment as a result of the child’s experiences (1 mark)</a:t>
            </a:r>
          </a:p>
          <a:p>
            <a:r>
              <a:rPr lang="en-GB" dirty="0"/>
              <a:t>T</a:t>
            </a:r>
            <a:r>
              <a:rPr lang="en-GB" dirty="0" smtClean="0"/>
              <a:t>he classical conditioning explanation suggests that milk is an unconditioned stimulus that elicits the unconditioned response of pleasure (1 mark)  </a:t>
            </a:r>
          </a:p>
          <a:p>
            <a:r>
              <a:rPr lang="en-GB" dirty="0" smtClean="0"/>
              <a:t>The mother is a neutral stimulus and elicits no response before learning has taken place (1 mark)</a:t>
            </a:r>
          </a:p>
          <a:p>
            <a:r>
              <a:rPr lang="en-GB" dirty="0" smtClean="0"/>
              <a:t>However, after several pairings with the milk (UCS), she becomes the conditioned stimulus (CS) that automatically elicits a conditioned response (CR) of pleasure which forms the basis of the attachment (1 mark)</a:t>
            </a:r>
          </a:p>
          <a:p>
            <a:r>
              <a:rPr lang="en-GB" dirty="0" smtClean="0"/>
              <a:t>According to the operant conditioning explanation, food is a primary </a:t>
            </a:r>
            <a:r>
              <a:rPr lang="en-GB" dirty="0" err="1" smtClean="0"/>
              <a:t>reinforcer</a:t>
            </a:r>
            <a:r>
              <a:rPr lang="en-GB" dirty="0" smtClean="0"/>
              <a:t> because it directly satisfies the drive of hunger.  Whereas the mother is a secondary </a:t>
            </a:r>
            <a:r>
              <a:rPr lang="en-GB" dirty="0" err="1" smtClean="0"/>
              <a:t>reinforcer</a:t>
            </a:r>
            <a:r>
              <a:rPr lang="en-GB" dirty="0" smtClean="0"/>
              <a:t> as she represents the means of achieving the primary reinforce of food (1 mark)</a:t>
            </a:r>
          </a:p>
          <a:p>
            <a:r>
              <a:rPr lang="en-GB" dirty="0" smtClean="0"/>
              <a:t>Therefore the baby behaves in ways that keep the mother close (e.g. crying, smiling) and these behaviours are what we understand as attachment (1 mark)</a:t>
            </a:r>
            <a:endParaRPr lang="en-GB" dirty="0"/>
          </a:p>
        </p:txBody>
      </p:sp>
      <p:sp>
        <p:nvSpPr>
          <p:cNvPr id="4" name="Title 1"/>
          <p:cNvSpPr>
            <a:spLocks noGrp="1"/>
          </p:cNvSpPr>
          <p:nvPr>
            <p:ph type="title"/>
          </p:nvPr>
        </p:nvSpPr>
        <p:spPr>
          <a:solidFill>
            <a:schemeClr val="accent5">
              <a:lumMod val="75000"/>
            </a:schemeClr>
          </a:solidFill>
        </p:spPr>
        <p:txBody>
          <a:bodyPr/>
          <a:lstStyle/>
          <a:p>
            <a:r>
              <a:rPr lang="en-GB" dirty="0" smtClean="0">
                <a:solidFill>
                  <a:schemeClr val="bg1"/>
                </a:solidFill>
              </a:rPr>
              <a:t>Exam practice:  mark scheme</a:t>
            </a:r>
            <a:endParaRPr lang="en-GB" dirty="0">
              <a:solidFill>
                <a:schemeClr val="bg1"/>
              </a:solidFill>
            </a:endParaRPr>
          </a:p>
        </p:txBody>
      </p:sp>
    </p:spTree>
    <p:extLst>
      <p:ext uri="{BB962C8B-B14F-4D97-AF65-F5344CB8AC3E}">
        <p14:creationId xmlns:p14="http://schemas.microsoft.com/office/powerpoint/2010/main" val="42491113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b="1" dirty="0"/>
          </a:p>
        </p:txBody>
      </p:sp>
      <p:sp>
        <p:nvSpPr>
          <p:cNvPr id="3" name="Content Placeholder 2"/>
          <p:cNvSpPr>
            <a:spLocks noGrp="1"/>
          </p:cNvSpPr>
          <p:nvPr>
            <p:ph idx="1"/>
          </p:nvPr>
        </p:nvSpPr>
        <p:spPr>
          <a:xfrm>
            <a:off x="457200" y="1268760"/>
            <a:ext cx="8229600" cy="4857403"/>
          </a:xfrm>
        </p:spPr>
        <p:txBody>
          <a:bodyPr/>
          <a:lstStyle/>
          <a:p>
            <a:endParaRPr lang="en-GB" dirty="0"/>
          </a:p>
        </p:txBody>
      </p:sp>
      <p:sp>
        <p:nvSpPr>
          <p:cNvPr id="4" name="Rectangle 3"/>
          <p:cNvSpPr/>
          <p:nvPr/>
        </p:nvSpPr>
        <p:spPr>
          <a:xfrm>
            <a:off x="467544" y="25121"/>
            <a:ext cx="8136904"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b="1" dirty="0" smtClean="0"/>
          </a:p>
          <a:p>
            <a:pPr algn="ctr"/>
            <a:r>
              <a:rPr lang="en-GB" sz="4400" b="1" dirty="0" smtClean="0"/>
              <a:t>Bowlby’s </a:t>
            </a:r>
            <a:r>
              <a:rPr lang="en-GB" sz="4400" b="1" dirty="0" err="1" smtClean="0"/>
              <a:t>Monotropic</a:t>
            </a:r>
            <a:r>
              <a:rPr lang="en-GB" sz="4400" b="1" dirty="0" smtClean="0"/>
              <a:t> Theory</a:t>
            </a:r>
            <a:endParaRPr lang="en-GB" sz="4400" b="1" dirty="0"/>
          </a:p>
          <a:p>
            <a:pPr algn="ctr"/>
            <a:endParaRPr lang="en-GB" sz="4400" dirty="0"/>
          </a:p>
        </p:txBody>
      </p:sp>
      <p:sp>
        <p:nvSpPr>
          <p:cNvPr id="5" name="TextBox 4"/>
          <p:cNvSpPr txBox="1"/>
          <p:nvPr/>
        </p:nvSpPr>
        <p:spPr>
          <a:xfrm>
            <a:off x="467544" y="1484784"/>
            <a:ext cx="8352928" cy="5078313"/>
          </a:xfrm>
          <a:prstGeom prst="rect">
            <a:avLst/>
          </a:prstGeom>
          <a:noFill/>
        </p:spPr>
        <p:txBody>
          <a:bodyPr wrap="square" rtlCol="0">
            <a:spAutoFit/>
          </a:bodyPr>
          <a:lstStyle/>
          <a:p>
            <a:r>
              <a:rPr lang="en-GB" sz="3600" b="1" dirty="0" smtClean="0"/>
              <a:t>Is Bowlby’s theory on the nature or nurture side of the debate?</a:t>
            </a:r>
          </a:p>
          <a:p>
            <a:endParaRPr lang="en-GB" sz="3600" b="1" dirty="0" smtClean="0"/>
          </a:p>
          <a:p>
            <a:r>
              <a:rPr lang="en-GB" sz="3600" dirty="0" smtClean="0"/>
              <a:t>Bowlby believed that babies are biologically programmed from birth to attach in order to increase their chances of survival.</a:t>
            </a:r>
          </a:p>
          <a:p>
            <a:r>
              <a:rPr lang="en-GB" sz="3600" dirty="0" smtClean="0"/>
              <a:t>So attachment is </a:t>
            </a:r>
            <a:r>
              <a:rPr lang="en-GB" sz="3600" b="1" dirty="0" smtClean="0"/>
              <a:t>innately programmed</a:t>
            </a:r>
          </a:p>
          <a:p>
            <a:endParaRPr lang="en-GB" sz="3600" b="1" dirty="0"/>
          </a:p>
          <a:p>
            <a:pPr algn="ctr"/>
            <a:r>
              <a:rPr lang="en-GB" sz="3600" b="1" i="1" dirty="0" smtClean="0">
                <a:solidFill>
                  <a:schemeClr val="tx2">
                    <a:lumMod val="75000"/>
                  </a:schemeClr>
                </a:solidFill>
              </a:rPr>
              <a:t>Is this true or false? </a:t>
            </a:r>
          </a:p>
        </p:txBody>
      </p:sp>
    </p:spTree>
    <p:extLst>
      <p:ext uri="{BB962C8B-B14F-4D97-AF65-F5344CB8AC3E}">
        <p14:creationId xmlns:p14="http://schemas.microsoft.com/office/powerpoint/2010/main" val="31292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fade">
                                      <p:cBhvr>
                                        <p:cTn id="10" dur="500"/>
                                        <p:tgtEl>
                                          <p:spTgt spid="5">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animEffect transition="in" filter="fade">
                                      <p:cBhvr>
                                        <p:cTn id="13"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3701007"/>
          </a:xfrm>
        </p:spPr>
        <p:txBody>
          <a:bodyPr>
            <a:normAutofit/>
          </a:bodyPr>
          <a:lstStyle/>
          <a:p>
            <a:pPr marL="0" indent="0">
              <a:buNone/>
            </a:pPr>
            <a:r>
              <a:rPr lang="en-GB" sz="3800" dirty="0" smtClean="0"/>
              <a:t>On MWBs, using what you learned in the preparation homework, list the </a:t>
            </a:r>
            <a:r>
              <a:rPr lang="en-GB" sz="3800" b="1" dirty="0" smtClean="0"/>
              <a:t>6</a:t>
            </a:r>
            <a:r>
              <a:rPr lang="en-GB" sz="3800" dirty="0" smtClean="0"/>
              <a:t> features of Bowlby’s theory</a:t>
            </a:r>
          </a:p>
          <a:p>
            <a:pPr marL="0" indent="0">
              <a:buNone/>
            </a:pPr>
            <a:endParaRPr lang="en-GB" dirty="0"/>
          </a:p>
          <a:p>
            <a:pPr marL="0" indent="0">
              <a:buNone/>
            </a:pPr>
            <a:r>
              <a:rPr lang="en-GB" dirty="0" smtClean="0"/>
              <a:t>Use the mnemonic</a:t>
            </a:r>
          </a:p>
          <a:p>
            <a:pPr marL="0" indent="0">
              <a:buNone/>
            </a:pPr>
            <a:r>
              <a:rPr lang="en-GB" dirty="0"/>
              <a:t>t</a:t>
            </a:r>
            <a:r>
              <a:rPr lang="en-GB" dirty="0" smtClean="0"/>
              <a:t>o help you</a:t>
            </a:r>
            <a:r>
              <a:rPr lang="en-GB" dirty="0" smtClean="0"/>
              <a:t> </a:t>
            </a:r>
            <a:endParaRPr lang="en-GB" dirty="0" smtClean="0"/>
          </a:p>
          <a:p>
            <a:endParaRPr lang="en-GB" dirty="0"/>
          </a:p>
          <a:p>
            <a:pPr marL="0" indent="0">
              <a:buNone/>
            </a:pPr>
            <a:endParaRPr lang="en-GB" dirty="0" smtClean="0"/>
          </a:p>
          <a:p>
            <a:pPr marL="0" indent="0">
              <a:buNone/>
            </a:pPr>
            <a:endParaRPr lang="en-GB" dirty="0"/>
          </a:p>
          <a:p>
            <a:pPr marL="0" indent="0">
              <a:buNone/>
            </a:pPr>
            <a:endParaRPr lang="en-GB" dirty="0" smtClean="0"/>
          </a:p>
        </p:txBody>
      </p:sp>
      <p:sp>
        <p:nvSpPr>
          <p:cNvPr id="4" name="Title 3"/>
          <p:cNvSpPr>
            <a:spLocks noGrp="1"/>
          </p:cNvSpPr>
          <p:nvPr>
            <p:ph type="title"/>
          </p:nvPr>
        </p:nvSpPr>
        <p:spPr>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endParaRPr lang="en-GB" sz="4400" b="1" dirty="0" smtClean="0"/>
          </a:p>
          <a:p>
            <a:pPr algn="ctr"/>
            <a:r>
              <a:rPr lang="en-GB" sz="4400" b="1" dirty="0" smtClean="0"/>
              <a:t>Bowlby’s </a:t>
            </a:r>
            <a:r>
              <a:rPr lang="en-GB" sz="4400" b="1" dirty="0" err="1" smtClean="0"/>
              <a:t>Monotropic</a:t>
            </a:r>
            <a:r>
              <a:rPr lang="en-GB" sz="4400" b="1" dirty="0" smtClean="0"/>
              <a:t> Theory</a:t>
            </a:r>
            <a:endParaRPr lang="en-GB" sz="4400" b="1" dirty="0"/>
          </a:p>
          <a:p>
            <a:pPr algn="ctr"/>
            <a:endParaRPr lang="en-GB" sz="4400" dirty="0"/>
          </a:p>
        </p:txBody>
      </p:sp>
      <p:sp>
        <p:nvSpPr>
          <p:cNvPr id="6" name="TextBox 5"/>
          <p:cNvSpPr txBox="1"/>
          <p:nvPr/>
        </p:nvSpPr>
        <p:spPr>
          <a:xfrm>
            <a:off x="563473" y="5800494"/>
            <a:ext cx="8147248" cy="1015663"/>
          </a:xfrm>
          <a:prstGeom prst="rect">
            <a:avLst/>
          </a:prstGeom>
          <a:noFill/>
        </p:spPr>
        <p:txBody>
          <a:bodyPr wrap="square" rtlCol="0">
            <a:spAutoFit/>
          </a:bodyPr>
          <a:lstStyle/>
          <a:p>
            <a:r>
              <a:rPr lang="en-GB" sz="2000" b="1" dirty="0">
                <a:solidFill>
                  <a:srgbClr val="002060"/>
                </a:solidFill>
              </a:rPr>
              <a:t>On the next slides we are going to </a:t>
            </a:r>
            <a:endParaRPr lang="en-GB" sz="2000" b="1" dirty="0" smtClean="0">
              <a:solidFill>
                <a:srgbClr val="002060"/>
              </a:solidFill>
            </a:endParaRPr>
          </a:p>
          <a:p>
            <a:r>
              <a:rPr lang="en-GB" sz="2000" b="1" dirty="0" smtClean="0">
                <a:solidFill>
                  <a:srgbClr val="002060"/>
                </a:solidFill>
              </a:rPr>
              <a:t>look </a:t>
            </a:r>
            <a:r>
              <a:rPr lang="en-GB" sz="2000" b="1" dirty="0" smtClean="0">
                <a:solidFill>
                  <a:srgbClr val="002060"/>
                </a:solidFill>
              </a:rPr>
              <a:t>at </a:t>
            </a:r>
            <a:r>
              <a:rPr lang="en-GB" sz="2000" b="1" dirty="0">
                <a:solidFill>
                  <a:srgbClr val="002060"/>
                </a:solidFill>
              </a:rPr>
              <a:t>these features of </a:t>
            </a:r>
            <a:r>
              <a:rPr lang="en-GB" sz="2000" b="1" dirty="0" smtClean="0">
                <a:solidFill>
                  <a:srgbClr val="002060"/>
                </a:solidFill>
              </a:rPr>
              <a:t>attachment</a:t>
            </a:r>
          </a:p>
          <a:p>
            <a:r>
              <a:rPr lang="en-GB" sz="2000" b="1" dirty="0" smtClean="0">
                <a:solidFill>
                  <a:srgbClr val="002060"/>
                </a:solidFill>
              </a:rPr>
              <a:t> </a:t>
            </a:r>
            <a:r>
              <a:rPr lang="en-GB" sz="2000" b="1" dirty="0" smtClean="0">
                <a:solidFill>
                  <a:srgbClr val="002060"/>
                </a:solidFill>
              </a:rPr>
              <a:t>in more detail</a:t>
            </a:r>
            <a:endParaRPr lang="en-GB" sz="2000" b="1" dirty="0">
              <a:solidFill>
                <a:srgbClr val="002060"/>
              </a:solidFill>
            </a:endParaRPr>
          </a:p>
        </p:txBody>
      </p:sp>
      <p:pic>
        <p:nvPicPr>
          <p:cNvPr id="9" name="Picture 8"/>
          <p:cNvPicPr>
            <a:picLocks noChangeAspect="1"/>
          </p:cNvPicPr>
          <p:nvPr/>
        </p:nvPicPr>
        <p:blipFill rotWithShape="1">
          <a:blip r:embed="rId2"/>
          <a:srcRect l="22168" r="13341"/>
          <a:stretch/>
        </p:blipFill>
        <p:spPr>
          <a:xfrm>
            <a:off x="4551202" y="3287229"/>
            <a:ext cx="2304256" cy="3573016"/>
          </a:xfrm>
          <a:prstGeom prst="rect">
            <a:avLst/>
          </a:prstGeom>
        </p:spPr>
      </p:pic>
      <p:sp>
        <p:nvSpPr>
          <p:cNvPr id="10" name="16-Point Star 9"/>
          <p:cNvSpPr/>
          <p:nvPr/>
        </p:nvSpPr>
        <p:spPr>
          <a:xfrm rot="306250">
            <a:off x="5973765" y="3636639"/>
            <a:ext cx="3096344" cy="2088232"/>
          </a:xfrm>
          <a:prstGeom prst="star16">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3600" dirty="0" smtClean="0">
                <a:solidFill>
                  <a:srgbClr val="FFFF00"/>
                </a:solidFill>
              </a:rPr>
              <a:t>Sic Pimp</a:t>
            </a:r>
            <a:endParaRPr lang="en-GB" sz="3600" dirty="0">
              <a:solidFill>
                <a:srgbClr val="FFFF00"/>
              </a:solidFill>
            </a:endParaRPr>
          </a:p>
        </p:txBody>
      </p:sp>
    </p:spTree>
    <p:extLst>
      <p:ext uri="{BB962C8B-B14F-4D97-AF65-F5344CB8AC3E}">
        <p14:creationId xmlns:p14="http://schemas.microsoft.com/office/powerpoint/2010/main" val="13628257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970784" cy="4525963"/>
          </a:xfrm>
        </p:spPr>
        <p:txBody>
          <a:bodyPr>
            <a:normAutofit lnSpcReduction="10000"/>
          </a:bodyPr>
          <a:lstStyle/>
          <a:p>
            <a:pPr marL="0" indent="0">
              <a:buNone/>
            </a:pPr>
            <a:r>
              <a:rPr lang="en-GB" dirty="0" smtClean="0"/>
              <a:t>Bowlby believed that babies are programmed to seek proximity to their caregiver.  He also believed that proximity was more important to a baby than food.  </a:t>
            </a:r>
            <a:r>
              <a:rPr lang="en-GB" b="1" i="1" dirty="0" smtClean="0">
                <a:solidFill>
                  <a:schemeClr val="accent6">
                    <a:lumMod val="75000"/>
                  </a:schemeClr>
                </a:solidFill>
              </a:rPr>
              <a:t>Why do you think that is?</a:t>
            </a:r>
            <a:endParaRPr lang="en-GB" b="1" i="1" dirty="0">
              <a:solidFill>
                <a:schemeClr val="accent6">
                  <a:lumMod val="75000"/>
                </a:schemeClr>
              </a:solidFill>
            </a:endParaRPr>
          </a:p>
        </p:txBody>
      </p:sp>
      <p:sp>
        <p:nvSpPr>
          <p:cNvPr id="4" name="Title 3"/>
          <p:cNvSpPr>
            <a:spLocks noGrp="1"/>
          </p:cNvSpPr>
          <p:nvPr>
            <p:ph type="title"/>
          </p:nvPr>
        </p:nvSpPr>
        <p:spPr>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endParaRPr lang="en-GB" sz="4400" b="1" dirty="0" smtClean="0"/>
          </a:p>
          <a:p>
            <a:pPr algn="ctr"/>
            <a:r>
              <a:rPr lang="en-GB" sz="4400" b="1" dirty="0" smtClean="0"/>
              <a:t>Bowlby’s </a:t>
            </a:r>
            <a:r>
              <a:rPr lang="en-GB" sz="4400" b="1" dirty="0" err="1" smtClean="0"/>
              <a:t>Monotropic</a:t>
            </a:r>
            <a:r>
              <a:rPr lang="en-GB" sz="4400" b="1" dirty="0" smtClean="0"/>
              <a:t> Theory: </a:t>
            </a:r>
            <a:r>
              <a:rPr lang="en-GB" sz="4400" b="1" dirty="0" smtClean="0">
                <a:solidFill>
                  <a:srgbClr val="FFFF00"/>
                </a:solidFill>
              </a:rPr>
              <a:t>Proximity</a:t>
            </a:r>
            <a:endParaRPr lang="en-GB" sz="4400" b="1" dirty="0">
              <a:solidFill>
                <a:srgbClr val="FFFF00"/>
              </a:solidFill>
            </a:endParaRPr>
          </a:p>
          <a:p>
            <a:pPr algn="ctr"/>
            <a:endParaRPr lang="en-GB" sz="4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8721" y="1600200"/>
            <a:ext cx="4031940" cy="2687960"/>
          </a:xfrm>
          <a:prstGeom prst="rect">
            <a:avLst/>
          </a:prstGeom>
        </p:spPr>
      </p:pic>
      <p:sp>
        <p:nvSpPr>
          <p:cNvPr id="6" name="TextBox 5"/>
          <p:cNvSpPr txBox="1"/>
          <p:nvPr/>
        </p:nvSpPr>
        <p:spPr>
          <a:xfrm>
            <a:off x="4538721" y="4509120"/>
            <a:ext cx="4031940" cy="221599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GB" sz="2400" dirty="0" smtClean="0"/>
              <a:t>Proximity protects the baby from immediate danger</a:t>
            </a:r>
          </a:p>
          <a:p>
            <a:endParaRPr lang="en-GB" dirty="0"/>
          </a:p>
          <a:p>
            <a:r>
              <a:rPr lang="en-GB" sz="2400" b="1" dirty="0" smtClean="0">
                <a:solidFill>
                  <a:schemeClr val="accent5">
                    <a:lumMod val="20000"/>
                    <a:lumOff val="80000"/>
                  </a:schemeClr>
                </a:solidFill>
              </a:rPr>
              <a:t>In pairs, list some things that might pose a threat to a young child</a:t>
            </a:r>
            <a:endParaRPr lang="en-GB" sz="2400" b="1" dirty="0">
              <a:solidFill>
                <a:schemeClr val="accent5">
                  <a:lumMod val="20000"/>
                  <a:lumOff val="80000"/>
                </a:schemeClr>
              </a:solidFill>
            </a:endParaRPr>
          </a:p>
        </p:txBody>
      </p:sp>
    </p:spTree>
    <p:extLst>
      <p:ext uri="{BB962C8B-B14F-4D97-AF65-F5344CB8AC3E}">
        <p14:creationId xmlns:p14="http://schemas.microsoft.com/office/powerpoint/2010/main" val="4083001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9741" y="1480887"/>
            <a:ext cx="8229600" cy="579962"/>
          </a:xfrm>
        </p:spPr>
        <p:txBody>
          <a:bodyPr>
            <a:normAutofit fontScale="62500" lnSpcReduction="20000"/>
          </a:bodyPr>
          <a:lstStyle/>
          <a:p>
            <a:pPr marL="0" indent="0">
              <a:buNone/>
            </a:pPr>
            <a:r>
              <a:rPr lang="en-GB" dirty="0" smtClean="0"/>
              <a:t>Look at the following pictures and note down the emotional reaction you have to each</a:t>
            </a:r>
            <a:endParaRPr lang="en-GB" dirty="0"/>
          </a:p>
        </p:txBody>
      </p:sp>
      <p:sp>
        <p:nvSpPr>
          <p:cNvPr id="4" name="Title 3"/>
          <p:cNvSpPr>
            <a:spLocks noGrp="1"/>
          </p:cNvSpPr>
          <p:nvPr>
            <p:ph type="title"/>
          </p:nvPr>
        </p:nvSpPr>
        <p:spPr>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endParaRPr lang="en-GB" sz="4400" b="1" dirty="0" smtClean="0"/>
          </a:p>
          <a:p>
            <a:pPr algn="ctr"/>
            <a:r>
              <a:rPr lang="en-GB" sz="4400" b="1" dirty="0" smtClean="0"/>
              <a:t>Bowlby’s </a:t>
            </a:r>
            <a:r>
              <a:rPr lang="en-GB" sz="4400" b="1" dirty="0" err="1" smtClean="0"/>
              <a:t>Monotropic</a:t>
            </a:r>
            <a:r>
              <a:rPr lang="en-GB" sz="4400" b="1" dirty="0" smtClean="0"/>
              <a:t> Theory: </a:t>
            </a:r>
            <a:br>
              <a:rPr lang="en-GB" sz="4400" b="1" dirty="0" smtClean="0"/>
            </a:br>
            <a:r>
              <a:rPr lang="en-GB" b="1" dirty="0" smtClean="0">
                <a:solidFill>
                  <a:srgbClr val="FFFF00"/>
                </a:solidFill>
              </a:rPr>
              <a:t>Social Releasers</a:t>
            </a:r>
            <a:endParaRPr lang="en-GB" sz="4400" b="1" dirty="0">
              <a:solidFill>
                <a:srgbClr val="FFFF00"/>
              </a:solidFill>
            </a:endParaRPr>
          </a:p>
          <a:p>
            <a:pPr algn="ctr"/>
            <a:endParaRPr lang="en-GB" sz="44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4168" y="2084851"/>
            <a:ext cx="2530623" cy="253062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4540" y="2060849"/>
            <a:ext cx="2454920" cy="245492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2084851"/>
            <a:ext cx="2448272" cy="1632181"/>
          </a:xfrm>
          <a:prstGeom prst="rect">
            <a:avLst/>
          </a:prstGeom>
        </p:spPr>
      </p:pic>
      <p:sp>
        <p:nvSpPr>
          <p:cNvPr id="9" name="TextBox 8"/>
          <p:cNvSpPr txBox="1"/>
          <p:nvPr/>
        </p:nvSpPr>
        <p:spPr>
          <a:xfrm>
            <a:off x="3341862" y="4730004"/>
            <a:ext cx="5272930" cy="193899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GB" sz="2000" dirty="0" smtClean="0">
                <a:solidFill>
                  <a:srgbClr val="FFFFCC"/>
                </a:solidFill>
              </a:rPr>
              <a:t>What features do these babies have that evoke a caring response?</a:t>
            </a:r>
          </a:p>
          <a:p>
            <a:endParaRPr lang="en-GB" sz="2000" dirty="0"/>
          </a:p>
          <a:p>
            <a:r>
              <a:rPr lang="en-GB" sz="2000" dirty="0" smtClean="0">
                <a:solidFill>
                  <a:srgbClr val="FFFFCC"/>
                </a:solidFill>
              </a:rPr>
              <a:t>Why do you think Bowlby suggests that these features have been ‘selected in’ through the process of evolution?</a:t>
            </a:r>
            <a:endParaRPr lang="en-GB" sz="2000" dirty="0">
              <a:solidFill>
                <a:srgbClr val="FFFFCC"/>
              </a:solidFill>
            </a:endParaRPr>
          </a:p>
        </p:txBody>
      </p:sp>
      <p:pic>
        <p:nvPicPr>
          <p:cNvPr id="11" name="Picture 10"/>
          <p:cNvPicPr>
            <a:picLocks noChangeAspect="1"/>
          </p:cNvPicPr>
          <p:nvPr/>
        </p:nvPicPr>
        <p:blipFill>
          <a:blip r:embed="rId5"/>
          <a:stretch>
            <a:fillRect/>
          </a:stretch>
        </p:blipFill>
        <p:spPr>
          <a:xfrm>
            <a:off x="579015" y="3917602"/>
            <a:ext cx="2620493" cy="1746995"/>
          </a:xfrm>
          <a:prstGeom prst="rect">
            <a:avLst/>
          </a:prstGeom>
        </p:spPr>
      </p:pic>
    </p:spTree>
    <p:extLst>
      <p:ext uri="{BB962C8B-B14F-4D97-AF65-F5344CB8AC3E}">
        <p14:creationId xmlns:p14="http://schemas.microsoft.com/office/powerpoint/2010/main" val="7721637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282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endParaRPr lang="en-GB" sz="4400" b="1" dirty="0" smtClean="0"/>
          </a:p>
          <a:p>
            <a:pPr algn="ctr"/>
            <a:r>
              <a:rPr lang="en-GB" sz="4400" b="1" dirty="0" smtClean="0"/>
              <a:t>Bowlby’s </a:t>
            </a:r>
            <a:r>
              <a:rPr lang="en-GB" sz="4400" b="1" dirty="0" err="1" smtClean="0"/>
              <a:t>Monotropic</a:t>
            </a:r>
            <a:r>
              <a:rPr lang="en-GB" sz="4400" b="1" dirty="0" smtClean="0"/>
              <a:t> Theory: </a:t>
            </a:r>
            <a:br>
              <a:rPr lang="en-GB" sz="4400" b="1" dirty="0" smtClean="0"/>
            </a:br>
            <a:r>
              <a:rPr lang="en-GB" b="1" dirty="0" smtClean="0">
                <a:solidFill>
                  <a:srgbClr val="FFFF00"/>
                </a:solidFill>
              </a:rPr>
              <a:t>Social Releasers</a:t>
            </a:r>
          </a:p>
          <a:p>
            <a:pPr algn="ctr"/>
            <a:r>
              <a:rPr lang="en-GB" sz="2700" dirty="0" smtClean="0">
                <a:solidFill>
                  <a:schemeClr val="tx1"/>
                </a:solidFill>
              </a:rPr>
              <a:t>Watch the video clip for a demonstration of social releasers</a:t>
            </a:r>
            <a:endParaRPr lang="en-GB" sz="2700" dirty="0">
              <a:solidFill>
                <a:schemeClr val="tx1"/>
              </a:solidFill>
            </a:endParaRPr>
          </a:p>
        </p:txBody>
      </p:sp>
      <p:pic>
        <p:nvPicPr>
          <p:cNvPr id="5" name="Secret Life of Babies_ why we find babies kittens and puppies so cut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2670" y="2060848"/>
            <a:ext cx="8045450" cy="4525963"/>
          </a:xfrm>
          <a:prstGeom prst="rect">
            <a:avLst/>
          </a:prstGeom>
        </p:spPr>
      </p:pic>
    </p:spTree>
    <p:extLst>
      <p:ext uri="{BB962C8B-B14F-4D97-AF65-F5344CB8AC3E}">
        <p14:creationId xmlns:p14="http://schemas.microsoft.com/office/powerpoint/2010/main" val="3660138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16832"/>
            <a:ext cx="8229600" cy="4320480"/>
          </a:xfr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a:normAutofit fontScale="77500" lnSpcReduction="20000"/>
          </a:bodyPr>
          <a:lstStyle/>
          <a:p>
            <a:pPr marL="0" indent="0">
              <a:buNone/>
            </a:pPr>
            <a:r>
              <a:rPr lang="en-GB" b="1" dirty="0"/>
              <a:t>Social releasers</a:t>
            </a:r>
            <a:r>
              <a:rPr lang="en-GB" dirty="0"/>
              <a:t> are innate mechanisms </a:t>
            </a:r>
            <a:r>
              <a:rPr lang="en-GB" dirty="0" smtClean="0"/>
              <a:t>such </a:t>
            </a:r>
            <a:r>
              <a:rPr lang="en-GB" dirty="0"/>
              <a:t>as; </a:t>
            </a:r>
            <a:r>
              <a:rPr lang="en-GB" dirty="0" smtClean="0"/>
              <a:t>smiling, cuteness, crying, clinging, baby faces, small hands.</a:t>
            </a:r>
            <a:endParaRPr lang="en-GB" dirty="0"/>
          </a:p>
          <a:p>
            <a:pPr marL="0" indent="0">
              <a:buNone/>
            </a:pPr>
            <a:endParaRPr lang="en-GB" dirty="0"/>
          </a:p>
          <a:p>
            <a:pPr marL="0" indent="0">
              <a:buNone/>
            </a:pPr>
            <a:r>
              <a:rPr lang="en-GB" dirty="0" smtClean="0"/>
              <a:t>Social releasers are important as </a:t>
            </a:r>
            <a:r>
              <a:rPr lang="en-GB" dirty="0"/>
              <a:t>they elicit caregiving from the </a:t>
            </a:r>
            <a:r>
              <a:rPr lang="en-GB" dirty="0" smtClean="0"/>
              <a:t>parent</a:t>
            </a:r>
            <a:endParaRPr lang="en-GB" dirty="0"/>
          </a:p>
          <a:p>
            <a:pPr marL="0" indent="0">
              <a:buNone/>
            </a:pPr>
            <a:r>
              <a:rPr lang="en-GB" dirty="0" smtClean="0"/>
              <a:t> </a:t>
            </a:r>
          </a:p>
          <a:p>
            <a:pPr marL="0" indent="0">
              <a:buNone/>
            </a:pPr>
            <a:r>
              <a:rPr lang="en-GB" dirty="0" smtClean="0"/>
              <a:t>Social releasers help the  development of the parent-infant attachment</a:t>
            </a:r>
          </a:p>
          <a:p>
            <a:pPr marL="0" indent="0">
              <a:buNone/>
            </a:pPr>
            <a:endParaRPr lang="en-GB" dirty="0" smtClean="0"/>
          </a:p>
          <a:p>
            <a:pPr marL="0" indent="0">
              <a:buNone/>
            </a:pPr>
            <a:r>
              <a:rPr lang="en-GB" dirty="0" smtClean="0"/>
              <a:t>If a baby is lovable then it will be protected by it’s parent or other adults around them, and thus is more likely to survive</a:t>
            </a:r>
            <a:endParaRPr lang="en-GB" dirty="0"/>
          </a:p>
        </p:txBody>
      </p:sp>
      <p:sp>
        <p:nvSpPr>
          <p:cNvPr id="7" name="Title 3"/>
          <p:cNvSpPr>
            <a:spLocks noGrp="1"/>
          </p:cNvSpPr>
          <p:nvPr>
            <p:ph type="title"/>
          </p:nvPr>
        </p:nvSpPr>
        <p:spPr>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endParaRPr lang="en-GB" sz="4400" b="1" dirty="0" smtClean="0"/>
          </a:p>
          <a:p>
            <a:pPr algn="ctr"/>
            <a:r>
              <a:rPr lang="en-GB" sz="4400" b="1" dirty="0" smtClean="0"/>
              <a:t>Bowlby’s </a:t>
            </a:r>
            <a:r>
              <a:rPr lang="en-GB" sz="4400" b="1" dirty="0" err="1" smtClean="0"/>
              <a:t>Monotropic</a:t>
            </a:r>
            <a:r>
              <a:rPr lang="en-GB" sz="4400" b="1" dirty="0" smtClean="0"/>
              <a:t> Theory: </a:t>
            </a:r>
            <a:br>
              <a:rPr lang="en-GB" sz="4400" b="1" dirty="0" smtClean="0"/>
            </a:br>
            <a:r>
              <a:rPr lang="en-GB" b="1" dirty="0" smtClean="0">
                <a:solidFill>
                  <a:srgbClr val="FFFF00"/>
                </a:solidFill>
              </a:rPr>
              <a:t>Social Releasers</a:t>
            </a:r>
            <a:endParaRPr lang="en-GB" sz="4400" b="1" dirty="0">
              <a:solidFill>
                <a:srgbClr val="FFFF00"/>
              </a:solidFill>
            </a:endParaRPr>
          </a:p>
          <a:p>
            <a:pPr algn="ctr"/>
            <a:endParaRPr lang="en-GB" sz="4400" dirty="0"/>
          </a:p>
        </p:txBody>
      </p:sp>
    </p:spTree>
    <p:extLst>
      <p:ext uri="{BB962C8B-B14F-4D97-AF65-F5344CB8AC3E}">
        <p14:creationId xmlns:p14="http://schemas.microsoft.com/office/powerpoint/2010/main" val="351349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GB" dirty="0" smtClean="0"/>
              <a:t>On MWBs, what is meant by the term </a:t>
            </a:r>
            <a:r>
              <a:rPr lang="en-GB" b="1" dirty="0" smtClean="0">
                <a:solidFill>
                  <a:schemeClr val="accent4">
                    <a:lumMod val="75000"/>
                  </a:schemeClr>
                </a:solidFill>
              </a:rPr>
              <a:t>Monotropy</a:t>
            </a:r>
            <a:r>
              <a:rPr lang="en-GB" dirty="0" smtClean="0"/>
              <a:t>?</a:t>
            </a:r>
          </a:p>
          <a:p>
            <a:pPr marL="0" indent="0">
              <a:buNone/>
            </a:pPr>
            <a:endParaRPr lang="en-GB" dirty="0"/>
          </a:p>
          <a:p>
            <a:pPr marL="0" indent="0">
              <a:buNone/>
            </a:pPr>
            <a:endParaRPr lang="en-GB" b="1" i="1" dirty="0">
              <a:solidFill>
                <a:schemeClr val="tx2">
                  <a:lumMod val="75000"/>
                </a:schemeClr>
              </a:solidFill>
            </a:endParaRPr>
          </a:p>
          <a:p>
            <a:pPr marL="0" indent="0">
              <a:buNone/>
            </a:pPr>
            <a:r>
              <a:rPr lang="en-GB" dirty="0" smtClean="0"/>
              <a:t>Can this attachment be made with a male substitute?</a:t>
            </a:r>
          </a:p>
          <a:p>
            <a:pPr marL="0" indent="0">
              <a:buNone/>
            </a:pPr>
            <a:endParaRPr lang="en-GB" dirty="0"/>
          </a:p>
          <a:p>
            <a:pPr marL="0" indent="0">
              <a:buNone/>
            </a:pPr>
            <a:endParaRPr lang="en-GB" b="1" i="1" dirty="0"/>
          </a:p>
          <a:p>
            <a:pPr marL="0" indent="0">
              <a:buNone/>
            </a:pPr>
            <a:endParaRPr lang="en-GB" dirty="0" smtClean="0"/>
          </a:p>
          <a:p>
            <a:pPr marL="0" indent="0">
              <a:buNone/>
            </a:pPr>
            <a:endParaRPr lang="en-GB" dirty="0"/>
          </a:p>
          <a:p>
            <a:pPr marL="0" indent="0">
              <a:buNone/>
            </a:pPr>
            <a:endParaRPr lang="en-GB" dirty="0"/>
          </a:p>
        </p:txBody>
      </p:sp>
      <p:sp>
        <p:nvSpPr>
          <p:cNvPr id="4" name="Title 3"/>
          <p:cNvSpPr>
            <a:spLocks noGrp="1"/>
          </p:cNvSpPr>
          <p:nvPr>
            <p:ph type="title"/>
          </p:nvPr>
        </p:nvSpPr>
        <p:spPr>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endParaRPr lang="en-GB" sz="4400" b="1" dirty="0" smtClean="0"/>
          </a:p>
          <a:p>
            <a:pPr algn="ctr"/>
            <a:r>
              <a:rPr lang="en-GB" sz="4400" b="1" dirty="0" smtClean="0"/>
              <a:t>Bowlby’s </a:t>
            </a:r>
            <a:r>
              <a:rPr lang="en-GB" sz="4400" b="1" dirty="0" err="1" smtClean="0"/>
              <a:t>Monotropic</a:t>
            </a:r>
            <a:r>
              <a:rPr lang="en-GB" sz="4400" b="1" dirty="0" smtClean="0"/>
              <a:t> Theory: </a:t>
            </a:r>
            <a:br>
              <a:rPr lang="en-GB" sz="4400" b="1" dirty="0" smtClean="0"/>
            </a:br>
            <a:r>
              <a:rPr lang="en-GB" b="1" dirty="0" smtClean="0">
                <a:solidFill>
                  <a:srgbClr val="FFFF00"/>
                </a:solidFill>
              </a:rPr>
              <a:t>Monotropy</a:t>
            </a:r>
            <a:endParaRPr lang="en-GB" sz="4400" b="1" dirty="0">
              <a:solidFill>
                <a:srgbClr val="FFFF00"/>
              </a:solidFill>
            </a:endParaRPr>
          </a:p>
          <a:p>
            <a:pPr algn="ctr"/>
            <a:endParaRPr lang="en-GB" sz="4400" dirty="0"/>
          </a:p>
        </p:txBody>
      </p:sp>
    </p:spTree>
    <p:extLst>
      <p:ext uri="{BB962C8B-B14F-4D97-AF65-F5344CB8AC3E}">
        <p14:creationId xmlns:p14="http://schemas.microsoft.com/office/powerpoint/2010/main" val="23547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accent4"/>
          </a:solidFill>
        </p:spPr>
        <p:txBody>
          <a:bodyPr/>
          <a:lstStyle/>
          <a:p>
            <a:r>
              <a:rPr lang="en-GB" dirty="0" smtClean="0">
                <a:solidFill>
                  <a:schemeClr val="bg1"/>
                </a:solidFill>
              </a:rPr>
              <a:t>Explanations of attachment: AO1</a:t>
            </a:r>
            <a:endParaRPr lang="en-GB" dirty="0">
              <a:solidFill>
                <a:schemeClr val="bg1"/>
              </a:solidFill>
            </a:endParaRPr>
          </a:p>
        </p:txBody>
      </p:sp>
      <p:sp>
        <p:nvSpPr>
          <p:cNvPr id="3" name="Subtitle 2"/>
          <p:cNvSpPr>
            <a:spLocks noGrp="1"/>
          </p:cNvSpPr>
          <p:nvPr>
            <p:ph type="subTitle" idx="1"/>
          </p:nvPr>
        </p:nvSpPr>
        <p:spPr/>
        <p:txBody>
          <a:bodyPr/>
          <a:lstStyle/>
          <a:p>
            <a:r>
              <a:rPr lang="en-GB" dirty="0" smtClean="0"/>
              <a:t>Nature versus Nurture</a:t>
            </a:r>
            <a:endParaRPr lang="en-GB" dirty="0"/>
          </a:p>
        </p:txBody>
      </p:sp>
    </p:spTree>
    <p:extLst>
      <p:ext uri="{BB962C8B-B14F-4D97-AF65-F5344CB8AC3E}">
        <p14:creationId xmlns:p14="http://schemas.microsoft.com/office/powerpoint/2010/main" val="21857126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4061048"/>
          </a:xfrm>
        </p:spPr>
        <p:style>
          <a:lnRef idx="2">
            <a:schemeClr val="accent4">
              <a:shade val="50000"/>
            </a:schemeClr>
          </a:lnRef>
          <a:fillRef idx="1">
            <a:schemeClr val="accent4"/>
          </a:fillRef>
          <a:effectRef idx="0">
            <a:schemeClr val="accent4"/>
          </a:effectRef>
          <a:fontRef idx="minor">
            <a:schemeClr val="lt1"/>
          </a:fontRef>
        </p:style>
        <p:txBody>
          <a:bodyPr>
            <a:normAutofit fontScale="85000" lnSpcReduction="20000"/>
          </a:bodyPr>
          <a:lstStyle/>
          <a:p>
            <a:pPr marL="0" indent="0">
              <a:buNone/>
            </a:pPr>
            <a:r>
              <a:rPr lang="en-GB" dirty="0" smtClean="0"/>
              <a:t>Christine is a middle aged woman who has always had trouble maintaining relationships.  She needs constant reassurance from her partner that he loves her and tends to be very clingy and reluctant to let her partner meet friends without her being there.  Consequently, her partners usually end up breaking off the relationship.  When Christine was a baby, her father left the family home.  Christine’s mother was very young and often did not respond to her baby’s needs very well.  Christine was left crying and hungry for long periods of time.  She did not attempt to engage Christine in play and did not show much interest in her baby’s development</a:t>
            </a:r>
          </a:p>
        </p:txBody>
      </p:sp>
      <p:sp>
        <p:nvSpPr>
          <p:cNvPr id="4" name="Title 3"/>
          <p:cNvSpPr>
            <a:spLocks noGrp="1"/>
          </p:cNvSpPr>
          <p:nvPr>
            <p:ph type="title"/>
          </p:nvPr>
        </p:nvSpPr>
        <p:spPr>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endParaRPr lang="en-GB" sz="4400" b="1" dirty="0" smtClean="0"/>
          </a:p>
          <a:p>
            <a:pPr algn="ctr"/>
            <a:r>
              <a:rPr lang="en-GB" sz="4400" b="1" dirty="0" smtClean="0"/>
              <a:t>Bowlby’s </a:t>
            </a:r>
            <a:r>
              <a:rPr lang="en-GB" sz="4400" b="1" dirty="0" err="1" smtClean="0"/>
              <a:t>Monotropic</a:t>
            </a:r>
            <a:r>
              <a:rPr lang="en-GB" sz="4400" b="1" dirty="0" smtClean="0"/>
              <a:t> Theory: </a:t>
            </a:r>
            <a:br>
              <a:rPr lang="en-GB" sz="4400" b="1" dirty="0" smtClean="0"/>
            </a:br>
            <a:r>
              <a:rPr lang="en-GB" b="1" dirty="0" smtClean="0">
                <a:solidFill>
                  <a:srgbClr val="FFFF00"/>
                </a:solidFill>
              </a:rPr>
              <a:t>The Internal Working Model</a:t>
            </a:r>
            <a:endParaRPr lang="en-GB" sz="4400" b="1" dirty="0">
              <a:solidFill>
                <a:srgbClr val="FFFF00"/>
              </a:solidFill>
            </a:endParaRPr>
          </a:p>
          <a:p>
            <a:pPr algn="ctr"/>
            <a:endParaRPr lang="en-GB" sz="4400" dirty="0"/>
          </a:p>
        </p:txBody>
      </p:sp>
      <p:sp>
        <p:nvSpPr>
          <p:cNvPr id="5" name="TextBox 4"/>
          <p:cNvSpPr txBox="1"/>
          <p:nvPr/>
        </p:nvSpPr>
        <p:spPr>
          <a:xfrm>
            <a:off x="457200" y="5661249"/>
            <a:ext cx="82296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GB" sz="2400" dirty="0" smtClean="0">
                <a:solidFill>
                  <a:schemeClr val="accent6">
                    <a:lumMod val="20000"/>
                    <a:lumOff val="80000"/>
                  </a:schemeClr>
                </a:solidFill>
              </a:rPr>
              <a:t>Using what you know about the internal working model, explain Christine’s problems forming adult relationships</a:t>
            </a:r>
            <a:endParaRPr lang="en-GB" sz="2400" dirty="0">
              <a:solidFill>
                <a:schemeClr val="accent6">
                  <a:lumMod val="20000"/>
                  <a:lumOff val="80000"/>
                </a:schemeClr>
              </a:solidFill>
            </a:endParaRPr>
          </a:p>
        </p:txBody>
      </p:sp>
    </p:spTree>
    <p:extLst>
      <p:ext uri="{BB962C8B-B14F-4D97-AF65-F5344CB8AC3E}">
        <p14:creationId xmlns:p14="http://schemas.microsoft.com/office/powerpoint/2010/main" val="17972787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690864" cy="4781127"/>
          </a:xfrm>
        </p:spPr>
        <p:txBody>
          <a:bodyPr>
            <a:normAutofit fontScale="70000" lnSpcReduction="20000"/>
          </a:bodyPr>
          <a:lstStyle/>
          <a:p>
            <a:pPr marL="0" indent="0">
              <a:buNone/>
            </a:pPr>
            <a:r>
              <a:rPr lang="en-GB" dirty="0" smtClean="0"/>
              <a:t>According to Bowlby, the first relationship forms a template for all later relationships</a:t>
            </a:r>
          </a:p>
          <a:p>
            <a:pPr marL="0" indent="0">
              <a:buNone/>
            </a:pPr>
            <a:endParaRPr lang="en-GB" dirty="0"/>
          </a:p>
          <a:p>
            <a:pPr marL="0" indent="0">
              <a:buNone/>
            </a:pPr>
            <a:r>
              <a:rPr lang="en-GB" dirty="0" smtClean="0"/>
              <a:t>If we have a happy and secure relationship with our mother or permanent mother substitute, then we are likely to have happy secure relationships and friendships in adulthood</a:t>
            </a:r>
          </a:p>
          <a:p>
            <a:pPr marL="0" indent="0">
              <a:buNone/>
            </a:pPr>
            <a:endParaRPr lang="en-GB" dirty="0"/>
          </a:p>
          <a:p>
            <a:pPr marL="0" indent="0">
              <a:buNone/>
            </a:pPr>
            <a:r>
              <a:rPr lang="en-GB" dirty="0" smtClean="0"/>
              <a:t>But those who have an insecure relationship with their primary caregiver are likely to continue that pattern into adulthood</a:t>
            </a:r>
            <a:endParaRPr lang="en-GB" dirty="0"/>
          </a:p>
        </p:txBody>
      </p:sp>
      <p:sp>
        <p:nvSpPr>
          <p:cNvPr id="4" name="Title 3"/>
          <p:cNvSpPr>
            <a:spLocks noGrp="1"/>
          </p:cNvSpPr>
          <p:nvPr>
            <p:ph type="title"/>
          </p:nvPr>
        </p:nvSpPr>
        <p:spPr>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endParaRPr lang="en-GB" sz="4400" b="1" dirty="0" smtClean="0"/>
          </a:p>
          <a:p>
            <a:pPr algn="ctr"/>
            <a:r>
              <a:rPr lang="en-GB" sz="4400" b="1" dirty="0" smtClean="0"/>
              <a:t>Bowlby’s </a:t>
            </a:r>
            <a:r>
              <a:rPr lang="en-GB" sz="4400" b="1" dirty="0" err="1" smtClean="0"/>
              <a:t>Monotropic</a:t>
            </a:r>
            <a:r>
              <a:rPr lang="en-GB" sz="4400" b="1" dirty="0" smtClean="0"/>
              <a:t> Theory: </a:t>
            </a:r>
            <a:br>
              <a:rPr lang="en-GB" sz="4400" b="1" dirty="0" smtClean="0"/>
            </a:br>
            <a:r>
              <a:rPr lang="en-GB" b="1" dirty="0" smtClean="0">
                <a:solidFill>
                  <a:srgbClr val="FFFF00"/>
                </a:solidFill>
              </a:rPr>
              <a:t>The Internal Working Model</a:t>
            </a:r>
            <a:endParaRPr lang="en-GB" sz="4400" b="1" dirty="0">
              <a:solidFill>
                <a:srgbClr val="FFFF00"/>
              </a:solidFill>
            </a:endParaRPr>
          </a:p>
          <a:p>
            <a:pPr algn="ctr"/>
            <a:endParaRPr lang="en-GB" sz="44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2080" y="1600200"/>
            <a:ext cx="3131840" cy="2087384"/>
          </a:xfrm>
          <a:prstGeom prst="rect">
            <a:avLst/>
          </a:prstGeom>
        </p:spPr>
      </p:pic>
      <p:pic>
        <p:nvPicPr>
          <p:cNvPr id="9" name="Picture 8"/>
          <p:cNvPicPr>
            <a:picLocks noChangeAspect="1"/>
          </p:cNvPicPr>
          <p:nvPr/>
        </p:nvPicPr>
        <p:blipFill rotWithShape="1">
          <a:blip r:embed="rId3"/>
          <a:srcRect b="9501"/>
          <a:stretch/>
        </p:blipFill>
        <p:spPr>
          <a:xfrm>
            <a:off x="4821116" y="3870146"/>
            <a:ext cx="3633217" cy="2366713"/>
          </a:xfrm>
          <a:prstGeom prst="rect">
            <a:avLst/>
          </a:prstGeom>
        </p:spPr>
      </p:pic>
    </p:spTree>
    <p:extLst>
      <p:ext uri="{BB962C8B-B14F-4D97-AF65-F5344CB8AC3E}">
        <p14:creationId xmlns:p14="http://schemas.microsoft.com/office/powerpoint/2010/main" val="285271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e role of attachment in infancy on later mental and physical health outcome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9552" y="1412776"/>
            <a:ext cx="8045450" cy="5030018"/>
          </a:xfrm>
        </p:spPr>
      </p:pic>
      <p:sp>
        <p:nvSpPr>
          <p:cNvPr id="5" name="Title 3"/>
          <p:cNvSpPr>
            <a:spLocks noGrp="1"/>
          </p:cNvSpPr>
          <p:nvPr>
            <p:ph type="title"/>
          </p:nvPr>
        </p:nvSpPr>
        <p:spPr>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endParaRPr lang="en-GB" sz="4400" b="1" dirty="0" smtClean="0"/>
          </a:p>
          <a:p>
            <a:pPr algn="ctr"/>
            <a:r>
              <a:rPr lang="en-GB" sz="4400" b="1" dirty="0" smtClean="0"/>
              <a:t>Bowlby’s </a:t>
            </a:r>
            <a:r>
              <a:rPr lang="en-GB" sz="4400" b="1" dirty="0" err="1" smtClean="0"/>
              <a:t>Monotropic</a:t>
            </a:r>
            <a:r>
              <a:rPr lang="en-GB" sz="4400" b="1" dirty="0" smtClean="0"/>
              <a:t> Theory: </a:t>
            </a:r>
            <a:br>
              <a:rPr lang="en-GB" sz="4400" b="1" dirty="0" smtClean="0"/>
            </a:br>
            <a:r>
              <a:rPr lang="en-GB" b="1" dirty="0" smtClean="0">
                <a:solidFill>
                  <a:srgbClr val="FFFF00"/>
                </a:solidFill>
              </a:rPr>
              <a:t>The Internal Working Model</a:t>
            </a:r>
            <a:endParaRPr lang="en-GB" sz="4400" b="1" dirty="0">
              <a:solidFill>
                <a:srgbClr val="FFFF00"/>
              </a:solidFill>
            </a:endParaRPr>
          </a:p>
          <a:p>
            <a:pPr algn="ctr"/>
            <a:endParaRPr lang="en-GB" sz="4400" dirty="0"/>
          </a:p>
        </p:txBody>
      </p:sp>
    </p:spTree>
    <p:extLst>
      <p:ext uri="{BB962C8B-B14F-4D97-AF65-F5344CB8AC3E}">
        <p14:creationId xmlns:p14="http://schemas.microsoft.com/office/powerpoint/2010/main" val="33263809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964704"/>
          </a:xfrm>
        </p:spPr>
        <p:txBody>
          <a:bodyPr>
            <a:normAutofit fontScale="92500" lnSpcReduction="10000"/>
          </a:bodyPr>
          <a:lstStyle/>
          <a:p>
            <a:pPr marL="0" indent="0">
              <a:buNone/>
            </a:pPr>
            <a:r>
              <a:rPr lang="en-GB" b="1" i="1" dirty="0" smtClean="0"/>
              <a:t>Where do you think the idea for a critical period of attachment came from?</a:t>
            </a:r>
            <a:endParaRPr lang="en-GB" b="1" i="1" dirty="0"/>
          </a:p>
        </p:txBody>
      </p:sp>
      <p:sp>
        <p:nvSpPr>
          <p:cNvPr id="4" name="Title 3"/>
          <p:cNvSpPr>
            <a:spLocks noGrp="1"/>
          </p:cNvSpPr>
          <p:nvPr>
            <p:ph type="title"/>
          </p:nvPr>
        </p:nvSpPr>
        <p:spPr>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endParaRPr lang="en-GB" sz="4400" b="1" dirty="0" smtClean="0"/>
          </a:p>
          <a:p>
            <a:pPr algn="ctr"/>
            <a:r>
              <a:rPr lang="en-GB" sz="4400" b="1" dirty="0" smtClean="0"/>
              <a:t>Bowlby’s </a:t>
            </a:r>
            <a:r>
              <a:rPr lang="en-GB" sz="4400" b="1" dirty="0" err="1" smtClean="0"/>
              <a:t>Monotropic</a:t>
            </a:r>
            <a:r>
              <a:rPr lang="en-GB" sz="4400" b="1" dirty="0" smtClean="0"/>
              <a:t> Theory: </a:t>
            </a:r>
            <a:br>
              <a:rPr lang="en-GB" sz="4400" b="1" dirty="0" smtClean="0"/>
            </a:br>
            <a:r>
              <a:rPr lang="en-GB" b="1" dirty="0" smtClean="0">
                <a:solidFill>
                  <a:srgbClr val="FFFF00"/>
                </a:solidFill>
              </a:rPr>
              <a:t>Critical Period</a:t>
            </a:r>
            <a:endParaRPr lang="en-GB" sz="4400" b="1" dirty="0">
              <a:solidFill>
                <a:srgbClr val="FFFF00"/>
              </a:solidFill>
            </a:endParaRPr>
          </a:p>
          <a:p>
            <a:pPr algn="ctr"/>
            <a:endParaRPr lang="en-GB" sz="4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794" y="2599652"/>
            <a:ext cx="2971102" cy="1939320"/>
          </a:xfrm>
          <a:prstGeom prst="rect">
            <a:avLst/>
          </a:prstGeom>
        </p:spPr>
      </p:pic>
      <p:sp>
        <p:nvSpPr>
          <p:cNvPr id="6" name="TextBox 5"/>
          <p:cNvSpPr txBox="1"/>
          <p:nvPr/>
        </p:nvSpPr>
        <p:spPr>
          <a:xfrm>
            <a:off x="3635896" y="2599652"/>
            <a:ext cx="5050904" cy="193899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GB" sz="2400" dirty="0" smtClean="0"/>
              <a:t>Bowlby took this idea from the work of Lorenz, who suggested that if young geese did not imprint soon after hatching, they would loose the ability to do so </a:t>
            </a:r>
            <a:endParaRPr lang="en-GB" sz="2400" dirty="0"/>
          </a:p>
        </p:txBody>
      </p:sp>
      <p:sp>
        <p:nvSpPr>
          <p:cNvPr id="7" name="TextBox 6"/>
          <p:cNvSpPr txBox="1"/>
          <p:nvPr/>
        </p:nvSpPr>
        <p:spPr>
          <a:xfrm>
            <a:off x="664794" y="4538972"/>
            <a:ext cx="8022006" cy="707886"/>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GB" sz="2000" dirty="0" smtClean="0">
                <a:solidFill>
                  <a:srgbClr val="FFFFCC"/>
                </a:solidFill>
              </a:rPr>
              <a:t>Bowlby believed that the same was true for humans.  </a:t>
            </a:r>
            <a:r>
              <a:rPr lang="en-GB" sz="2000" b="1" i="1" dirty="0" smtClean="0">
                <a:solidFill>
                  <a:srgbClr val="FFFFCC"/>
                </a:solidFill>
              </a:rPr>
              <a:t>What did he suggest was the critical period for human attachment?</a:t>
            </a:r>
            <a:endParaRPr lang="en-GB" sz="2000" b="1" i="1" dirty="0">
              <a:solidFill>
                <a:srgbClr val="FFFFCC"/>
              </a:solidFill>
            </a:endParaRPr>
          </a:p>
        </p:txBody>
      </p:sp>
      <p:sp>
        <p:nvSpPr>
          <p:cNvPr id="8" name="TextBox 7"/>
          <p:cNvSpPr txBox="1"/>
          <p:nvPr/>
        </p:nvSpPr>
        <p:spPr>
          <a:xfrm>
            <a:off x="664794" y="5246858"/>
            <a:ext cx="8022006" cy="1015663"/>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GB" sz="2000" dirty="0" smtClean="0">
                <a:solidFill>
                  <a:srgbClr val="002060"/>
                </a:solidFill>
              </a:rPr>
              <a:t>Bowlby believed that the critical period for attachment in humans ended at around 4 </a:t>
            </a:r>
            <a:r>
              <a:rPr lang="en-GB" sz="2000" dirty="0" smtClean="0">
                <a:solidFill>
                  <a:srgbClr val="002060"/>
                </a:solidFill>
              </a:rPr>
              <a:t>years, </a:t>
            </a:r>
            <a:r>
              <a:rPr lang="en-GB" sz="2000" dirty="0" smtClean="0">
                <a:solidFill>
                  <a:srgbClr val="002060"/>
                </a:solidFill>
              </a:rPr>
              <a:t>although he believed that the first two and a half years with the most important for forming an attachment</a:t>
            </a:r>
            <a:endParaRPr lang="en-GB" sz="2000" dirty="0">
              <a:solidFill>
                <a:srgbClr val="002060"/>
              </a:solidFill>
            </a:endParaRPr>
          </a:p>
        </p:txBody>
      </p:sp>
    </p:spTree>
    <p:extLst>
      <p:ext uri="{BB962C8B-B14F-4D97-AF65-F5344CB8AC3E}">
        <p14:creationId xmlns:p14="http://schemas.microsoft.com/office/powerpoint/2010/main" val="169920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endParaRPr lang="en-GB" sz="4400" b="1" dirty="0" smtClean="0"/>
          </a:p>
          <a:p>
            <a:pPr algn="ctr"/>
            <a:r>
              <a:rPr lang="en-GB" sz="4400" b="1" dirty="0" smtClean="0"/>
              <a:t>Bowlby’s </a:t>
            </a:r>
            <a:r>
              <a:rPr lang="en-GB" sz="4400" b="1" dirty="0" err="1" smtClean="0"/>
              <a:t>Monotropic</a:t>
            </a:r>
            <a:r>
              <a:rPr lang="en-GB" sz="4400" b="1" dirty="0" smtClean="0"/>
              <a:t> Theory: </a:t>
            </a:r>
            <a:br>
              <a:rPr lang="en-GB" sz="4400" b="1" dirty="0" smtClean="0"/>
            </a:br>
            <a:r>
              <a:rPr lang="en-GB" sz="2700" b="1" dirty="0" smtClean="0">
                <a:solidFill>
                  <a:srgbClr val="FFFF00"/>
                </a:solidFill>
              </a:rPr>
              <a:t>Can you remember what the 6 parts of the theory are?</a:t>
            </a:r>
            <a:endParaRPr lang="en-GB" sz="2700" b="1" dirty="0">
              <a:solidFill>
                <a:srgbClr val="FFFF00"/>
              </a:solidFill>
            </a:endParaRPr>
          </a:p>
          <a:p>
            <a:pPr algn="ctr"/>
            <a:endParaRPr lang="en-GB" sz="4400" dirty="0"/>
          </a:p>
        </p:txBody>
      </p:sp>
      <p:pic>
        <p:nvPicPr>
          <p:cNvPr id="5" name="Content Placeholder 4"/>
          <p:cNvPicPr>
            <a:picLocks noGrp="1" noChangeAspect="1"/>
          </p:cNvPicPr>
          <p:nvPr>
            <p:ph idx="1"/>
          </p:nvPr>
        </p:nvPicPr>
        <p:blipFill rotWithShape="1">
          <a:blip r:embed="rId2"/>
          <a:srcRect l="22168" r="13341"/>
          <a:stretch/>
        </p:blipFill>
        <p:spPr>
          <a:xfrm>
            <a:off x="3563888" y="1700808"/>
            <a:ext cx="2918838" cy="4525963"/>
          </a:xfrm>
          <a:prstGeom prst="rect">
            <a:avLst/>
          </a:prstGeom>
        </p:spPr>
      </p:pic>
      <p:sp>
        <p:nvSpPr>
          <p:cNvPr id="6" name="16-Point Star 5"/>
          <p:cNvSpPr/>
          <p:nvPr/>
        </p:nvSpPr>
        <p:spPr>
          <a:xfrm rot="306250">
            <a:off x="5594857" y="3922636"/>
            <a:ext cx="3096344" cy="2088232"/>
          </a:xfrm>
          <a:prstGeom prst="star16">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3600" dirty="0" smtClean="0">
                <a:solidFill>
                  <a:srgbClr val="FFFF00"/>
                </a:solidFill>
              </a:rPr>
              <a:t>Sic Pimp</a:t>
            </a:r>
            <a:endParaRPr lang="en-GB" sz="3600" dirty="0">
              <a:solidFill>
                <a:srgbClr val="FFFF00"/>
              </a:solidFill>
            </a:endParaRPr>
          </a:p>
        </p:txBody>
      </p:sp>
      <p:sp>
        <p:nvSpPr>
          <p:cNvPr id="7" name="TextBox 6"/>
          <p:cNvSpPr txBox="1"/>
          <p:nvPr/>
        </p:nvSpPr>
        <p:spPr>
          <a:xfrm>
            <a:off x="457200" y="1772816"/>
            <a:ext cx="3178696" cy="707886"/>
          </a:xfrm>
          <a:prstGeom prst="rect">
            <a:avLst/>
          </a:prstGeom>
          <a:noFill/>
        </p:spPr>
        <p:txBody>
          <a:bodyPr wrap="square" rtlCol="0">
            <a:spAutoFit/>
          </a:bodyPr>
          <a:lstStyle/>
          <a:p>
            <a:r>
              <a:rPr lang="en-GB" sz="2000" dirty="0" smtClean="0"/>
              <a:t>Write them out, individually,  on a MWB</a:t>
            </a:r>
            <a:endParaRPr lang="en-GB" sz="2000" dirty="0"/>
          </a:p>
        </p:txBody>
      </p:sp>
    </p:spTree>
    <p:extLst>
      <p:ext uri="{BB962C8B-B14F-4D97-AF65-F5344CB8AC3E}">
        <p14:creationId xmlns:p14="http://schemas.microsoft.com/office/powerpoint/2010/main" val="8009978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a:p>
        </p:txBody>
      </p:sp>
      <p:sp>
        <p:nvSpPr>
          <p:cNvPr id="4" name="Flowchart: Process 3"/>
          <p:cNvSpPr/>
          <p:nvPr/>
        </p:nvSpPr>
        <p:spPr>
          <a:xfrm>
            <a:off x="500611" y="2276872"/>
            <a:ext cx="4032448" cy="4468763"/>
          </a:xfrm>
          <a:prstGeom prst="flowChartProcess">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b="1" dirty="0" smtClean="0">
              <a:solidFill>
                <a:schemeClr val="tx1"/>
              </a:solidFill>
            </a:endParaRPr>
          </a:p>
          <a:p>
            <a:pPr algn="ctr"/>
            <a:r>
              <a:rPr lang="en-GB" sz="3600" b="1" dirty="0" smtClean="0">
                <a:solidFill>
                  <a:schemeClr val="tx1"/>
                </a:solidFill>
              </a:rPr>
              <a:t>Hardwired</a:t>
            </a:r>
          </a:p>
          <a:p>
            <a:pPr algn="ctr"/>
            <a:r>
              <a:rPr lang="en-GB" sz="3600" b="1" dirty="0" smtClean="0">
                <a:solidFill>
                  <a:schemeClr val="tx1"/>
                </a:solidFill>
              </a:rPr>
              <a:t>Innate</a:t>
            </a:r>
          </a:p>
          <a:p>
            <a:pPr algn="ctr"/>
            <a:r>
              <a:rPr lang="en-GB" sz="3600" b="1" dirty="0" smtClean="0">
                <a:solidFill>
                  <a:schemeClr val="tx1"/>
                </a:solidFill>
              </a:rPr>
              <a:t>Genetic</a:t>
            </a:r>
          </a:p>
          <a:p>
            <a:pPr algn="ctr"/>
            <a:r>
              <a:rPr lang="en-GB" sz="3600" b="1" dirty="0" smtClean="0">
                <a:solidFill>
                  <a:schemeClr val="tx1"/>
                </a:solidFill>
              </a:rPr>
              <a:t>Pre-disposed</a:t>
            </a:r>
          </a:p>
          <a:p>
            <a:pPr algn="ctr"/>
            <a:r>
              <a:rPr lang="en-GB" sz="3600" b="1" dirty="0" smtClean="0">
                <a:solidFill>
                  <a:schemeClr val="tx1"/>
                </a:solidFill>
              </a:rPr>
              <a:t>Biological</a:t>
            </a:r>
          </a:p>
          <a:p>
            <a:pPr algn="ctr"/>
            <a:r>
              <a:rPr lang="en-GB" sz="3600" b="1" dirty="0" smtClean="0">
                <a:solidFill>
                  <a:schemeClr val="tx1"/>
                </a:solidFill>
              </a:rPr>
              <a:t>Heredity</a:t>
            </a:r>
          </a:p>
          <a:p>
            <a:pPr algn="ctr"/>
            <a:r>
              <a:rPr lang="en-GB" sz="3600" b="1" dirty="0" smtClean="0">
                <a:solidFill>
                  <a:schemeClr val="tx1"/>
                </a:solidFill>
              </a:rPr>
              <a:t>Nativist</a:t>
            </a:r>
          </a:p>
          <a:p>
            <a:pPr algn="ctr"/>
            <a:r>
              <a:rPr lang="en-GB" sz="3600" b="1" dirty="0" smtClean="0">
                <a:solidFill>
                  <a:schemeClr val="tx1"/>
                </a:solidFill>
              </a:rPr>
              <a:t>Evolutionary</a:t>
            </a:r>
          </a:p>
          <a:p>
            <a:pPr algn="ctr"/>
            <a:endParaRPr lang="en-GB" sz="4000" b="1" dirty="0">
              <a:solidFill>
                <a:schemeClr val="tx1"/>
              </a:solidFill>
            </a:endParaRPr>
          </a:p>
        </p:txBody>
      </p:sp>
      <p:sp>
        <p:nvSpPr>
          <p:cNvPr id="5" name="Rectangle 4"/>
          <p:cNvSpPr/>
          <p:nvPr/>
        </p:nvSpPr>
        <p:spPr>
          <a:xfrm>
            <a:off x="539552" y="116632"/>
            <a:ext cx="4032448"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I</a:t>
            </a:r>
            <a:r>
              <a:rPr lang="en-GB" sz="2400" b="1" dirty="0" smtClean="0"/>
              <a:t>f </a:t>
            </a:r>
            <a:r>
              <a:rPr lang="en-GB" sz="2400" b="1" dirty="0" smtClean="0"/>
              <a:t>you believe that attachment is a result of </a:t>
            </a:r>
            <a:r>
              <a:rPr lang="en-GB" sz="3200" b="1" dirty="0" smtClean="0">
                <a:solidFill>
                  <a:schemeClr val="tx1"/>
                </a:solidFill>
              </a:rPr>
              <a:t>nature</a:t>
            </a:r>
            <a:r>
              <a:rPr lang="en-GB" sz="2400" b="1" dirty="0" smtClean="0"/>
              <a:t> then it may be….. </a:t>
            </a:r>
            <a:endParaRPr lang="en-GB" sz="2400" b="1" dirty="0"/>
          </a:p>
        </p:txBody>
      </p:sp>
      <p:sp>
        <p:nvSpPr>
          <p:cNvPr id="6" name="Rectangle 5"/>
          <p:cNvSpPr/>
          <p:nvPr/>
        </p:nvSpPr>
        <p:spPr>
          <a:xfrm>
            <a:off x="4572000" y="116632"/>
            <a:ext cx="4176464" cy="15121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b="1" dirty="0" smtClean="0">
                <a:solidFill>
                  <a:schemeClr val="tx1"/>
                </a:solidFill>
              </a:rPr>
              <a:t>Nurture</a:t>
            </a:r>
            <a:r>
              <a:rPr lang="en-GB" sz="2800" b="1" dirty="0" smtClean="0"/>
              <a:t> is then….</a:t>
            </a:r>
            <a:endParaRPr lang="en-GB" sz="2800" b="1" dirty="0"/>
          </a:p>
        </p:txBody>
      </p:sp>
      <p:sp>
        <p:nvSpPr>
          <p:cNvPr id="7" name="Rectangle 6"/>
          <p:cNvSpPr/>
          <p:nvPr/>
        </p:nvSpPr>
        <p:spPr>
          <a:xfrm>
            <a:off x="4511278" y="1993107"/>
            <a:ext cx="4208396" cy="475252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4800" b="1" dirty="0" smtClean="0">
                <a:solidFill>
                  <a:schemeClr val="tx1"/>
                </a:solidFill>
              </a:rPr>
              <a:t>Learnt</a:t>
            </a:r>
          </a:p>
          <a:p>
            <a:pPr algn="ctr"/>
            <a:r>
              <a:rPr lang="en-GB" sz="4800" b="1" dirty="0" smtClean="0">
                <a:solidFill>
                  <a:schemeClr val="tx1"/>
                </a:solidFill>
              </a:rPr>
              <a:t>Conditioned </a:t>
            </a:r>
          </a:p>
          <a:p>
            <a:pPr algn="ctr"/>
            <a:r>
              <a:rPr lang="en-GB" sz="4800" b="1" dirty="0" smtClean="0">
                <a:solidFill>
                  <a:schemeClr val="tx1"/>
                </a:solidFill>
              </a:rPr>
              <a:t>Environmental</a:t>
            </a:r>
          </a:p>
          <a:p>
            <a:pPr algn="ctr"/>
            <a:r>
              <a:rPr lang="en-GB" sz="4800" b="1" dirty="0" smtClean="0">
                <a:solidFill>
                  <a:schemeClr val="tx1"/>
                </a:solidFill>
              </a:rPr>
              <a:t>Empiricist</a:t>
            </a:r>
          </a:p>
          <a:p>
            <a:pPr algn="ctr"/>
            <a:r>
              <a:rPr lang="en-GB" sz="4800" b="1" dirty="0" smtClean="0">
                <a:solidFill>
                  <a:schemeClr val="tx1"/>
                </a:solidFill>
              </a:rPr>
              <a:t>Behavioural</a:t>
            </a:r>
            <a:endParaRPr lang="en-GB" sz="4800" b="1" dirty="0">
              <a:solidFill>
                <a:schemeClr val="tx1"/>
              </a:solidFill>
            </a:endParaRPr>
          </a:p>
        </p:txBody>
      </p:sp>
      <p:sp>
        <p:nvSpPr>
          <p:cNvPr id="8" name="TextBox 7"/>
          <p:cNvSpPr txBox="1"/>
          <p:nvPr/>
        </p:nvSpPr>
        <p:spPr>
          <a:xfrm>
            <a:off x="539552" y="1628800"/>
            <a:ext cx="8224878" cy="707886"/>
          </a:xfrm>
          <a:prstGeom prst="rect">
            <a:avLst/>
          </a:prstGeom>
          <a:solidFill>
            <a:schemeClr val="accent4">
              <a:lumMod val="40000"/>
              <a:lumOff val="60000"/>
            </a:schemeClr>
          </a:solidFill>
        </p:spPr>
        <p:txBody>
          <a:bodyPr wrap="square" rtlCol="0">
            <a:spAutoFit/>
          </a:bodyPr>
          <a:lstStyle/>
          <a:p>
            <a:r>
              <a:rPr lang="en-GB" sz="2000" dirty="0" smtClean="0"/>
              <a:t>Do you understand what each of the terms in the boxes mean?  See if you can explain them in your groups</a:t>
            </a:r>
            <a:endParaRPr lang="en-GB" sz="2000" dirty="0"/>
          </a:p>
        </p:txBody>
      </p:sp>
      <p:sp>
        <p:nvSpPr>
          <p:cNvPr id="9" name="7-Point Star 8"/>
          <p:cNvSpPr/>
          <p:nvPr/>
        </p:nvSpPr>
        <p:spPr>
          <a:xfrm>
            <a:off x="1071628" y="274638"/>
            <a:ext cx="8252899" cy="6150246"/>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smtClean="0">
              <a:solidFill>
                <a:schemeClr val="tx1"/>
              </a:solidFill>
            </a:endParaRPr>
          </a:p>
          <a:p>
            <a:pPr algn="ctr"/>
            <a:r>
              <a:rPr lang="en-GB" sz="3200" b="1" dirty="0" smtClean="0">
                <a:solidFill>
                  <a:schemeClr val="tx1"/>
                </a:solidFill>
              </a:rPr>
              <a:t>Note that </a:t>
            </a:r>
            <a:r>
              <a:rPr lang="en-GB" sz="3200" b="1" dirty="0" smtClean="0">
                <a:solidFill>
                  <a:schemeClr val="tx1"/>
                </a:solidFill>
              </a:rPr>
              <a:t>the </a:t>
            </a:r>
            <a:r>
              <a:rPr lang="en-GB" sz="3200" b="1" dirty="0" smtClean="0">
                <a:solidFill>
                  <a:srgbClr val="FF0000"/>
                </a:solidFill>
              </a:rPr>
              <a:t>evolutionary</a:t>
            </a:r>
            <a:r>
              <a:rPr lang="en-GB" sz="3200" b="1" dirty="0" smtClean="0">
                <a:solidFill>
                  <a:schemeClr val="tx1"/>
                </a:solidFill>
              </a:rPr>
              <a:t> </a:t>
            </a:r>
            <a:r>
              <a:rPr lang="en-GB" sz="3200" b="1" dirty="0" smtClean="0">
                <a:solidFill>
                  <a:schemeClr val="tx1"/>
                </a:solidFill>
              </a:rPr>
              <a:t>explanation of attachment </a:t>
            </a:r>
            <a:r>
              <a:rPr lang="en-GB" sz="3200" b="1" dirty="0" smtClean="0">
                <a:solidFill>
                  <a:schemeClr val="tx1"/>
                </a:solidFill>
              </a:rPr>
              <a:t>falls on the nature side of the debate and the </a:t>
            </a:r>
            <a:r>
              <a:rPr lang="en-GB" sz="3200" b="1" dirty="0" smtClean="0">
                <a:solidFill>
                  <a:srgbClr val="FF0000"/>
                </a:solidFill>
              </a:rPr>
              <a:t>Behavioural </a:t>
            </a:r>
            <a:r>
              <a:rPr lang="en-GB" sz="3200" b="1" dirty="0" smtClean="0">
                <a:solidFill>
                  <a:schemeClr val="tx1"/>
                </a:solidFill>
              </a:rPr>
              <a:t>explanation falls on the nurture side of the debate</a:t>
            </a:r>
            <a:endParaRPr lang="en-GB" sz="3200" b="1" dirty="0">
              <a:solidFill>
                <a:srgbClr val="FF0000"/>
              </a:solidFill>
            </a:endParaRPr>
          </a:p>
        </p:txBody>
      </p:sp>
    </p:spTree>
    <p:extLst>
      <p:ext uri="{BB962C8B-B14F-4D97-AF65-F5344CB8AC3E}">
        <p14:creationId xmlns:p14="http://schemas.microsoft.com/office/powerpoint/2010/main" val="425817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p:spPr>
        <p:txBody>
          <a:bodyPr>
            <a:normAutofit fontScale="90000"/>
          </a:bodyPr>
          <a:lstStyle/>
          <a:p>
            <a:r>
              <a:rPr lang="en-GB" dirty="0" smtClean="0">
                <a:solidFill>
                  <a:schemeClr val="bg1"/>
                </a:solidFill>
              </a:rPr>
              <a:t>The Learning Theory of Attachment:  Classical Conditioning</a:t>
            </a:r>
            <a:endParaRPr lang="en-GB" dirty="0">
              <a:solidFill>
                <a:schemeClr val="bg1"/>
              </a:solidFill>
            </a:endParaRPr>
          </a:p>
        </p:txBody>
      </p:sp>
      <p:sp>
        <p:nvSpPr>
          <p:cNvPr id="3" name="Content Placeholder 2"/>
          <p:cNvSpPr>
            <a:spLocks noGrp="1"/>
          </p:cNvSpPr>
          <p:nvPr>
            <p:ph idx="1"/>
          </p:nvPr>
        </p:nvSpPr>
        <p:spPr/>
        <p:txBody>
          <a:bodyPr/>
          <a:lstStyle/>
          <a:p>
            <a:pPr marL="0" indent="0">
              <a:buNone/>
            </a:pPr>
            <a:r>
              <a:rPr lang="en-GB" dirty="0" smtClean="0"/>
              <a:t>What do you think it going on in the scenario below?</a:t>
            </a:r>
          </a:p>
          <a:p>
            <a:pPr marL="0" indent="0">
              <a:buNone/>
            </a:pPr>
            <a:endParaRPr lang="en-GB" dirty="0"/>
          </a:p>
          <a:p>
            <a:pPr marL="0" indent="0">
              <a:buNone/>
            </a:pP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3304" y="2463224"/>
            <a:ext cx="1239447" cy="132853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2269" y="2550174"/>
            <a:ext cx="1857820" cy="123473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2756" y="3979796"/>
            <a:ext cx="1342956" cy="134295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530" y="4088016"/>
            <a:ext cx="1857820" cy="1234736"/>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5858" y="3987007"/>
            <a:ext cx="1239447" cy="132853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2142" y="5454685"/>
            <a:ext cx="1342956" cy="1342956"/>
          </a:xfrm>
          <a:prstGeom prst="rect">
            <a:avLst/>
          </a:prstGeom>
        </p:spPr>
      </p:pic>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4461" y="5447223"/>
            <a:ext cx="1239447" cy="1328533"/>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26892" t="36350" r="25533" b="40550"/>
          <a:stretch/>
        </p:blipFill>
        <p:spPr>
          <a:xfrm>
            <a:off x="4528397" y="3094833"/>
            <a:ext cx="576064" cy="362097"/>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26892" t="36350" r="25533" b="40550"/>
          <a:stretch/>
        </p:blipFill>
        <p:spPr>
          <a:xfrm>
            <a:off x="4197283" y="4589466"/>
            <a:ext cx="576064" cy="362097"/>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26892" t="36350" r="25533" b="40550"/>
          <a:stretch/>
        </p:blipFill>
        <p:spPr>
          <a:xfrm>
            <a:off x="4197283" y="6127676"/>
            <a:ext cx="576064" cy="362097"/>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24800" t="34880" r="24800" b="19761"/>
          <a:stretch/>
        </p:blipFill>
        <p:spPr>
          <a:xfrm>
            <a:off x="1890914" y="4500677"/>
            <a:ext cx="676477" cy="608829"/>
          </a:xfrm>
          <a:prstGeom prst="rect">
            <a:avLst/>
          </a:prstGeom>
        </p:spPr>
      </p:pic>
    </p:spTree>
    <p:extLst>
      <p:ext uri="{BB962C8B-B14F-4D97-AF65-F5344CB8AC3E}">
        <p14:creationId xmlns:p14="http://schemas.microsoft.com/office/powerpoint/2010/main" val="1570340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p:spPr>
        <p:txBody>
          <a:bodyPr>
            <a:normAutofit fontScale="90000"/>
          </a:bodyPr>
          <a:lstStyle/>
          <a:p>
            <a:r>
              <a:rPr lang="en-GB" dirty="0" smtClean="0">
                <a:solidFill>
                  <a:schemeClr val="bg1"/>
                </a:solidFill>
              </a:rPr>
              <a:t>The Learning Theory of Attachment:</a:t>
            </a:r>
            <a:br>
              <a:rPr lang="en-GB" dirty="0" smtClean="0">
                <a:solidFill>
                  <a:schemeClr val="bg1"/>
                </a:solidFill>
              </a:rPr>
            </a:br>
            <a:r>
              <a:rPr lang="en-GB" dirty="0" smtClean="0">
                <a:solidFill>
                  <a:schemeClr val="bg1"/>
                </a:solidFill>
              </a:rPr>
              <a:t>Classical conditioning</a:t>
            </a:r>
            <a:endParaRPr lang="en-GB" dirty="0">
              <a:solidFill>
                <a:schemeClr val="bg1"/>
              </a:solidFill>
            </a:endParaRPr>
          </a:p>
        </p:txBody>
      </p:sp>
      <p:sp>
        <p:nvSpPr>
          <p:cNvPr id="3" name="Content Placeholder 2"/>
          <p:cNvSpPr>
            <a:spLocks noGrp="1"/>
          </p:cNvSpPr>
          <p:nvPr>
            <p:ph idx="1"/>
          </p:nvPr>
        </p:nvSpPr>
        <p:spPr/>
        <p:txBody>
          <a:bodyPr>
            <a:normAutofit fontScale="70000" lnSpcReduction="20000"/>
          </a:bodyPr>
          <a:lstStyle/>
          <a:p>
            <a:pPr marL="0" indent="0">
              <a:buNone/>
            </a:pPr>
            <a:r>
              <a:rPr lang="en-GB" b="1" i="1" dirty="0" smtClean="0"/>
              <a:t>The following terms are associated with classical conditioning theory.  What do they mean?  Write down the </a:t>
            </a:r>
            <a:r>
              <a:rPr lang="en-GB" b="1" i="1" dirty="0" smtClean="0"/>
              <a:t>definitions of each</a:t>
            </a:r>
            <a:endParaRPr lang="en-GB" b="1" i="1" dirty="0" smtClean="0"/>
          </a:p>
          <a:p>
            <a:pPr marL="0" indent="0">
              <a:buNone/>
            </a:pPr>
            <a:endParaRPr lang="en-GB" dirty="0"/>
          </a:p>
          <a:p>
            <a:r>
              <a:rPr lang="en-GB" dirty="0" smtClean="0"/>
              <a:t>Unconditioned stimulus	</a:t>
            </a:r>
          </a:p>
          <a:p>
            <a:r>
              <a:rPr lang="en-GB" dirty="0" smtClean="0"/>
              <a:t>Conditioned stimulus</a:t>
            </a:r>
          </a:p>
          <a:p>
            <a:r>
              <a:rPr lang="en-GB" dirty="0" smtClean="0"/>
              <a:t>Neutral stimulus</a:t>
            </a:r>
          </a:p>
          <a:p>
            <a:r>
              <a:rPr lang="en-GB" dirty="0" smtClean="0"/>
              <a:t>Unconditioned response</a:t>
            </a:r>
          </a:p>
          <a:p>
            <a:r>
              <a:rPr lang="en-GB" dirty="0" smtClean="0"/>
              <a:t>Conditioned response</a:t>
            </a:r>
          </a:p>
          <a:p>
            <a:endParaRPr lang="en-GB" dirty="0"/>
          </a:p>
          <a:p>
            <a:pPr marL="0" indent="0">
              <a:buNone/>
            </a:pPr>
            <a:r>
              <a:rPr lang="en-GB" b="1" i="1" dirty="0" smtClean="0"/>
              <a:t>How do these terms relate to the Pavlov scenario?  In pairs, see if you can draw it out on a mini whiteboard with the help of the pictures on the next slide</a:t>
            </a:r>
          </a:p>
          <a:p>
            <a:pPr marL="0" indent="0">
              <a:buNone/>
            </a:pPr>
            <a:endParaRPr lang="en-GB" b="1" i="1"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209815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p:spPr>
        <p:txBody>
          <a:bodyPr>
            <a:normAutofit fontScale="90000"/>
          </a:bodyPr>
          <a:lstStyle/>
          <a:p>
            <a:r>
              <a:rPr lang="en-GB" dirty="0" smtClean="0">
                <a:solidFill>
                  <a:schemeClr val="bg1"/>
                </a:solidFill>
              </a:rPr>
              <a:t>The Learning Theory of Attachment: </a:t>
            </a:r>
            <a:r>
              <a:rPr lang="en-GB" dirty="0" err="1" smtClean="0">
                <a:solidFill>
                  <a:schemeClr val="bg1"/>
                </a:solidFill>
              </a:rPr>
              <a:t>Classicial</a:t>
            </a:r>
            <a:r>
              <a:rPr lang="en-GB" dirty="0" smtClean="0">
                <a:solidFill>
                  <a:schemeClr val="bg1"/>
                </a:solidFill>
              </a:rPr>
              <a:t> conditioning</a:t>
            </a:r>
            <a:endParaRPr lang="en-GB" dirty="0">
              <a:solidFill>
                <a:schemeClr val="bg1"/>
              </a:solidFill>
            </a:endParaRPr>
          </a:p>
        </p:txBody>
      </p:sp>
      <p:sp>
        <p:nvSpPr>
          <p:cNvPr id="3" name="Content Placeholder 2"/>
          <p:cNvSpPr>
            <a:spLocks noGrp="1"/>
          </p:cNvSpPr>
          <p:nvPr>
            <p:ph idx="1"/>
          </p:nvPr>
        </p:nvSpPr>
        <p:spPr/>
        <p:txBody>
          <a:bodyPr/>
          <a:lstStyle/>
          <a:p>
            <a:pPr marL="0" indent="0">
              <a:buNone/>
            </a:pPr>
            <a:r>
              <a:rPr lang="en-GB" dirty="0" smtClean="0"/>
              <a:t>Add the terms associated with the classical conditioning theory</a:t>
            </a:r>
            <a:endParaRPr lang="en-GB" dirty="0"/>
          </a:p>
          <a:p>
            <a:pPr marL="0" indent="0">
              <a:buNone/>
            </a:pP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3304" y="2463224"/>
            <a:ext cx="1239447" cy="132853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2269" y="2550174"/>
            <a:ext cx="1857820" cy="123473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2756" y="3979796"/>
            <a:ext cx="1342956" cy="134295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530" y="4088016"/>
            <a:ext cx="1857820" cy="1234736"/>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5858" y="3987007"/>
            <a:ext cx="1239447" cy="132853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2142" y="5454685"/>
            <a:ext cx="1342956" cy="1342956"/>
          </a:xfrm>
          <a:prstGeom prst="rect">
            <a:avLst/>
          </a:prstGeom>
        </p:spPr>
      </p:pic>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4461" y="5447223"/>
            <a:ext cx="1239447" cy="1328533"/>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26892" t="36350" r="25533" b="40550"/>
          <a:stretch/>
        </p:blipFill>
        <p:spPr>
          <a:xfrm>
            <a:off x="4528397" y="3094833"/>
            <a:ext cx="576064" cy="362097"/>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26892" t="36350" r="25533" b="40550"/>
          <a:stretch/>
        </p:blipFill>
        <p:spPr>
          <a:xfrm>
            <a:off x="4197283" y="4589466"/>
            <a:ext cx="576064" cy="362097"/>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26892" t="36350" r="25533" b="40550"/>
          <a:stretch/>
        </p:blipFill>
        <p:spPr>
          <a:xfrm>
            <a:off x="4197283" y="6127676"/>
            <a:ext cx="576064" cy="362097"/>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24800" t="34880" r="24800" b="19761"/>
          <a:stretch/>
        </p:blipFill>
        <p:spPr>
          <a:xfrm>
            <a:off x="1890914" y="4500677"/>
            <a:ext cx="676477" cy="608829"/>
          </a:xfrm>
          <a:prstGeom prst="rect">
            <a:avLst/>
          </a:prstGeom>
        </p:spPr>
      </p:pic>
    </p:spTree>
    <p:extLst>
      <p:ext uri="{BB962C8B-B14F-4D97-AF65-F5344CB8AC3E}">
        <p14:creationId xmlns:p14="http://schemas.microsoft.com/office/powerpoint/2010/main" val="12216455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439311"/>
            <a:ext cx="8229600" cy="4565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The classical conditioning explanation of attachment says that babies respond to all humans in the same way when they are born and have no  preference for anybody.</a:t>
            </a:r>
          </a:p>
          <a:p>
            <a:pPr algn="ctr"/>
            <a:endParaRPr lang="en-GB" sz="2400" dirty="0"/>
          </a:p>
          <a:p>
            <a:pPr algn="ctr"/>
            <a:r>
              <a:rPr lang="en-GB" sz="2400" dirty="0" smtClean="0"/>
              <a:t>It is through feeding (which gives the baby pleasure) that  attachment is formed</a:t>
            </a:r>
          </a:p>
          <a:p>
            <a:pPr algn="ctr"/>
            <a:endParaRPr lang="en-GB" dirty="0"/>
          </a:p>
          <a:p>
            <a:pPr algn="ctr"/>
            <a:endParaRPr lang="en-GB" dirty="0"/>
          </a:p>
        </p:txBody>
      </p:sp>
      <p:sp>
        <p:nvSpPr>
          <p:cNvPr id="5" name="Rounded Rectangle 4"/>
          <p:cNvSpPr/>
          <p:nvPr/>
        </p:nvSpPr>
        <p:spPr>
          <a:xfrm>
            <a:off x="1007604" y="4409728"/>
            <a:ext cx="7128792" cy="244827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400" dirty="0" smtClean="0"/>
              <a:t>Now </a:t>
            </a:r>
            <a:r>
              <a:rPr lang="en-GB" sz="2400" dirty="0" smtClean="0"/>
              <a:t>can you draw the classical conditioning diagram for how a  child becomes attached to their mother through classical conditioning?</a:t>
            </a:r>
          </a:p>
          <a:p>
            <a:pPr algn="ctr"/>
            <a:endParaRPr lang="en-GB" sz="2400" dirty="0"/>
          </a:p>
        </p:txBody>
      </p:sp>
      <p:sp>
        <p:nvSpPr>
          <p:cNvPr id="7" name="Title 1"/>
          <p:cNvSpPr>
            <a:spLocks noGrp="1"/>
          </p:cNvSpPr>
          <p:nvPr>
            <p:ph type="title"/>
          </p:nvPr>
        </p:nvSpPr>
        <p:spPr>
          <a:solidFill>
            <a:schemeClr val="tx2">
              <a:lumMod val="75000"/>
            </a:schemeClr>
          </a:solidFill>
        </p:spPr>
        <p:txBody>
          <a:bodyPr>
            <a:normAutofit fontScale="90000"/>
          </a:bodyPr>
          <a:lstStyle/>
          <a:p>
            <a:r>
              <a:rPr lang="en-GB" dirty="0" smtClean="0">
                <a:solidFill>
                  <a:schemeClr val="bg1"/>
                </a:solidFill>
              </a:rPr>
              <a:t>The Learning Theory of Attachment: </a:t>
            </a:r>
            <a:r>
              <a:rPr lang="en-GB" dirty="0" err="1" smtClean="0">
                <a:solidFill>
                  <a:schemeClr val="bg1"/>
                </a:solidFill>
              </a:rPr>
              <a:t>Classicial</a:t>
            </a:r>
            <a:r>
              <a:rPr lang="en-GB" dirty="0" smtClean="0">
                <a:solidFill>
                  <a:schemeClr val="bg1"/>
                </a:solidFill>
              </a:rPr>
              <a:t> conditioning</a:t>
            </a:r>
            <a:endParaRPr lang="en-GB" dirty="0">
              <a:solidFill>
                <a:schemeClr val="bg1"/>
              </a:solidFill>
            </a:endParaRPr>
          </a:p>
        </p:txBody>
      </p:sp>
    </p:spTree>
    <p:extLst>
      <p:ext uri="{BB962C8B-B14F-4D97-AF65-F5344CB8AC3E}">
        <p14:creationId xmlns:p14="http://schemas.microsoft.com/office/powerpoint/2010/main" val="259026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2060"/>
          </a:solidFill>
        </p:spPr>
        <p:txBody>
          <a:bodyPr>
            <a:normAutofit fontScale="90000"/>
          </a:bodyPr>
          <a:lstStyle/>
          <a:p>
            <a:r>
              <a:rPr lang="en-GB" dirty="0" smtClean="0">
                <a:solidFill>
                  <a:schemeClr val="bg1"/>
                </a:solidFill>
              </a:rPr>
              <a:t>Behaviourist theories of attachment: Operant conditioning</a:t>
            </a:r>
            <a:endParaRPr lang="en-GB" dirty="0">
              <a:solidFill>
                <a:schemeClr val="bg1"/>
              </a:solidFill>
            </a:endParaRPr>
          </a:p>
        </p:txBody>
      </p:sp>
      <p:sp>
        <p:nvSpPr>
          <p:cNvPr id="3" name="Content Placeholder 2"/>
          <p:cNvSpPr>
            <a:spLocks noGrp="1"/>
          </p:cNvSpPr>
          <p:nvPr>
            <p:ph idx="1"/>
          </p:nvPr>
        </p:nvSpPr>
        <p:spPr/>
        <p:txBody>
          <a:bodyPr/>
          <a:lstStyle/>
          <a:p>
            <a:endParaRPr lang="en-GB" dirty="0"/>
          </a:p>
        </p:txBody>
      </p:sp>
      <p:sp>
        <p:nvSpPr>
          <p:cNvPr id="5" name="Rectangle 4"/>
          <p:cNvSpPr/>
          <p:nvPr/>
        </p:nvSpPr>
        <p:spPr>
          <a:xfrm>
            <a:off x="611560" y="1458888"/>
            <a:ext cx="7632848" cy="10801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2800" b="1" dirty="0" smtClean="0"/>
              <a:t>Operant conditioning </a:t>
            </a:r>
            <a:r>
              <a:rPr lang="en-GB" sz="2400" b="1" dirty="0" smtClean="0"/>
              <a:t>is also part of the learning theory.  </a:t>
            </a:r>
          </a:p>
        </p:txBody>
      </p:sp>
      <p:sp>
        <p:nvSpPr>
          <p:cNvPr id="6" name="Oval 5"/>
          <p:cNvSpPr/>
          <p:nvPr/>
        </p:nvSpPr>
        <p:spPr>
          <a:xfrm>
            <a:off x="395536" y="2348880"/>
            <a:ext cx="4536504" cy="41044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It says- </a:t>
            </a:r>
            <a:r>
              <a:rPr lang="en-GB" sz="2400" i="1" dirty="0" smtClean="0"/>
              <a:t>“All </a:t>
            </a:r>
            <a:r>
              <a:rPr lang="en-GB" sz="2400" i="1" dirty="0"/>
              <a:t>humans possess primary motives or drives (sex, hunger, thirst) and any stimuli satisfying theses drives are </a:t>
            </a:r>
            <a:r>
              <a:rPr lang="en-GB" sz="2400" b="1" i="1" dirty="0"/>
              <a:t>primary </a:t>
            </a:r>
            <a:r>
              <a:rPr lang="en-GB" sz="2400" b="1" i="1" dirty="0" err="1"/>
              <a:t>reinforcers</a:t>
            </a:r>
            <a:r>
              <a:rPr lang="en-GB" sz="2400" i="1" dirty="0"/>
              <a:t> and are </a:t>
            </a:r>
            <a:r>
              <a:rPr lang="en-GB" sz="2400" b="1" i="1" dirty="0"/>
              <a:t>positively reinforcing</a:t>
            </a:r>
            <a:r>
              <a:rPr lang="en-GB" sz="2400" i="1" dirty="0" smtClean="0"/>
              <a:t>.”</a:t>
            </a:r>
            <a:endParaRPr lang="en-GB" sz="2400" i="1" dirty="0"/>
          </a:p>
        </p:txBody>
      </p:sp>
      <p:sp>
        <p:nvSpPr>
          <p:cNvPr id="7" name="Rectangle 6"/>
          <p:cNvSpPr/>
          <p:nvPr/>
        </p:nvSpPr>
        <p:spPr>
          <a:xfrm>
            <a:off x="5220072" y="2708920"/>
            <a:ext cx="3312368" cy="280831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2400" dirty="0" smtClean="0"/>
              <a:t>On MWB-</a:t>
            </a:r>
          </a:p>
          <a:p>
            <a:pPr marL="342900" indent="-342900">
              <a:buAutoNum type="arabicPeriod"/>
            </a:pPr>
            <a:r>
              <a:rPr lang="en-GB" sz="2400" dirty="0"/>
              <a:t>F</a:t>
            </a:r>
            <a:r>
              <a:rPr lang="en-GB" sz="2400" dirty="0" smtClean="0"/>
              <a:t>or a baby what </a:t>
            </a:r>
            <a:r>
              <a:rPr lang="en-GB" sz="2400" smtClean="0"/>
              <a:t>is its </a:t>
            </a:r>
            <a:r>
              <a:rPr lang="en-GB" sz="2400" dirty="0" smtClean="0"/>
              <a:t>primary drive? </a:t>
            </a:r>
          </a:p>
          <a:p>
            <a:pPr marL="342900" indent="-342900">
              <a:buAutoNum type="arabicPeriod"/>
            </a:pPr>
            <a:r>
              <a:rPr lang="en-GB" sz="2400" dirty="0" smtClean="0"/>
              <a:t>So then what is its primary </a:t>
            </a:r>
            <a:r>
              <a:rPr lang="en-GB" sz="2400" dirty="0" err="1" smtClean="0"/>
              <a:t>reinforcer</a:t>
            </a:r>
            <a:r>
              <a:rPr lang="en-GB" sz="2400" dirty="0" smtClean="0"/>
              <a:t>?</a:t>
            </a:r>
          </a:p>
          <a:p>
            <a:pPr marL="342900" indent="-342900">
              <a:buAutoNum type="arabicPeriod"/>
            </a:pPr>
            <a:r>
              <a:rPr lang="en-GB" sz="2400" dirty="0" smtClean="0"/>
              <a:t>How is this positively reinforcing?</a:t>
            </a:r>
          </a:p>
          <a:p>
            <a:pPr marL="342900" indent="-342900">
              <a:buAutoNum type="arabicPeriod"/>
            </a:pPr>
            <a:endParaRPr lang="en-GB" dirty="0"/>
          </a:p>
        </p:txBody>
      </p:sp>
    </p:spTree>
    <p:extLst>
      <p:ext uri="{BB962C8B-B14F-4D97-AF65-F5344CB8AC3E}">
        <p14:creationId xmlns:p14="http://schemas.microsoft.com/office/powerpoint/2010/main" val="262850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836712"/>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23528" y="50721"/>
            <a:ext cx="2232248" cy="954107"/>
          </a:xfrm>
          <a:prstGeom prst="rect">
            <a:avLst/>
          </a:prstGeom>
          <a:noFill/>
        </p:spPr>
        <p:txBody>
          <a:bodyPr wrap="square" rtlCol="0">
            <a:spAutoFit/>
          </a:bodyPr>
          <a:lstStyle/>
          <a:p>
            <a:r>
              <a:rPr lang="en-GB" sz="2800" b="1" dirty="0" smtClean="0"/>
              <a:t>Primary drive is hunger</a:t>
            </a:r>
            <a:endParaRPr lang="en-GB" sz="2800" b="1"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124744"/>
            <a:ext cx="1349235" cy="1753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851920" y="2903186"/>
            <a:ext cx="2160240" cy="1815882"/>
          </a:xfrm>
          <a:prstGeom prst="rect">
            <a:avLst/>
          </a:prstGeom>
          <a:noFill/>
        </p:spPr>
        <p:txBody>
          <a:bodyPr wrap="square" rtlCol="0">
            <a:spAutoFit/>
          </a:bodyPr>
          <a:lstStyle/>
          <a:p>
            <a:r>
              <a:rPr lang="en-GB" sz="2800" b="1" dirty="0" smtClean="0"/>
              <a:t>Therefore, the primary </a:t>
            </a:r>
            <a:r>
              <a:rPr lang="en-GB" sz="2800" b="1" dirty="0" err="1" smtClean="0"/>
              <a:t>reinforcer</a:t>
            </a:r>
            <a:r>
              <a:rPr lang="en-GB" sz="2800" b="1" dirty="0" smtClean="0"/>
              <a:t> is food</a:t>
            </a:r>
            <a:endParaRPr lang="en-GB" sz="2800" b="1" dirty="0"/>
          </a:p>
        </p:txBody>
      </p:sp>
      <p:sp>
        <p:nvSpPr>
          <p:cNvPr id="8" name="TextBox 7"/>
          <p:cNvSpPr txBox="1"/>
          <p:nvPr/>
        </p:nvSpPr>
        <p:spPr>
          <a:xfrm>
            <a:off x="6156176" y="409888"/>
            <a:ext cx="2448272" cy="2308324"/>
          </a:xfrm>
          <a:prstGeom prst="rect">
            <a:avLst/>
          </a:prstGeom>
          <a:noFill/>
        </p:spPr>
        <p:txBody>
          <a:bodyPr wrap="square" rtlCol="0">
            <a:spAutoFit/>
          </a:bodyPr>
          <a:lstStyle/>
          <a:p>
            <a:r>
              <a:rPr lang="en-GB" sz="2400" b="1" dirty="0" smtClean="0"/>
              <a:t>Baby’s primary drive is reduced and they feel pleasure so positively reinforcing</a:t>
            </a:r>
            <a:endParaRPr lang="en-GB" sz="2400" b="1" dirty="0"/>
          </a:p>
        </p:txBody>
      </p:sp>
      <p:sp>
        <p:nvSpPr>
          <p:cNvPr id="10" name="Rectangle 9"/>
          <p:cNvSpPr/>
          <p:nvPr/>
        </p:nvSpPr>
        <p:spPr>
          <a:xfrm>
            <a:off x="6621670" y="3155798"/>
            <a:ext cx="2448272" cy="3369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a:t>
            </a:r>
            <a:r>
              <a:rPr lang="en-GB" sz="2400" dirty="0" smtClean="0"/>
              <a:t>he secondary </a:t>
            </a:r>
            <a:r>
              <a:rPr lang="en-GB" sz="2400" dirty="0" err="1" smtClean="0"/>
              <a:t>reinforcer</a:t>
            </a:r>
            <a:r>
              <a:rPr lang="en-GB" sz="2400" dirty="0" smtClean="0"/>
              <a:t>  is something that leads to the primary </a:t>
            </a:r>
            <a:r>
              <a:rPr lang="en-GB" sz="2400" dirty="0" err="1" smtClean="0"/>
              <a:t>reinforcer</a:t>
            </a:r>
            <a:r>
              <a:rPr lang="en-GB" sz="2400" dirty="0" smtClean="0"/>
              <a:t>.  Who, or what, do you think that is?</a:t>
            </a:r>
            <a:endParaRPr lang="en-GB" sz="2400"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964" y="2903186"/>
            <a:ext cx="2619375" cy="1908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964" y="4916039"/>
            <a:ext cx="2638425"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373063" y="4825015"/>
            <a:ext cx="2088232" cy="1569660"/>
          </a:xfrm>
          <a:prstGeom prst="rect">
            <a:avLst/>
          </a:prstGeom>
          <a:noFill/>
        </p:spPr>
        <p:txBody>
          <a:bodyPr wrap="square" rtlCol="0">
            <a:spAutoFit/>
          </a:bodyPr>
          <a:lstStyle/>
          <a:p>
            <a:r>
              <a:rPr lang="en-GB" sz="3200" dirty="0" smtClean="0"/>
              <a:t>The person who feeds the child</a:t>
            </a:r>
            <a:endParaRPr lang="en-GB" sz="3200" dirty="0"/>
          </a:p>
        </p:txBody>
      </p:sp>
      <p:sp>
        <p:nvSpPr>
          <p:cNvPr id="3" name="Right Arrow 2"/>
          <p:cNvSpPr/>
          <p:nvPr/>
        </p:nvSpPr>
        <p:spPr>
          <a:xfrm>
            <a:off x="3042529" y="1700808"/>
            <a:ext cx="1025415" cy="6550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Left Arrow 12"/>
          <p:cNvSpPr/>
          <p:nvPr/>
        </p:nvSpPr>
        <p:spPr>
          <a:xfrm>
            <a:off x="2707732" y="3434469"/>
            <a:ext cx="1102581" cy="8066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Left Arrow 13"/>
          <p:cNvSpPr/>
          <p:nvPr/>
        </p:nvSpPr>
        <p:spPr>
          <a:xfrm>
            <a:off x="2916544" y="5266386"/>
            <a:ext cx="1296144" cy="8874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rotWithShape="1">
          <a:blip r:embed="rId6"/>
          <a:srcRect b="24338"/>
          <a:stretch/>
        </p:blipFill>
        <p:spPr>
          <a:xfrm>
            <a:off x="7720707" y="1501547"/>
            <a:ext cx="1349235" cy="1648843"/>
          </a:xfrm>
          <a:prstGeom prst="rect">
            <a:avLst/>
          </a:prstGeom>
        </p:spPr>
      </p:pic>
    </p:spTree>
    <p:extLst>
      <p:ext uri="{BB962C8B-B14F-4D97-AF65-F5344CB8AC3E}">
        <p14:creationId xmlns:p14="http://schemas.microsoft.com/office/powerpoint/2010/main" val="63512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2051"/>
                                        </p:tgtEl>
                                        <p:attrNameLst>
                                          <p:attrName>style.visibility</p:attrName>
                                        </p:attrNameLst>
                                      </p:cBhvr>
                                      <p:to>
                                        <p:strVal val="visible"/>
                                      </p:to>
                                    </p:set>
                                    <p:animEffect transition="in" filter="fade">
                                      <p:cBhvr>
                                        <p:cTn id="39" dur="500"/>
                                        <p:tgtEl>
                                          <p:spTgt spid="205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10" presetClass="entr" presetSubtype="0" fill="hold" nodeType="withEffect">
                                  <p:stCondLst>
                                    <p:cond delay="0"/>
                                  </p:stCondLst>
                                  <p:childTnLst>
                                    <p:set>
                                      <p:cBhvr>
                                        <p:cTn id="54" dur="1" fill="hold">
                                          <p:stCondLst>
                                            <p:cond delay="0"/>
                                          </p:stCondLst>
                                        </p:cTn>
                                        <p:tgtEl>
                                          <p:spTgt spid="2052"/>
                                        </p:tgtEl>
                                        <p:attrNameLst>
                                          <p:attrName>style.visibility</p:attrName>
                                        </p:attrNameLst>
                                      </p:cBhvr>
                                      <p:to>
                                        <p:strVal val="visible"/>
                                      </p:to>
                                    </p:set>
                                    <p:animEffect transition="in" filter="fade">
                                      <p:cBhvr>
                                        <p:cTn id="5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animBg="1"/>
      <p:bldP spid="11" grpId="0"/>
      <p:bldP spid="3" grpId="0" animBg="1"/>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1000</TotalTime>
  <Words>1285</Words>
  <Application>Microsoft Office PowerPoint</Application>
  <PresentationFormat>On-screen Show (4:3)</PresentationFormat>
  <Paragraphs>148</Paragraphs>
  <Slides>24</Slides>
  <Notes>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Starter: On BWB</vt:lpstr>
      <vt:lpstr>Explanations of attachment: AO1</vt:lpstr>
      <vt:lpstr>PowerPoint Presentation</vt:lpstr>
      <vt:lpstr>The Learning Theory of Attachment:  Classical Conditioning</vt:lpstr>
      <vt:lpstr>The Learning Theory of Attachment: Classical conditioning</vt:lpstr>
      <vt:lpstr>The Learning Theory of Attachment: Classicial conditioning</vt:lpstr>
      <vt:lpstr>The Learning Theory of Attachment: Classicial conditioning</vt:lpstr>
      <vt:lpstr>Behaviourist theories of attachment: Operant conditioning</vt:lpstr>
      <vt:lpstr>PowerPoint Presentation</vt:lpstr>
      <vt:lpstr>Behaviourist theories of attachment: Operant conditioning</vt:lpstr>
      <vt:lpstr>Exam practice</vt:lpstr>
      <vt:lpstr>Exam practice:  mark scheme</vt:lpstr>
      <vt:lpstr>PowerPoint Presentation</vt:lpstr>
      <vt:lpstr> Bowlby’s Monotropic Theory </vt:lpstr>
      <vt:lpstr> Bowlby’s Monotropic Theory: Proximity </vt:lpstr>
      <vt:lpstr> Bowlby’s Monotropic Theory:  Social Releasers </vt:lpstr>
      <vt:lpstr> Bowlby’s Monotropic Theory:  Social Releasers Watch the video clip for a demonstration of social releasers</vt:lpstr>
      <vt:lpstr> Bowlby’s Monotropic Theory:  Social Releasers </vt:lpstr>
      <vt:lpstr> Bowlby’s Monotropic Theory:  Monotropy </vt:lpstr>
      <vt:lpstr> Bowlby’s Monotropic Theory:  The Internal Working Model </vt:lpstr>
      <vt:lpstr> Bowlby’s Monotropic Theory:  The Internal Working Model </vt:lpstr>
      <vt:lpstr> Bowlby’s Monotropic Theory:  The Internal Working Model </vt:lpstr>
      <vt:lpstr> Bowlby’s Monotropic Theory:  Critical Period </vt:lpstr>
      <vt:lpstr> Bowlby’s Monotropic Theory:  Can you remember what the 6 parts of the theory are?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Explanations of attachment-ao1</dc:title>
  <dc:creator>a.fantis</dc:creator>
  <cp:lastModifiedBy>Stacey</cp:lastModifiedBy>
  <cp:revision>166</cp:revision>
  <dcterms:created xsi:type="dcterms:W3CDTF">2018-07-06T11:04:15Z</dcterms:created>
  <dcterms:modified xsi:type="dcterms:W3CDTF">2021-01-08T16:27:13Z</dcterms:modified>
</cp:coreProperties>
</file>