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 id="2147483749" r:id="rId2"/>
    <p:sldMasterId id="2147483785" r:id="rId3"/>
  </p:sldMasterIdLst>
  <p:notesMasterIdLst>
    <p:notesMasterId r:id="rId29"/>
  </p:notesMasterIdLst>
  <p:sldIdLst>
    <p:sldId id="311" r:id="rId4"/>
    <p:sldId id="313" r:id="rId5"/>
    <p:sldId id="292" r:id="rId6"/>
    <p:sldId id="293" r:id="rId7"/>
    <p:sldId id="315" r:id="rId8"/>
    <p:sldId id="295" r:id="rId9"/>
    <p:sldId id="296" r:id="rId10"/>
    <p:sldId id="297" r:id="rId11"/>
    <p:sldId id="352" r:id="rId12"/>
    <p:sldId id="353" r:id="rId13"/>
    <p:sldId id="354" r:id="rId14"/>
    <p:sldId id="355" r:id="rId15"/>
    <p:sldId id="327" r:id="rId16"/>
    <p:sldId id="329" r:id="rId17"/>
    <p:sldId id="330" r:id="rId18"/>
    <p:sldId id="337" r:id="rId19"/>
    <p:sldId id="345" r:id="rId20"/>
    <p:sldId id="346" r:id="rId21"/>
    <p:sldId id="347" r:id="rId22"/>
    <p:sldId id="305" r:id="rId23"/>
    <p:sldId id="349" r:id="rId24"/>
    <p:sldId id="358" r:id="rId25"/>
    <p:sldId id="304" r:id="rId26"/>
    <p:sldId id="302" r:id="rId27"/>
    <p:sldId id="279"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64" autoAdjust="0"/>
    <p:restoredTop sz="94660"/>
  </p:normalViewPr>
  <p:slideViewPr>
    <p:cSldViewPr snapToGrid="0">
      <p:cViewPr varScale="1">
        <p:scale>
          <a:sx n="74" d="100"/>
          <a:sy n="74" d="100"/>
        </p:scale>
        <p:origin x="66" y="1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527BC5-6C10-4B0F-9536-AA63E2A10945}" type="datetimeFigureOut">
              <a:rPr lang="en-GB" smtClean="0"/>
              <a:t>18/09/2020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E6561C-9CBC-48E0-A08C-E096AB293B26}" type="slidenum">
              <a:rPr lang="en-GB" smtClean="0"/>
              <a:t>‹#›</a:t>
            </a:fld>
            <a:endParaRPr lang="en-GB"/>
          </a:p>
        </p:txBody>
      </p:sp>
    </p:spTree>
    <p:extLst>
      <p:ext uri="{BB962C8B-B14F-4D97-AF65-F5344CB8AC3E}">
        <p14:creationId xmlns:p14="http://schemas.microsoft.com/office/powerpoint/2010/main" val="1128430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1F9B8A9-6778-44F3-A6A6-33AB7787D798}" type="datetimeFigureOut">
              <a:rPr lang="en-GB" smtClean="0"/>
              <a:t>18/09/2020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77637C-81EA-4BF9-BD7C-A3041F382F1B}" type="slidenum">
              <a:rPr lang="en-GB" smtClean="0"/>
              <a:t>‹#›</a:t>
            </a:fld>
            <a:endParaRPr lang="en-GB"/>
          </a:p>
        </p:txBody>
      </p:sp>
    </p:spTree>
    <p:extLst>
      <p:ext uri="{BB962C8B-B14F-4D97-AF65-F5344CB8AC3E}">
        <p14:creationId xmlns:p14="http://schemas.microsoft.com/office/powerpoint/2010/main" val="1499251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1F9B8A9-6778-44F3-A6A6-33AB7787D798}" type="datetimeFigureOut">
              <a:rPr lang="en-GB" smtClean="0"/>
              <a:t>18/09/2020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77637C-81EA-4BF9-BD7C-A3041F382F1B}" type="slidenum">
              <a:rPr lang="en-GB" smtClean="0"/>
              <a:t>‹#›</a:t>
            </a:fld>
            <a:endParaRPr lang="en-GB"/>
          </a:p>
        </p:txBody>
      </p:sp>
    </p:spTree>
    <p:extLst>
      <p:ext uri="{BB962C8B-B14F-4D97-AF65-F5344CB8AC3E}">
        <p14:creationId xmlns:p14="http://schemas.microsoft.com/office/powerpoint/2010/main" val="4226672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1F9B8A9-6778-44F3-A6A6-33AB7787D798}" type="datetimeFigureOut">
              <a:rPr lang="en-GB" smtClean="0"/>
              <a:t>18/09/2020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77637C-81EA-4BF9-BD7C-A3041F382F1B}" type="slidenum">
              <a:rPr lang="en-GB" smtClean="0"/>
              <a:t>‹#›</a:t>
            </a:fld>
            <a:endParaRPr lang="en-GB"/>
          </a:p>
        </p:txBody>
      </p:sp>
    </p:spTree>
    <p:extLst>
      <p:ext uri="{BB962C8B-B14F-4D97-AF65-F5344CB8AC3E}">
        <p14:creationId xmlns:p14="http://schemas.microsoft.com/office/powerpoint/2010/main" val="35927005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BA0B4EC-F24C-4888-97FA-1A4673492F17}" type="datetimeFigureOut">
              <a:rPr lang="en-GB" smtClean="0">
                <a:solidFill>
                  <a:prstClr val="black">
                    <a:tint val="75000"/>
                  </a:prstClr>
                </a:solidFill>
              </a:rPr>
              <a:pPr/>
              <a:t>18/09/2020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E9F02A3-6370-41FA-A63D-EADA1378F514}"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0962215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BA0B4EC-F24C-4888-97FA-1A4673492F17}" type="datetimeFigureOut">
              <a:rPr lang="en-GB" smtClean="0">
                <a:solidFill>
                  <a:prstClr val="black">
                    <a:tint val="75000"/>
                  </a:prstClr>
                </a:solidFill>
              </a:rPr>
              <a:pPr/>
              <a:t>18/09/2020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E9F02A3-6370-41FA-A63D-EADA1378F514}"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7994982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A0B4EC-F24C-4888-97FA-1A4673492F17}" type="datetimeFigureOut">
              <a:rPr lang="en-GB" smtClean="0">
                <a:solidFill>
                  <a:prstClr val="black">
                    <a:tint val="75000"/>
                  </a:prstClr>
                </a:solidFill>
              </a:rPr>
              <a:pPr/>
              <a:t>18/09/2020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E9F02A3-6370-41FA-A63D-EADA1378F514}"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0425802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BA0B4EC-F24C-4888-97FA-1A4673492F17}" type="datetimeFigureOut">
              <a:rPr lang="en-GB" smtClean="0">
                <a:solidFill>
                  <a:prstClr val="black">
                    <a:tint val="75000"/>
                  </a:prstClr>
                </a:solidFill>
              </a:rPr>
              <a:pPr/>
              <a:t>18/09/2020</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E9F02A3-6370-41FA-A63D-EADA1378F514}"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2191345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BA0B4EC-F24C-4888-97FA-1A4673492F17}" type="datetimeFigureOut">
              <a:rPr lang="en-GB" smtClean="0">
                <a:solidFill>
                  <a:prstClr val="black">
                    <a:tint val="75000"/>
                  </a:prstClr>
                </a:solidFill>
              </a:rPr>
              <a:pPr/>
              <a:t>18/09/2020</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2E9F02A3-6370-41FA-A63D-EADA1378F514}"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354640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BA0B4EC-F24C-4888-97FA-1A4673492F17}" type="datetimeFigureOut">
              <a:rPr lang="en-GB" smtClean="0">
                <a:solidFill>
                  <a:prstClr val="black">
                    <a:tint val="75000"/>
                  </a:prstClr>
                </a:solidFill>
              </a:rPr>
              <a:pPr/>
              <a:t>18/09/2020</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E9F02A3-6370-41FA-A63D-EADA1378F514}"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4454008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A0B4EC-F24C-4888-97FA-1A4673492F17}" type="datetimeFigureOut">
              <a:rPr lang="en-GB" smtClean="0">
                <a:solidFill>
                  <a:prstClr val="black">
                    <a:tint val="75000"/>
                  </a:prstClr>
                </a:solidFill>
              </a:rPr>
              <a:pPr/>
              <a:t>18/09/2020</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2E9F02A3-6370-41FA-A63D-EADA1378F514}"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1931927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A0B4EC-F24C-4888-97FA-1A4673492F17}" type="datetimeFigureOut">
              <a:rPr lang="en-GB" smtClean="0">
                <a:solidFill>
                  <a:prstClr val="black">
                    <a:tint val="75000"/>
                  </a:prstClr>
                </a:solidFill>
              </a:rPr>
              <a:pPr/>
              <a:t>18/09/2020</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E9F02A3-6370-41FA-A63D-EADA1378F514}"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848621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1F9B8A9-6778-44F3-A6A6-33AB7787D798}" type="datetimeFigureOut">
              <a:rPr lang="en-GB" smtClean="0"/>
              <a:t>18/09/2020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77637C-81EA-4BF9-BD7C-A3041F382F1B}" type="slidenum">
              <a:rPr lang="en-GB" smtClean="0"/>
              <a:t>‹#›</a:t>
            </a:fld>
            <a:endParaRPr lang="en-GB"/>
          </a:p>
        </p:txBody>
      </p:sp>
    </p:spTree>
    <p:extLst>
      <p:ext uri="{BB962C8B-B14F-4D97-AF65-F5344CB8AC3E}">
        <p14:creationId xmlns:p14="http://schemas.microsoft.com/office/powerpoint/2010/main" val="23722478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A0B4EC-F24C-4888-97FA-1A4673492F17}" type="datetimeFigureOut">
              <a:rPr lang="en-GB" smtClean="0">
                <a:solidFill>
                  <a:prstClr val="black">
                    <a:tint val="75000"/>
                  </a:prstClr>
                </a:solidFill>
              </a:rPr>
              <a:pPr/>
              <a:t>18/09/2020</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E9F02A3-6370-41FA-A63D-EADA1378F514}"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1204250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BA0B4EC-F24C-4888-97FA-1A4673492F17}" type="datetimeFigureOut">
              <a:rPr lang="en-GB" smtClean="0">
                <a:solidFill>
                  <a:prstClr val="black">
                    <a:tint val="75000"/>
                  </a:prstClr>
                </a:solidFill>
              </a:rPr>
              <a:pPr/>
              <a:t>18/09/2020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E9F02A3-6370-41FA-A63D-EADA1378F514}"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2828826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BA0B4EC-F24C-4888-97FA-1A4673492F17}" type="datetimeFigureOut">
              <a:rPr lang="en-GB" smtClean="0">
                <a:solidFill>
                  <a:prstClr val="black">
                    <a:tint val="75000"/>
                  </a:prstClr>
                </a:solidFill>
              </a:rPr>
              <a:pPr/>
              <a:t>18/09/2020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E9F02A3-6370-41FA-A63D-EADA1378F514}"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2165675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801414E-DFF0-4D9F-A369-9082ADA1CF67}" type="datetimeFigureOut">
              <a:rPr lang="en-GB" smtClean="0">
                <a:solidFill>
                  <a:prstClr val="black">
                    <a:tint val="75000"/>
                  </a:prstClr>
                </a:solidFill>
              </a:rPr>
              <a:pPr/>
              <a:t>18/09/2020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934A06B-6DB2-47D6-8200-D544FC367B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938620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01414E-DFF0-4D9F-A369-9082ADA1CF67}" type="datetimeFigureOut">
              <a:rPr lang="en-GB" smtClean="0">
                <a:solidFill>
                  <a:prstClr val="black">
                    <a:tint val="75000"/>
                  </a:prstClr>
                </a:solidFill>
              </a:rPr>
              <a:pPr/>
              <a:t>18/09/2020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934A06B-6DB2-47D6-8200-D544FC367B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268197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01414E-DFF0-4D9F-A369-9082ADA1CF67}" type="datetimeFigureOut">
              <a:rPr lang="en-GB" smtClean="0">
                <a:solidFill>
                  <a:prstClr val="black">
                    <a:tint val="75000"/>
                  </a:prstClr>
                </a:solidFill>
              </a:rPr>
              <a:pPr/>
              <a:t>18/09/2020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934A06B-6DB2-47D6-8200-D544FC367B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637426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801414E-DFF0-4D9F-A369-9082ADA1CF67}" type="datetimeFigureOut">
              <a:rPr lang="en-GB" smtClean="0">
                <a:solidFill>
                  <a:prstClr val="black">
                    <a:tint val="75000"/>
                  </a:prstClr>
                </a:solidFill>
              </a:rPr>
              <a:pPr/>
              <a:t>18/09/2020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934A06B-6DB2-47D6-8200-D544FC367B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8090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801414E-DFF0-4D9F-A369-9082ADA1CF67}" type="datetimeFigureOut">
              <a:rPr lang="en-GB" smtClean="0">
                <a:solidFill>
                  <a:prstClr val="black">
                    <a:tint val="75000"/>
                  </a:prstClr>
                </a:solidFill>
              </a:rPr>
              <a:pPr/>
              <a:t>18/09/2020</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6934A06B-6DB2-47D6-8200-D544FC367B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04553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801414E-DFF0-4D9F-A369-9082ADA1CF67}" type="datetimeFigureOut">
              <a:rPr lang="en-GB" smtClean="0">
                <a:solidFill>
                  <a:prstClr val="black">
                    <a:tint val="75000"/>
                  </a:prstClr>
                </a:solidFill>
              </a:rPr>
              <a:pPr/>
              <a:t>18/09/2020</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6934A06B-6DB2-47D6-8200-D544FC367B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866158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01414E-DFF0-4D9F-A369-9082ADA1CF67}" type="datetimeFigureOut">
              <a:rPr lang="en-GB" smtClean="0">
                <a:solidFill>
                  <a:prstClr val="black">
                    <a:tint val="75000"/>
                  </a:prstClr>
                </a:solidFill>
              </a:rPr>
              <a:pPr/>
              <a:t>18/09/2020</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6934A06B-6DB2-47D6-8200-D544FC367B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48073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1F9B8A9-6778-44F3-A6A6-33AB7787D798}" type="datetimeFigureOut">
              <a:rPr lang="en-GB" smtClean="0"/>
              <a:t>18/09/2020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77637C-81EA-4BF9-BD7C-A3041F382F1B}" type="slidenum">
              <a:rPr lang="en-GB" smtClean="0"/>
              <a:t>‹#›</a:t>
            </a:fld>
            <a:endParaRPr lang="en-GB"/>
          </a:p>
        </p:txBody>
      </p:sp>
    </p:spTree>
    <p:extLst>
      <p:ext uri="{BB962C8B-B14F-4D97-AF65-F5344CB8AC3E}">
        <p14:creationId xmlns:p14="http://schemas.microsoft.com/office/powerpoint/2010/main" val="26390713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01414E-DFF0-4D9F-A369-9082ADA1CF67}" type="datetimeFigureOut">
              <a:rPr lang="en-GB" smtClean="0">
                <a:solidFill>
                  <a:prstClr val="black">
                    <a:tint val="75000"/>
                  </a:prstClr>
                </a:solidFill>
              </a:rPr>
              <a:pPr/>
              <a:t>18/09/2020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934A06B-6DB2-47D6-8200-D544FC367B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251158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01414E-DFF0-4D9F-A369-9082ADA1CF67}" type="datetimeFigureOut">
              <a:rPr lang="en-GB" smtClean="0">
                <a:solidFill>
                  <a:prstClr val="black">
                    <a:tint val="75000"/>
                  </a:prstClr>
                </a:solidFill>
              </a:rPr>
              <a:pPr/>
              <a:t>18/09/2020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934A06B-6DB2-47D6-8200-D544FC367B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067845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01414E-DFF0-4D9F-A369-9082ADA1CF67}" type="datetimeFigureOut">
              <a:rPr lang="en-GB" smtClean="0">
                <a:solidFill>
                  <a:prstClr val="black">
                    <a:tint val="75000"/>
                  </a:prstClr>
                </a:solidFill>
              </a:rPr>
              <a:pPr/>
              <a:t>18/09/2020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934A06B-6DB2-47D6-8200-D544FC367B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0369835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01414E-DFF0-4D9F-A369-9082ADA1CF67}" type="datetimeFigureOut">
              <a:rPr lang="en-GB" smtClean="0">
                <a:solidFill>
                  <a:prstClr val="black">
                    <a:tint val="75000"/>
                  </a:prstClr>
                </a:solidFill>
              </a:rPr>
              <a:pPr/>
              <a:t>18/09/2020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934A06B-6DB2-47D6-8200-D544FC367B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34500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1F9B8A9-6778-44F3-A6A6-33AB7787D798}" type="datetimeFigureOut">
              <a:rPr lang="en-GB" smtClean="0"/>
              <a:t>18/09/2020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77637C-81EA-4BF9-BD7C-A3041F382F1B}" type="slidenum">
              <a:rPr lang="en-GB" smtClean="0"/>
              <a:t>‹#›</a:t>
            </a:fld>
            <a:endParaRPr lang="en-GB"/>
          </a:p>
        </p:txBody>
      </p:sp>
    </p:spTree>
    <p:extLst>
      <p:ext uri="{BB962C8B-B14F-4D97-AF65-F5344CB8AC3E}">
        <p14:creationId xmlns:p14="http://schemas.microsoft.com/office/powerpoint/2010/main" val="3318604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1F9B8A9-6778-44F3-A6A6-33AB7787D798}" type="datetimeFigureOut">
              <a:rPr lang="en-GB" smtClean="0"/>
              <a:t>18/09/2020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D77637C-81EA-4BF9-BD7C-A3041F382F1B}" type="slidenum">
              <a:rPr lang="en-GB" smtClean="0"/>
              <a:t>‹#›</a:t>
            </a:fld>
            <a:endParaRPr lang="en-GB"/>
          </a:p>
        </p:txBody>
      </p:sp>
    </p:spTree>
    <p:extLst>
      <p:ext uri="{BB962C8B-B14F-4D97-AF65-F5344CB8AC3E}">
        <p14:creationId xmlns:p14="http://schemas.microsoft.com/office/powerpoint/2010/main" val="78916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1F9B8A9-6778-44F3-A6A6-33AB7787D798}" type="datetimeFigureOut">
              <a:rPr lang="en-GB" smtClean="0"/>
              <a:t>18/09/2020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D77637C-81EA-4BF9-BD7C-A3041F382F1B}" type="slidenum">
              <a:rPr lang="en-GB" smtClean="0"/>
              <a:t>‹#›</a:t>
            </a:fld>
            <a:endParaRPr lang="en-GB"/>
          </a:p>
        </p:txBody>
      </p:sp>
    </p:spTree>
    <p:extLst>
      <p:ext uri="{BB962C8B-B14F-4D97-AF65-F5344CB8AC3E}">
        <p14:creationId xmlns:p14="http://schemas.microsoft.com/office/powerpoint/2010/main" val="2818681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F9B8A9-6778-44F3-A6A6-33AB7787D798}" type="datetimeFigureOut">
              <a:rPr lang="en-GB" smtClean="0"/>
              <a:t>18/09/2020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D77637C-81EA-4BF9-BD7C-A3041F382F1B}" type="slidenum">
              <a:rPr lang="en-GB" smtClean="0"/>
              <a:t>‹#›</a:t>
            </a:fld>
            <a:endParaRPr lang="en-GB"/>
          </a:p>
        </p:txBody>
      </p:sp>
    </p:spTree>
    <p:extLst>
      <p:ext uri="{BB962C8B-B14F-4D97-AF65-F5344CB8AC3E}">
        <p14:creationId xmlns:p14="http://schemas.microsoft.com/office/powerpoint/2010/main" val="3401873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1F9B8A9-6778-44F3-A6A6-33AB7787D798}" type="datetimeFigureOut">
              <a:rPr lang="en-GB" smtClean="0"/>
              <a:t>18/09/2020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77637C-81EA-4BF9-BD7C-A3041F382F1B}" type="slidenum">
              <a:rPr lang="en-GB" smtClean="0"/>
              <a:t>‹#›</a:t>
            </a:fld>
            <a:endParaRPr lang="en-GB"/>
          </a:p>
        </p:txBody>
      </p:sp>
    </p:spTree>
    <p:extLst>
      <p:ext uri="{BB962C8B-B14F-4D97-AF65-F5344CB8AC3E}">
        <p14:creationId xmlns:p14="http://schemas.microsoft.com/office/powerpoint/2010/main" val="2206491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1F9B8A9-6778-44F3-A6A6-33AB7787D798}" type="datetimeFigureOut">
              <a:rPr lang="en-GB" smtClean="0"/>
              <a:t>18/09/2020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77637C-81EA-4BF9-BD7C-A3041F382F1B}" type="slidenum">
              <a:rPr lang="en-GB" smtClean="0"/>
              <a:t>‹#›</a:t>
            </a:fld>
            <a:endParaRPr lang="en-GB"/>
          </a:p>
        </p:txBody>
      </p:sp>
    </p:spTree>
    <p:extLst>
      <p:ext uri="{BB962C8B-B14F-4D97-AF65-F5344CB8AC3E}">
        <p14:creationId xmlns:p14="http://schemas.microsoft.com/office/powerpoint/2010/main" val="3060704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F9B8A9-6778-44F3-A6A6-33AB7787D798}" type="datetimeFigureOut">
              <a:rPr lang="en-GB" smtClean="0"/>
              <a:t>18/09/2020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7637C-81EA-4BF9-BD7C-A3041F382F1B}" type="slidenum">
              <a:rPr lang="en-GB" smtClean="0"/>
              <a:t>‹#›</a:t>
            </a:fld>
            <a:endParaRPr lang="en-GB"/>
          </a:p>
        </p:txBody>
      </p:sp>
    </p:spTree>
    <p:extLst>
      <p:ext uri="{BB962C8B-B14F-4D97-AF65-F5344CB8AC3E}">
        <p14:creationId xmlns:p14="http://schemas.microsoft.com/office/powerpoint/2010/main" val="374796770"/>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A0B4EC-F24C-4888-97FA-1A4673492F17}" type="datetimeFigureOut">
              <a:rPr lang="en-GB" smtClean="0">
                <a:solidFill>
                  <a:prstClr val="black">
                    <a:tint val="75000"/>
                  </a:prstClr>
                </a:solidFill>
              </a:rPr>
              <a:pPr/>
              <a:t>18/09/2020</a:t>
            </a:fld>
            <a:endParaRPr lang="en-GB"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9F02A3-6370-41FA-A63D-EADA1378F514}"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711972694"/>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01414E-DFF0-4D9F-A369-9082ADA1CF67}" type="datetimeFigureOut">
              <a:rPr lang="en-GB" smtClean="0">
                <a:solidFill>
                  <a:prstClr val="black">
                    <a:tint val="75000"/>
                  </a:prstClr>
                </a:solidFill>
              </a:rPr>
              <a:pPr/>
              <a:t>18/09/2020</a:t>
            </a:fld>
            <a:endParaRPr lang="en-GB">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34A06B-6DB2-47D6-8200-D544FC367B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7157401"/>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a:t>Today’s content</a:t>
            </a:r>
          </a:p>
        </p:txBody>
      </p:sp>
      <p:sp>
        <p:nvSpPr>
          <p:cNvPr id="3" name="Content Placeholder 2"/>
          <p:cNvSpPr>
            <a:spLocks noGrp="1"/>
          </p:cNvSpPr>
          <p:nvPr>
            <p:ph idx="1"/>
          </p:nvPr>
        </p:nvSpPr>
        <p:spPr>
          <a:xfrm>
            <a:off x="838200" y="2142120"/>
            <a:ext cx="10515600" cy="4053695"/>
          </a:xfrm>
        </p:spPr>
        <p:style>
          <a:lnRef idx="1">
            <a:schemeClr val="accent4"/>
          </a:lnRef>
          <a:fillRef idx="2">
            <a:schemeClr val="accent4"/>
          </a:fillRef>
          <a:effectRef idx="1">
            <a:schemeClr val="accent4"/>
          </a:effectRef>
          <a:fontRef idx="minor">
            <a:schemeClr val="dk1"/>
          </a:fontRef>
        </p:style>
        <p:txBody>
          <a:bodyPr/>
          <a:lstStyle/>
          <a:p>
            <a:r>
              <a:rPr lang="en-GB" dirty="0"/>
              <a:t>Validity </a:t>
            </a:r>
            <a:r>
              <a:rPr lang="en-GB"/>
              <a:t>and reliability</a:t>
            </a:r>
            <a:endParaRPr lang="en-GB" sz="900" dirty="0"/>
          </a:p>
          <a:p>
            <a:r>
              <a:rPr lang="en-GB" dirty="0"/>
              <a:t>Experimental design</a:t>
            </a:r>
            <a:endParaRPr lang="en-US" dirty="0"/>
          </a:p>
          <a:p>
            <a:r>
              <a:rPr lang="en-US" dirty="0"/>
              <a:t>s</a:t>
            </a:r>
            <a:r>
              <a:rPr lang="en-GB" dirty="0" err="1"/>
              <a:t>ampling</a:t>
            </a:r>
            <a:endParaRPr lang="en-GB" dirty="0"/>
          </a:p>
          <a:p>
            <a:endParaRPr lang="en-GB" sz="900" dirty="0"/>
          </a:p>
        </p:txBody>
      </p:sp>
    </p:spTree>
    <p:extLst>
      <p:ext uri="{BB962C8B-B14F-4D97-AF65-F5344CB8AC3E}">
        <p14:creationId xmlns:p14="http://schemas.microsoft.com/office/powerpoint/2010/main" val="572388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en-GB" dirty="0"/>
              <a:t>Model answer:</a:t>
            </a:r>
          </a:p>
        </p:txBody>
      </p:sp>
      <p:sp>
        <p:nvSpPr>
          <p:cNvPr id="3" name="Content Placeholder 2"/>
          <p:cNvSpPr>
            <a:spLocks noGrp="1"/>
          </p:cNvSpPr>
          <p:nvPr>
            <p:ph idx="1"/>
          </p:nvPr>
        </p:nvSpPr>
        <p:spPr/>
        <p:txBody>
          <a:bodyPr>
            <a:normAutofit lnSpcReduction="10000"/>
          </a:bodyPr>
          <a:lstStyle/>
          <a:p>
            <a:pPr marL="0" indent="0">
              <a:buNone/>
            </a:pPr>
            <a:r>
              <a:rPr lang="en-GB" dirty="0"/>
              <a:t>Researchers found that participants’ cognitive performance was better after the consumption of energy drinks.  How would they test whether this was a reliable finding? (3 marks)</a:t>
            </a:r>
          </a:p>
          <a:p>
            <a:pPr marL="0" indent="0">
              <a:buNone/>
            </a:pPr>
            <a:endParaRPr lang="en-GB" dirty="0">
              <a:solidFill>
                <a:srgbClr val="FF0000"/>
              </a:solidFill>
            </a:endParaRPr>
          </a:p>
          <a:p>
            <a:pPr marL="0" indent="0">
              <a:buNone/>
            </a:pPr>
            <a:r>
              <a:rPr lang="en-GB" dirty="0">
                <a:solidFill>
                  <a:srgbClr val="7030A0"/>
                </a:solidFill>
              </a:rPr>
              <a:t>Researchers would have </a:t>
            </a:r>
            <a:r>
              <a:rPr lang="en-GB" b="1" dirty="0">
                <a:solidFill>
                  <a:srgbClr val="7030A0"/>
                </a:solidFill>
              </a:rPr>
              <a:t>standardised</a:t>
            </a:r>
            <a:r>
              <a:rPr lang="en-GB" dirty="0">
                <a:solidFill>
                  <a:srgbClr val="7030A0"/>
                </a:solidFill>
              </a:rPr>
              <a:t> the procedures, apparatus and instructions to carry out a </a:t>
            </a:r>
            <a:r>
              <a:rPr lang="en-GB" b="1" dirty="0">
                <a:solidFill>
                  <a:srgbClr val="7030A0"/>
                </a:solidFill>
              </a:rPr>
              <a:t>replication</a:t>
            </a:r>
            <a:r>
              <a:rPr lang="en-GB" dirty="0">
                <a:solidFill>
                  <a:srgbClr val="7030A0"/>
                </a:solidFill>
              </a:rPr>
              <a:t> (1 mark). After replication, they would compare the results from the </a:t>
            </a:r>
            <a:r>
              <a:rPr lang="en-GB" b="1" dirty="0">
                <a:solidFill>
                  <a:srgbClr val="7030A0"/>
                </a:solidFill>
              </a:rPr>
              <a:t>previous study </a:t>
            </a:r>
            <a:r>
              <a:rPr lang="en-GB" dirty="0">
                <a:solidFill>
                  <a:srgbClr val="7030A0"/>
                </a:solidFill>
              </a:rPr>
              <a:t>to see if they were </a:t>
            </a:r>
            <a:r>
              <a:rPr lang="en-GB" b="1" dirty="0">
                <a:solidFill>
                  <a:srgbClr val="7030A0"/>
                </a:solidFill>
              </a:rPr>
              <a:t>strongly correlated </a:t>
            </a:r>
            <a:r>
              <a:rPr lang="en-GB" dirty="0">
                <a:solidFill>
                  <a:srgbClr val="7030A0"/>
                </a:solidFill>
              </a:rPr>
              <a:t>(1 mark) If the strong correlation existed, the researchers would </a:t>
            </a:r>
            <a:r>
              <a:rPr lang="en-GB" b="1" dirty="0">
                <a:solidFill>
                  <a:srgbClr val="7030A0"/>
                </a:solidFill>
              </a:rPr>
              <a:t>confidently </a:t>
            </a:r>
            <a:r>
              <a:rPr lang="en-GB" dirty="0">
                <a:solidFill>
                  <a:srgbClr val="7030A0"/>
                </a:solidFill>
              </a:rPr>
              <a:t>claim that their findings were reliable, with confidence increasing after repeated replications showing similar outcomes. (1 mark)</a:t>
            </a:r>
          </a:p>
          <a:p>
            <a:pPr marL="0" indent="0">
              <a:buNone/>
            </a:pPr>
            <a:endParaRPr lang="en-GB" dirty="0"/>
          </a:p>
        </p:txBody>
      </p:sp>
    </p:spTree>
    <p:extLst>
      <p:ext uri="{BB962C8B-B14F-4D97-AF65-F5344CB8AC3E}">
        <p14:creationId xmlns:p14="http://schemas.microsoft.com/office/powerpoint/2010/main" val="1616607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9CC00"/>
          </a:solidFill>
        </p:spPr>
        <p:txBody>
          <a:bodyPr>
            <a:noAutofit/>
          </a:bodyPr>
          <a:lstStyle/>
          <a:p>
            <a:r>
              <a:rPr lang="en-GB" sz="3200" b="1" u="sng" dirty="0"/>
              <a:t>Validity  - </a:t>
            </a:r>
            <a:r>
              <a:rPr lang="en-GB" sz="3200" b="1" i="1" dirty="0"/>
              <a:t>From your prep work do you know what these terms mean. </a:t>
            </a:r>
            <a:r>
              <a:rPr lang="en-GB" sz="3200" b="1" i="1" dirty="0" smtClean="0"/>
              <a:t>Use </a:t>
            </a:r>
            <a:r>
              <a:rPr lang="en-GB" sz="3200" b="1" i="1" dirty="0"/>
              <a:t>paper / discuss in pairs to show your understanding</a:t>
            </a:r>
            <a:endParaRPr lang="en-GB" sz="3200" b="1" dirty="0"/>
          </a:p>
        </p:txBody>
      </p:sp>
      <p:sp>
        <p:nvSpPr>
          <p:cNvPr id="4" name="Rounded Rectangle 3"/>
          <p:cNvSpPr/>
          <p:nvPr/>
        </p:nvSpPr>
        <p:spPr>
          <a:xfrm>
            <a:off x="992777" y="2534194"/>
            <a:ext cx="2560320" cy="1410789"/>
          </a:xfrm>
          <a:prstGeom prst="roundRect">
            <a:avLst/>
          </a:prstGeom>
          <a:solidFill>
            <a:schemeClr val="accent4">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Internal validity</a:t>
            </a:r>
          </a:p>
          <a:p>
            <a:pPr algn="ctr"/>
            <a:r>
              <a:rPr lang="en-GB" sz="2800" dirty="0"/>
              <a:t>Definition?</a:t>
            </a:r>
          </a:p>
        </p:txBody>
      </p:sp>
      <p:sp>
        <p:nvSpPr>
          <p:cNvPr id="5" name="Rounded Rectangle 4"/>
          <p:cNvSpPr/>
          <p:nvPr/>
        </p:nvSpPr>
        <p:spPr>
          <a:xfrm>
            <a:off x="7097486" y="2384067"/>
            <a:ext cx="2560320" cy="1410789"/>
          </a:xfrm>
          <a:prstGeom prst="roundRect">
            <a:avLst/>
          </a:prstGeom>
          <a:solidFill>
            <a:schemeClr val="accent5">
              <a:lumMod val="75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External validity</a:t>
            </a:r>
          </a:p>
          <a:p>
            <a:pPr algn="ctr"/>
            <a:r>
              <a:rPr lang="en-GB" sz="2800" dirty="0"/>
              <a:t>Definition?</a:t>
            </a:r>
          </a:p>
        </p:txBody>
      </p:sp>
      <p:sp>
        <p:nvSpPr>
          <p:cNvPr id="7" name="Rounded Rectangle 6"/>
          <p:cNvSpPr/>
          <p:nvPr/>
        </p:nvSpPr>
        <p:spPr>
          <a:xfrm>
            <a:off x="5638019" y="5015066"/>
            <a:ext cx="1488621" cy="1005840"/>
          </a:xfrm>
          <a:prstGeom prst="roundRect">
            <a:avLst/>
          </a:prstGeom>
          <a:solidFill>
            <a:srgbClr val="009999"/>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Name &amp; definition?</a:t>
            </a:r>
          </a:p>
        </p:txBody>
      </p:sp>
      <p:sp>
        <p:nvSpPr>
          <p:cNvPr id="9" name="Rounded Rectangle 8"/>
          <p:cNvSpPr/>
          <p:nvPr/>
        </p:nvSpPr>
        <p:spPr>
          <a:xfrm>
            <a:off x="10262017" y="5130754"/>
            <a:ext cx="1488621" cy="1005840"/>
          </a:xfrm>
          <a:prstGeom prst="roundRect">
            <a:avLst/>
          </a:prstGeom>
          <a:solidFill>
            <a:srgbClr val="666699"/>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Name &amp; definition?</a:t>
            </a:r>
          </a:p>
        </p:txBody>
      </p:sp>
      <p:sp>
        <p:nvSpPr>
          <p:cNvPr id="10" name="Rounded Rectangle 9"/>
          <p:cNvSpPr/>
          <p:nvPr/>
        </p:nvSpPr>
        <p:spPr>
          <a:xfrm>
            <a:off x="7633335" y="5510151"/>
            <a:ext cx="1488621" cy="1005840"/>
          </a:xfrm>
          <a:prstGeom prst="roundRect">
            <a:avLst/>
          </a:prstGeom>
          <a:solidFill>
            <a:schemeClr val="bg2">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Name &amp; definition?</a:t>
            </a:r>
          </a:p>
        </p:txBody>
      </p:sp>
      <p:sp>
        <p:nvSpPr>
          <p:cNvPr id="12" name="Down Arrow 11"/>
          <p:cNvSpPr/>
          <p:nvPr/>
        </p:nvSpPr>
        <p:spPr>
          <a:xfrm>
            <a:off x="7692442" y="4001294"/>
            <a:ext cx="1334135" cy="14521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Down Arrow 12"/>
          <p:cNvSpPr/>
          <p:nvPr/>
        </p:nvSpPr>
        <p:spPr>
          <a:xfrm rot="19412607">
            <a:off x="9336629" y="3694488"/>
            <a:ext cx="1334135" cy="14521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Down Arrow 13"/>
          <p:cNvSpPr/>
          <p:nvPr/>
        </p:nvSpPr>
        <p:spPr>
          <a:xfrm rot="2630208">
            <a:off x="6033580" y="3634881"/>
            <a:ext cx="1334135" cy="14521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9597750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9CC00"/>
          </a:solidFill>
        </p:spPr>
        <p:txBody>
          <a:bodyPr/>
          <a:lstStyle/>
          <a:p>
            <a:r>
              <a:rPr lang="en-GB" dirty="0">
                <a:solidFill>
                  <a:schemeClr val="bg1"/>
                </a:solidFill>
              </a:rPr>
              <a:t>Validity (accuracy / truthfulness)</a:t>
            </a:r>
          </a:p>
        </p:txBody>
      </p:sp>
      <p:sp>
        <p:nvSpPr>
          <p:cNvPr id="3" name="Content Placeholder 2"/>
          <p:cNvSpPr>
            <a:spLocks noGrp="1"/>
          </p:cNvSpPr>
          <p:nvPr>
            <p:ph idx="1"/>
          </p:nvPr>
        </p:nvSpPr>
        <p:spPr/>
        <p:txBody>
          <a:bodyPr/>
          <a:lstStyle/>
          <a:p>
            <a:pPr marL="0" indent="0">
              <a:buNone/>
            </a:pPr>
            <a:r>
              <a:rPr lang="en-GB" b="1" i="1" dirty="0">
                <a:solidFill>
                  <a:schemeClr val="accent6">
                    <a:lumMod val="75000"/>
                  </a:schemeClr>
                </a:solidFill>
              </a:rPr>
              <a:t>Add to your notes if you are unclear on these terms </a:t>
            </a:r>
          </a:p>
        </p:txBody>
      </p:sp>
      <p:sp>
        <p:nvSpPr>
          <p:cNvPr id="4" name="Rounded Rectangle 3"/>
          <p:cNvSpPr/>
          <p:nvPr/>
        </p:nvSpPr>
        <p:spPr>
          <a:xfrm>
            <a:off x="132232" y="2204742"/>
            <a:ext cx="4959465" cy="1979749"/>
          </a:xfrm>
          <a:prstGeom prst="roundRect">
            <a:avLst/>
          </a:prstGeom>
          <a:solidFill>
            <a:schemeClr val="accent4">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u="sng" dirty="0"/>
              <a:t>Internal validity  (what’s going on inside the study )</a:t>
            </a:r>
          </a:p>
          <a:p>
            <a:pPr algn="ctr"/>
            <a:endParaRPr lang="en-GB" sz="2000" dirty="0"/>
          </a:p>
          <a:p>
            <a:pPr algn="ctr"/>
            <a:r>
              <a:rPr lang="en-GB" sz="2000" dirty="0"/>
              <a:t>The extent to which the IV has actually affected the DV, or whether a confounding variable has skewed the data.</a:t>
            </a:r>
          </a:p>
        </p:txBody>
      </p:sp>
      <p:sp>
        <p:nvSpPr>
          <p:cNvPr id="5" name="Rounded Rectangle 4"/>
          <p:cNvSpPr/>
          <p:nvPr/>
        </p:nvSpPr>
        <p:spPr>
          <a:xfrm>
            <a:off x="7097485" y="2384067"/>
            <a:ext cx="4513943" cy="2187933"/>
          </a:xfrm>
          <a:prstGeom prst="roundRect">
            <a:avLst/>
          </a:prstGeom>
          <a:solidFill>
            <a:schemeClr val="accent5">
              <a:lumMod val="75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u="sng" dirty="0"/>
              <a:t>External validity (outside the study)</a:t>
            </a:r>
          </a:p>
          <a:p>
            <a:pPr algn="ctr"/>
            <a:r>
              <a:rPr lang="en-GB" sz="2400" dirty="0"/>
              <a:t>Do the research findings represent behaviour outside of the research environment and </a:t>
            </a:r>
            <a:r>
              <a:rPr lang="en-GB" sz="2400" dirty="0" err="1"/>
              <a:t>chosens</a:t>
            </a:r>
            <a:r>
              <a:rPr lang="en-GB" sz="2400" dirty="0"/>
              <a:t> sample</a:t>
            </a:r>
          </a:p>
        </p:txBody>
      </p:sp>
      <p:sp>
        <p:nvSpPr>
          <p:cNvPr id="7" name="Rounded Rectangle 6"/>
          <p:cNvSpPr/>
          <p:nvPr/>
        </p:nvSpPr>
        <p:spPr>
          <a:xfrm>
            <a:off x="5065671" y="4022777"/>
            <a:ext cx="2490562" cy="2657105"/>
          </a:xfrm>
          <a:prstGeom prst="roundRect">
            <a:avLst/>
          </a:prstGeom>
          <a:solidFill>
            <a:srgbClr val="009999"/>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Population Validity – is the sample representative of wider populations on the basis of age, gender, culture </a:t>
            </a:r>
            <a:r>
              <a:rPr lang="en-GB" sz="2000" dirty="0" err="1"/>
              <a:t>etc</a:t>
            </a:r>
            <a:r>
              <a:rPr lang="en-GB" sz="2000" dirty="0"/>
              <a:t>?</a:t>
            </a:r>
          </a:p>
        </p:txBody>
      </p:sp>
      <p:sp>
        <p:nvSpPr>
          <p:cNvPr id="9" name="Rounded Rectangle 8"/>
          <p:cNvSpPr/>
          <p:nvPr/>
        </p:nvSpPr>
        <p:spPr>
          <a:xfrm>
            <a:off x="9786208" y="4104288"/>
            <a:ext cx="2405793" cy="2512711"/>
          </a:xfrm>
          <a:prstGeom prst="roundRect">
            <a:avLst/>
          </a:prstGeom>
          <a:solidFill>
            <a:srgbClr val="666699"/>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Ecological validity – Does the highly controlled nature of the research environment reflect the way people behave in the real word? </a:t>
            </a:r>
          </a:p>
        </p:txBody>
      </p:sp>
      <p:sp>
        <p:nvSpPr>
          <p:cNvPr id="10" name="Rounded Rectangle 9"/>
          <p:cNvSpPr/>
          <p:nvPr/>
        </p:nvSpPr>
        <p:spPr>
          <a:xfrm>
            <a:off x="7519378" y="4029405"/>
            <a:ext cx="2490561" cy="2587594"/>
          </a:xfrm>
          <a:prstGeom prst="roundRect">
            <a:avLst/>
          </a:prstGeom>
          <a:solidFill>
            <a:schemeClr val="bg2">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Temporal Validity – Does the time period in which the research was conducted differ greatly to modern society in a way that might change the results?</a:t>
            </a:r>
          </a:p>
        </p:txBody>
      </p:sp>
      <p:sp>
        <p:nvSpPr>
          <p:cNvPr id="8" name="Rounded Rectangle 7"/>
          <p:cNvSpPr/>
          <p:nvPr/>
        </p:nvSpPr>
        <p:spPr>
          <a:xfrm>
            <a:off x="128016" y="4251960"/>
            <a:ext cx="4818888" cy="2427922"/>
          </a:xfrm>
          <a:prstGeom prst="round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GB" dirty="0"/>
              <a:t>Extraneous variables that can become confounding and therefore affect the DV include - </a:t>
            </a:r>
          </a:p>
          <a:p>
            <a:pPr marL="285750" indent="-285750">
              <a:buFont typeface="Arial" panose="020B0604020202020204" pitchFamily="34" charset="0"/>
              <a:buChar char="•"/>
            </a:pPr>
            <a:r>
              <a:rPr lang="en-GB" dirty="0"/>
              <a:t>Person variables (age, experience, IQ)</a:t>
            </a:r>
          </a:p>
          <a:p>
            <a:pPr marL="285750" indent="-285750">
              <a:buFont typeface="Arial" panose="020B0604020202020204" pitchFamily="34" charset="0"/>
              <a:buChar char="•"/>
            </a:pPr>
            <a:r>
              <a:rPr lang="en-GB" dirty="0"/>
              <a:t>Researcher/ experiment effects (bias)</a:t>
            </a:r>
          </a:p>
          <a:p>
            <a:pPr marL="285750" indent="-285750">
              <a:buFont typeface="Arial" panose="020B0604020202020204" pitchFamily="34" charset="0"/>
              <a:buChar char="•"/>
            </a:pPr>
            <a:r>
              <a:rPr lang="en-GB" dirty="0"/>
              <a:t>Situational factors (noise, time of day….)</a:t>
            </a:r>
          </a:p>
          <a:p>
            <a:pPr marL="285750" indent="-285750">
              <a:buFont typeface="Arial" panose="020B0604020202020204" pitchFamily="34" charset="0"/>
              <a:buChar char="•"/>
            </a:pPr>
            <a:r>
              <a:rPr lang="en-GB" dirty="0"/>
              <a:t>Demand characteristics (clues that give away aims)</a:t>
            </a:r>
          </a:p>
          <a:p>
            <a:endParaRPr lang="en-GB" dirty="0"/>
          </a:p>
        </p:txBody>
      </p:sp>
    </p:spTree>
    <p:extLst>
      <p:ext uri="{BB962C8B-B14F-4D97-AF65-F5344CB8AC3E}">
        <p14:creationId xmlns:p14="http://schemas.microsoft.com/office/powerpoint/2010/main" val="2009293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9" grpId="0" animBg="1"/>
      <p:bldP spid="10"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5008" y="1889633"/>
            <a:ext cx="4831080" cy="4351338"/>
          </a:xfrm>
          <a:solidFill>
            <a:schemeClr val="accent2"/>
          </a:solidFill>
        </p:spPr>
        <p:style>
          <a:lnRef idx="1">
            <a:schemeClr val="accent2"/>
          </a:lnRef>
          <a:fillRef idx="2">
            <a:schemeClr val="accent2"/>
          </a:fillRef>
          <a:effectRef idx="1">
            <a:schemeClr val="accent2"/>
          </a:effectRef>
          <a:fontRef idx="minor">
            <a:schemeClr val="dk1"/>
          </a:fontRef>
        </p:style>
        <p:txBody>
          <a:bodyPr>
            <a:normAutofit/>
          </a:bodyPr>
          <a:lstStyle/>
          <a:p>
            <a:pPr marL="0" indent="0" algn="ctr">
              <a:buNone/>
            </a:pPr>
            <a:r>
              <a:rPr lang="en-GB" sz="4400" b="1" u="sng" dirty="0"/>
              <a:t>External </a:t>
            </a:r>
            <a:r>
              <a:rPr lang="en-GB" sz="4400" b="1" u="sng" dirty="0" smtClean="0"/>
              <a:t>validity </a:t>
            </a:r>
            <a:r>
              <a:rPr lang="en-GB" sz="4400" dirty="0"/>
              <a:t>specifically population </a:t>
            </a:r>
            <a:r>
              <a:rPr lang="en-GB" sz="4400" dirty="0" smtClean="0"/>
              <a:t>validity: </a:t>
            </a:r>
            <a:r>
              <a:rPr lang="en-GB" sz="4400" dirty="0"/>
              <a:t>use a representative </a:t>
            </a:r>
            <a:r>
              <a:rPr lang="en-GB" sz="11500" b="1" dirty="0"/>
              <a:t>sample</a:t>
            </a:r>
          </a:p>
        </p:txBody>
      </p:sp>
      <p:sp>
        <p:nvSpPr>
          <p:cNvPr id="4" name="Content Placeholder 2"/>
          <p:cNvSpPr txBox="1">
            <a:spLocks/>
          </p:cNvSpPr>
          <p:nvPr/>
        </p:nvSpPr>
        <p:spPr>
          <a:xfrm>
            <a:off x="6348984" y="1889633"/>
            <a:ext cx="5391912" cy="4351338"/>
          </a:xfrm>
          <a:prstGeom prst="rect">
            <a:avLst/>
          </a:prstGeom>
          <a:solidFill>
            <a:srgbClr val="00B0F0"/>
          </a:solid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lgn="ctr">
              <a:buFont typeface="Arial" panose="020B0604020202020204" pitchFamily="34" charset="0"/>
              <a:buNone/>
            </a:pPr>
            <a:r>
              <a:rPr lang="en-GB" sz="4000" b="1" u="sng" dirty="0"/>
              <a:t>Internal </a:t>
            </a:r>
            <a:r>
              <a:rPr lang="en-GB" sz="4000" b="1" u="sng" dirty="0" smtClean="0"/>
              <a:t>validity</a:t>
            </a:r>
          </a:p>
          <a:p>
            <a:pPr marL="0" indent="0" algn="ctr">
              <a:buFont typeface="Arial" panose="020B0604020202020204" pitchFamily="34" charset="0"/>
              <a:buNone/>
            </a:pPr>
            <a:r>
              <a:rPr lang="en-GB" sz="4000" dirty="0"/>
              <a:t>T</a:t>
            </a:r>
            <a:r>
              <a:rPr lang="en-GB" sz="4000" dirty="0" smtClean="0"/>
              <a:t>o </a:t>
            </a:r>
            <a:r>
              <a:rPr lang="en-GB" sz="4000" dirty="0"/>
              <a:t>reduce demand characteristics in </a:t>
            </a:r>
            <a:r>
              <a:rPr lang="en-GB" sz="4000" b="1" u="sng" dirty="0" smtClean="0"/>
              <a:t>experiments</a:t>
            </a:r>
            <a:r>
              <a:rPr lang="en-GB" sz="4000" dirty="0" smtClean="0"/>
              <a:t> use an independent groups </a:t>
            </a:r>
            <a:r>
              <a:rPr lang="en-GB" sz="7200" b="1" dirty="0" smtClean="0"/>
              <a:t>experimental </a:t>
            </a:r>
            <a:r>
              <a:rPr lang="en-GB" sz="7200" b="1" dirty="0"/>
              <a:t>design</a:t>
            </a:r>
          </a:p>
        </p:txBody>
      </p:sp>
      <p:sp>
        <p:nvSpPr>
          <p:cNvPr id="7" name="Rectangle 6"/>
          <p:cNvSpPr/>
          <p:nvPr/>
        </p:nvSpPr>
        <p:spPr>
          <a:xfrm>
            <a:off x="445008" y="178415"/>
            <a:ext cx="11670792" cy="138499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285750" indent="-285750">
              <a:buFont typeface="Arial" panose="020B0604020202020204" pitchFamily="34" charset="0"/>
              <a:buChar char="•"/>
            </a:pPr>
            <a:r>
              <a:rPr lang="en-GB" sz="2800" dirty="0"/>
              <a:t>There are </a:t>
            </a:r>
            <a:r>
              <a:rPr lang="en-GB" sz="2800" dirty="0" smtClean="0"/>
              <a:t>lots </a:t>
            </a:r>
            <a:r>
              <a:rPr lang="en-GB" sz="2800" dirty="0"/>
              <a:t>of things to consider when evaluating the validity </a:t>
            </a:r>
            <a:r>
              <a:rPr lang="en-GB" sz="2800" dirty="0" smtClean="0"/>
              <a:t>of </a:t>
            </a:r>
            <a:r>
              <a:rPr lang="en-GB" sz="2800" dirty="0"/>
              <a:t>existing </a:t>
            </a:r>
            <a:r>
              <a:rPr lang="en-GB" sz="2800" dirty="0" smtClean="0"/>
              <a:t>research.  </a:t>
            </a:r>
            <a:r>
              <a:rPr lang="en-GB" sz="2800" dirty="0"/>
              <a:t>H</a:t>
            </a:r>
            <a:r>
              <a:rPr lang="en-GB" sz="2800" dirty="0" smtClean="0"/>
              <a:t>ere </a:t>
            </a:r>
            <a:r>
              <a:rPr lang="en-GB" sz="2800" dirty="0"/>
              <a:t>are two </a:t>
            </a:r>
            <a:r>
              <a:rPr lang="en-GB" sz="2800" dirty="0" smtClean="0"/>
              <a:t>important ways we can improve the validity of our research</a:t>
            </a:r>
            <a:endParaRPr lang="en-GB" sz="2800" dirty="0"/>
          </a:p>
        </p:txBody>
      </p:sp>
    </p:spTree>
    <p:extLst>
      <p:ext uri="{BB962C8B-B14F-4D97-AF65-F5344CB8AC3E}">
        <p14:creationId xmlns:p14="http://schemas.microsoft.com/office/powerpoint/2010/main" val="35249434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056" y="274638"/>
            <a:ext cx="7808184" cy="1143000"/>
          </a:xfrm>
        </p:spPr>
        <p:style>
          <a:lnRef idx="1">
            <a:schemeClr val="accent3"/>
          </a:lnRef>
          <a:fillRef idx="2">
            <a:schemeClr val="accent3"/>
          </a:fillRef>
          <a:effectRef idx="1">
            <a:schemeClr val="accent3"/>
          </a:effectRef>
          <a:fontRef idx="minor">
            <a:schemeClr val="dk1"/>
          </a:fontRef>
        </p:style>
        <p:txBody>
          <a:bodyPr>
            <a:normAutofit/>
          </a:bodyPr>
          <a:lstStyle/>
          <a:p>
            <a:pPr algn="l"/>
            <a:r>
              <a:rPr lang="en-GB" dirty="0"/>
              <a:t>Populations and Sampling</a:t>
            </a:r>
          </a:p>
        </p:txBody>
      </p:sp>
      <p:sp>
        <p:nvSpPr>
          <p:cNvPr id="3" name="Content Placeholder 2"/>
          <p:cNvSpPr>
            <a:spLocks noGrp="1"/>
          </p:cNvSpPr>
          <p:nvPr>
            <p:ph idx="1"/>
          </p:nvPr>
        </p:nvSpPr>
        <p:spPr>
          <a:xfrm>
            <a:off x="448056" y="1600201"/>
            <a:ext cx="7808184" cy="4709121"/>
          </a:xfrm>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r>
              <a:rPr lang="en-GB" dirty="0"/>
              <a:t>Researchers cannot study all humans (7 billion)</a:t>
            </a:r>
          </a:p>
          <a:p>
            <a:r>
              <a:rPr lang="en-GB" dirty="0"/>
              <a:t>Researchers have to consider what their </a:t>
            </a:r>
            <a:r>
              <a:rPr lang="en-GB" b="1" dirty="0"/>
              <a:t>‘target’ </a:t>
            </a:r>
            <a:r>
              <a:rPr lang="en-GB" dirty="0"/>
              <a:t>population is.</a:t>
            </a:r>
          </a:p>
          <a:p>
            <a:r>
              <a:rPr lang="en-GB" dirty="0"/>
              <a:t>This is sometimes determined by a specific grouping that researchers wish to know about (e.g. All people living in Brighton and Hove between the ages of 16 to 18).</a:t>
            </a:r>
          </a:p>
          <a:p>
            <a:r>
              <a:rPr lang="en-GB" dirty="0"/>
              <a:t>Usually, researchers cannot study all the target population either, so they will take a</a:t>
            </a:r>
            <a:r>
              <a:rPr lang="en-GB" b="1" dirty="0"/>
              <a:t> sample </a:t>
            </a:r>
            <a:r>
              <a:rPr lang="en-GB" dirty="0"/>
              <a:t>from that target population</a:t>
            </a:r>
          </a:p>
          <a:p>
            <a:r>
              <a:rPr lang="en-GB" dirty="0"/>
              <a:t>Its best to get a sample that is </a:t>
            </a:r>
            <a:r>
              <a:rPr lang="en-GB" b="1" dirty="0"/>
              <a:t>representative </a:t>
            </a:r>
            <a:r>
              <a:rPr lang="en-GB" dirty="0"/>
              <a:t>of the target population. In reality, this is very challenging and is rarely achieved.</a:t>
            </a:r>
          </a:p>
          <a:p>
            <a:r>
              <a:rPr lang="en-GB" dirty="0"/>
              <a:t>This leads to a </a:t>
            </a:r>
            <a:r>
              <a:rPr lang="en-GB" b="1" dirty="0"/>
              <a:t>biased sample</a:t>
            </a:r>
            <a:r>
              <a:rPr lang="en-GB" dirty="0"/>
              <a:t>, which then limits conclusions about the study.</a:t>
            </a:r>
          </a:p>
        </p:txBody>
      </p:sp>
      <p:pic>
        <p:nvPicPr>
          <p:cNvPr id="4" name="Picture 3"/>
          <p:cNvPicPr>
            <a:picLocks noChangeAspect="1"/>
          </p:cNvPicPr>
          <p:nvPr/>
        </p:nvPicPr>
        <p:blipFill>
          <a:blip r:embed="rId2"/>
          <a:stretch>
            <a:fillRect/>
          </a:stretch>
        </p:blipFill>
        <p:spPr>
          <a:xfrm>
            <a:off x="8400256" y="274638"/>
            <a:ext cx="2037198" cy="2146250"/>
          </a:xfrm>
          <a:prstGeom prst="rect">
            <a:avLst/>
          </a:prstGeom>
        </p:spPr>
      </p:pic>
      <p:pic>
        <p:nvPicPr>
          <p:cNvPr id="5" name="Picture 4"/>
          <p:cNvPicPr>
            <a:picLocks noChangeAspect="1"/>
          </p:cNvPicPr>
          <p:nvPr/>
        </p:nvPicPr>
        <p:blipFill rotWithShape="1">
          <a:blip r:embed="rId3"/>
          <a:srcRect b="10714"/>
          <a:stretch/>
        </p:blipFill>
        <p:spPr>
          <a:xfrm>
            <a:off x="8400256" y="2564904"/>
            <a:ext cx="2037198" cy="1800200"/>
          </a:xfrm>
          <a:prstGeom prst="rect">
            <a:avLst/>
          </a:prstGeom>
        </p:spPr>
      </p:pic>
      <p:pic>
        <p:nvPicPr>
          <p:cNvPr id="6" name="Picture 5"/>
          <p:cNvPicPr>
            <a:picLocks noChangeAspect="1"/>
          </p:cNvPicPr>
          <p:nvPr/>
        </p:nvPicPr>
        <p:blipFill rotWithShape="1">
          <a:blip r:embed="rId4"/>
          <a:srcRect b="13188"/>
          <a:stretch/>
        </p:blipFill>
        <p:spPr>
          <a:xfrm>
            <a:off x="8380054" y="4581129"/>
            <a:ext cx="2057400" cy="1728192"/>
          </a:xfrm>
          <a:prstGeom prst="rect">
            <a:avLst/>
          </a:prstGeom>
        </p:spPr>
      </p:pic>
      <p:sp>
        <p:nvSpPr>
          <p:cNvPr id="7" name="16-Point Star 6"/>
          <p:cNvSpPr/>
          <p:nvPr/>
        </p:nvSpPr>
        <p:spPr>
          <a:xfrm rot="609208">
            <a:off x="7547018" y="663444"/>
            <a:ext cx="4675031" cy="2970838"/>
          </a:xfrm>
          <a:prstGeom prst="star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Remember this from last lesson?</a:t>
            </a:r>
            <a:endParaRPr lang="en-GB" sz="2800" b="1" dirty="0"/>
          </a:p>
        </p:txBody>
      </p:sp>
    </p:spTree>
    <p:extLst>
      <p:ext uri="{BB962C8B-B14F-4D97-AF65-F5344CB8AC3E}">
        <p14:creationId xmlns:p14="http://schemas.microsoft.com/office/powerpoint/2010/main" val="1380513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500"/>
                                        <p:tgtEl>
                                          <p:spTgt spid="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116632"/>
            <a:ext cx="8229600" cy="648072"/>
          </a:xfrm>
        </p:spPr>
        <p:txBody>
          <a:bodyPr>
            <a:normAutofit fontScale="90000"/>
          </a:bodyPr>
          <a:lstStyle/>
          <a:p>
            <a:r>
              <a:rPr lang="en-GB" dirty="0"/>
              <a:t>The </a:t>
            </a:r>
            <a:r>
              <a:rPr lang="en-GB" dirty="0" smtClean="0"/>
              <a:t>Sampling Methods</a:t>
            </a:r>
            <a:endParaRPr lang="en-GB" dirty="0"/>
          </a:p>
        </p:txBody>
      </p:sp>
      <p:sp>
        <p:nvSpPr>
          <p:cNvPr id="4" name="Rectangle 3"/>
          <p:cNvSpPr/>
          <p:nvPr/>
        </p:nvSpPr>
        <p:spPr>
          <a:xfrm>
            <a:off x="2098576" y="1131216"/>
            <a:ext cx="4007768" cy="5760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Stratified?</a:t>
            </a:r>
          </a:p>
          <a:p>
            <a:pPr algn="ctr"/>
            <a:endParaRPr lang="en-GB" sz="3200" dirty="0"/>
          </a:p>
          <a:p>
            <a:pPr algn="ctr"/>
            <a:r>
              <a:rPr lang="en-GB" sz="3200" dirty="0"/>
              <a:t>Opportunity?</a:t>
            </a:r>
          </a:p>
          <a:p>
            <a:pPr algn="ctr"/>
            <a:endParaRPr lang="en-GB" sz="3200" dirty="0"/>
          </a:p>
          <a:p>
            <a:pPr algn="ctr"/>
            <a:r>
              <a:rPr lang="en-GB" sz="3200" dirty="0"/>
              <a:t>Random?</a:t>
            </a:r>
          </a:p>
          <a:p>
            <a:pPr algn="ctr"/>
            <a:endParaRPr lang="en-GB" sz="3200" dirty="0"/>
          </a:p>
          <a:p>
            <a:pPr algn="ctr"/>
            <a:r>
              <a:rPr lang="en-GB" sz="3200" dirty="0"/>
              <a:t>Systematic?</a:t>
            </a:r>
          </a:p>
          <a:p>
            <a:pPr algn="ctr"/>
            <a:endParaRPr lang="en-GB" sz="3200" dirty="0"/>
          </a:p>
          <a:p>
            <a:pPr algn="ctr"/>
            <a:r>
              <a:rPr lang="en-GB" sz="3200" dirty="0"/>
              <a:t>Volunteer?</a:t>
            </a:r>
          </a:p>
        </p:txBody>
      </p:sp>
      <p:sp>
        <p:nvSpPr>
          <p:cNvPr id="5" name="Rounded Rectangle 4"/>
          <p:cNvSpPr/>
          <p:nvPr/>
        </p:nvSpPr>
        <p:spPr>
          <a:xfrm>
            <a:off x="6513744" y="1442434"/>
            <a:ext cx="4364611" cy="2884867"/>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GB" sz="3200" dirty="0" smtClean="0">
                <a:solidFill>
                  <a:schemeClr val="tx1"/>
                </a:solidFill>
              </a:rPr>
              <a:t>Think </a:t>
            </a:r>
            <a:r>
              <a:rPr lang="en-GB" sz="3200" dirty="0">
                <a:solidFill>
                  <a:schemeClr val="tx1"/>
                </a:solidFill>
              </a:rPr>
              <a:t>about which is most </a:t>
            </a:r>
            <a:r>
              <a:rPr lang="en-GB" sz="3200" dirty="0" smtClean="0">
                <a:solidFill>
                  <a:schemeClr val="tx1"/>
                </a:solidFill>
              </a:rPr>
              <a:t>representative. </a:t>
            </a:r>
            <a:r>
              <a:rPr lang="en-GB" sz="3200" dirty="0">
                <a:solidFill>
                  <a:schemeClr val="tx1"/>
                </a:solidFill>
              </a:rPr>
              <a:t>Think </a:t>
            </a:r>
            <a:r>
              <a:rPr lang="en-GB" sz="3200" dirty="0" smtClean="0">
                <a:solidFill>
                  <a:schemeClr val="tx1"/>
                </a:solidFill>
              </a:rPr>
              <a:t> about which </a:t>
            </a:r>
            <a:r>
              <a:rPr lang="en-GB" sz="3200" dirty="0">
                <a:solidFill>
                  <a:schemeClr val="tx1"/>
                </a:solidFill>
              </a:rPr>
              <a:t>is probably most commonly used and why?</a:t>
            </a:r>
          </a:p>
        </p:txBody>
      </p:sp>
    </p:spTree>
    <p:extLst>
      <p:ext uri="{BB962C8B-B14F-4D97-AF65-F5344CB8AC3E}">
        <p14:creationId xmlns:p14="http://schemas.microsoft.com/office/powerpoint/2010/main" val="33445105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218" y="0"/>
            <a:ext cx="10515600" cy="1325563"/>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en-GB" sz="4000" b="1" u="sng" dirty="0"/>
              <a:t>Types</a:t>
            </a:r>
            <a:r>
              <a:rPr lang="en-GB" sz="4000" dirty="0"/>
              <a:t> of Experiment versus experimental </a:t>
            </a:r>
            <a:r>
              <a:rPr lang="en-GB" sz="4000" b="1" u="sng" dirty="0"/>
              <a:t>design</a:t>
            </a:r>
          </a:p>
        </p:txBody>
      </p:sp>
      <p:sp>
        <p:nvSpPr>
          <p:cNvPr id="3" name="Content Placeholder 2"/>
          <p:cNvSpPr>
            <a:spLocks noGrp="1"/>
          </p:cNvSpPr>
          <p:nvPr>
            <p:ph idx="1"/>
          </p:nvPr>
        </p:nvSpPr>
        <p:spPr>
          <a:xfrm>
            <a:off x="741218" y="1548534"/>
            <a:ext cx="10515600" cy="4351338"/>
          </a:xfrm>
        </p:spPr>
        <p:txBody>
          <a:bodyPr>
            <a:normAutofit/>
          </a:bodyPr>
          <a:lstStyle/>
          <a:p>
            <a:pPr marL="0" indent="0" algn="ctr">
              <a:buNone/>
            </a:pPr>
            <a:r>
              <a:rPr lang="en-GB" sz="4000" b="1" dirty="0"/>
              <a:t>These two things are NOT the same.</a:t>
            </a:r>
          </a:p>
        </p:txBody>
      </p:sp>
      <p:graphicFrame>
        <p:nvGraphicFramePr>
          <p:cNvPr id="4" name="Table 3"/>
          <p:cNvGraphicFramePr>
            <a:graphicFrameLocks noGrp="1"/>
          </p:cNvGraphicFramePr>
          <p:nvPr>
            <p:extLst/>
          </p:nvPr>
        </p:nvGraphicFramePr>
        <p:xfrm>
          <a:off x="741218" y="2299084"/>
          <a:ext cx="3858491" cy="3690662"/>
        </p:xfrm>
        <a:graphic>
          <a:graphicData uri="http://schemas.openxmlformats.org/drawingml/2006/table">
            <a:tbl>
              <a:tblPr firstRow="1" bandRow="1">
                <a:tableStyleId>{7DF18680-E054-41AD-8BC1-D1AEF772440D}</a:tableStyleId>
              </a:tblPr>
              <a:tblGrid>
                <a:gridCol w="3858491">
                  <a:extLst>
                    <a:ext uri="{9D8B030D-6E8A-4147-A177-3AD203B41FA5}">
                      <a16:colId xmlns:a16="http://schemas.microsoft.com/office/drawing/2014/main" xmlns="" val="444695298"/>
                    </a:ext>
                  </a:extLst>
                </a:gridCol>
              </a:tblGrid>
              <a:tr h="845898">
                <a:tc>
                  <a:txBody>
                    <a:bodyPr/>
                    <a:lstStyle/>
                    <a:p>
                      <a:r>
                        <a:rPr lang="en-GB" sz="2400" dirty="0"/>
                        <a:t>Types</a:t>
                      </a:r>
                      <a:r>
                        <a:rPr lang="en-GB" sz="2400" baseline="0" dirty="0"/>
                        <a:t> of experimental methods</a:t>
                      </a:r>
                      <a:endParaRPr lang="en-GB" sz="2400" dirty="0"/>
                    </a:p>
                  </a:txBody>
                  <a:tcPr/>
                </a:tc>
                <a:extLst>
                  <a:ext uri="{0D108BD9-81ED-4DB2-BD59-A6C34878D82A}">
                    <a16:rowId xmlns:a16="http://schemas.microsoft.com/office/drawing/2014/main" xmlns="" val="3807061240"/>
                  </a:ext>
                </a:extLst>
              </a:tr>
              <a:tr h="2844764">
                <a:tc>
                  <a:txBody>
                    <a:bodyPr/>
                    <a:lstStyle/>
                    <a:p>
                      <a:pPr marL="571500" indent="-571500">
                        <a:buFont typeface="Arial" panose="020B0604020202020204" pitchFamily="34" charset="0"/>
                        <a:buChar char="•"/>
                      </a:pPr>
                      <a:r>
                        <a:rPr lang="en-GB" sz="3200" dirty="0"/>
                        <a:t>Lab experiment</a:t>
                      </a:r>
                    </a:p>
                    <a:p>
                      <a:pPr marL="571500" indent="-571500">
                        <a:buFont typeface="Arial" panose="020B0604020202020204" pitchFamily="34" charset="0"/>
                        <a:buChar char="•"/>
                      </a:pPr>
                      <a:r>
                        <a:rPr lang="en-GB" sz="3200" dirty="0"/>
                        <a:t>Natural Experiment</a:t>
                      </a:r>
                    </a:p>
                    <a:p>
                      <a:pPr marL="571500" indent="-571500">
                        <a:buFont typeface="Arial" panose="020B0604020202020204" pitchFamily="34" charset="0"/>
                        <a:buChar char="•"/>
                      </a:pPr>
                      <a:r>
                        <a:rPr lang="en-GB" sz="3200" dirty="0"/>
                        <a:t>Field</a:t>
                      </a:r>
                      <a:r>
                        <a:rPr lang="en-GB" sz="3200" baseline="0" dirty="0"/>
                        <a:t> Experiment</a:t>
                      </a:r>
                    </a:p>
                    <a:p>
                      <a:pPr marL="571500" indent="-571500">
                        <a:buFont typeface="Arial" panose="020B0604020202020204" pitchFamily="34" charset="0"/>
                        <a:buChar char="•"/>
                      </a:pPr>
                      <a:r>
                        <a:rPr lang="en-GB" sz="3200" baseline="0" dirty="0"/>
                        <a:t>Quasi Experiment</a:t>
                      </a:r>
                      <a:endParaRPr lang="en-GB" sz="3200" dirty="0"/>
                    </a:p>
                  </a:txBody>
                  <a:tcPr/>
                </a:tc>
                <a:extLst>
                  <a:ext uri="{0D108BD9-81ED-4DB2-BD59-A6C34878D82A}">
                    <a16:rowId xmlns:a16="http://schemas.microsoft.com/office/drawing/2014/main" xmlns="" val="3982539475"/>
                  </a:ext>
                </a:extLst>
              </a:tr>
            </a:tbl>
          </a:graphicData>
        </a:graphic>
      </p:graphicFrame>
      <p:graphicFrame>
        <p:nvGraphicFramePr>
          <p:cNvPr id="5" name="Table 4"/>
          <p:cNvGraphicFramePr>
            <a:graphicFrameLocks noGrp="1"/>
          </p:cNvGraphicFramePr>
          <p:nvPr>
            <p:extLst/>
          </p:nvPr>
        </p:nvGraphicFramePr>
        <p:xfrm>
          <a:off x="6961909" y="2299084"/>
          <a:ext cx="3858491" cy="3794145"/>
        </p:xfrm>
        <a:graphic>
          <a:graphicData uri="http://schemas.openxmlformats.org/drawingml/2006/table">
            <a:tbl>
              <a:tblPr firstRow="1" bandRow="1">
                <a:tableStyleId>{93296810-A885-4BE3-A3E7-6D5BEEA58F35}</a:tableStyleId>
              </a:tblPr>
              <a:tblGrid>
                <a:gridCol w="3858491">
                  <a:extLst>
                    <a:ext uri="{9D8B030D-6E8A-4147-A177-3AD203B41FA5}">
                      <a16:colId xmlns:a16="http://schemas.microsoft.com/office/drawing/2014/main" xmlns="" val="444695298"/>
                    </a:ext>
                  </a:extLst>
                </a:gridCol>
              </a:tblGrid>
              <a:tr h="776625">
                <a:tc>
                  <a:txBody>
                    <a:bodyPr/>
                    <a:lstStyle/>
                    <a:p>
                      <a:r>
                        <a:rPr lang="en-GB" sz="2400" dirty="0"/>
                        <a:t>Experimental</a:t>
                      </a:r>
                      <a:r>
                        <a:rPr lang="en-GB" sz="2400" baseline="0" dirty="0"/>
                        <a:t> design</a:t>
                      </a:r>
                      <a:endParaRPr lang="en-GB" sz="2400" dirty="0"/>
                    </a:p>
                  </a:txBody>
                  <a:tcPr/>
                </a:tc>
                <a:extLst>
                  <a:ext uri="{0D108BD9-81ED-4DB2-BD59-A6C34878D82A}">
                    <a16:rowId xmlns:a16="http://schemas.microsoft.com/office/drawing/2014/main" xmlns="" val="3807061240"/>
                  </a:ext>
                </a:extLst>
              </a:tr>
              <a:tr h="2844764">
                <a:tc>
                  <a:txBody>
                    <a:bodyPr/>
                    <a:lstStyle/>
                    <a:p>
                      <a:pPr marL="0" indent="0">
                        <a:buFont typeface="Arial" panose="020B0604020202020204" pitchFamily="34" charset="0"/>
                        <a:buNone/>
                      </a:pPr>
                      <a:r>
                        <a:rPr lang="en-GB" sz="3200" dirty="0"/>
                        <a:t>This</a:t>
                      </a:r>
                      <a:r>
                        <a:rPr lang="en-GB" sz="3200" baseline="0" dirty="0"/>
                        <a:t> is the way we allocate our participants to the conditions within the experiment. Can you name the 3 ways?</a:t>
                      </a:r>
                      <a:endParaRPr lang="en-GB" sz="3200" dirty="0"/>
                    </a:p>
                  </a:txBody>
                  <a:tcPr/>
                </a:tc>
                <a:extLst>
                  <a:ext uri="{0D108BD9-81ED-4DB2-BD59-A6C34878D82A}">
                    <a16:rowId xmlns:a16="http://schemas.microsoft.com/office/drawing/2014/main" xmlns="" val="3982539475"/>
                  </a:ext>
                </a:extLst>
              </a:tr>
            </a:tbl>
          </a:graphicData>
        </a:graphic>
      </p:graphicFrame>
      <p:sp>
        <p:nvSpPr>
          <p:cNvPr id="6" name="Rectangle 5"/>
          <p:cNvSpPr/>
          <p:nvPr/>
        </p:nvSpPr>
        <p:spPr>
          <a:xfrm>
            <a:off x="741218" y="3144982"/>
            <a:ext cx="3858491" cy="28447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7" name="Rectangle 6"/>
          <p:cNvSpPr/>
          <p:nvPr/>
        </p:nvSpPr>
        <p:spPr>
          <a:xfrm>
            <a:off x="6961909" y="3151787"/>
            <a:ext cx="3858491" cy="284476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948256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6"/>
                                        </p:tgtEl>
                                      </p:cBhvr>
                                    </p:animEffect>
                                    <p:anim calcmode="lin" valueType="num">
                                      <p:cBhvr>
                                        <p:cTn id="7" dur="1000"/>
                                        <p:tgtEl>
                                          <p:spTgt spid="6"/>
                                        </p:tgtEl>
                                        <p:attrNameLst>
                                          <p:attrName>ppt_x</p:attrName>
                                        </p:attrNameLst>
                                      </p:cBhvr>
                                      <p:tavLst>
                                        <p:tav tm="0">
                                          <p:val>
                                            <p:strVal val="ppt_x"/>
                                          </p:val>
                                        </p:tav>
                                        <p:tav tm="100000">
                                          <p:val>
                                            <p:strVal val="ppt_x"/>
                                          </p:val>
                                        </p:tav>
                                      </p:tavLst>
                                    </p:anim>
                                    <p:anim calcmode="lin" valueType="num">
                                      <p:cBhvr>
                                        <p:cTn id="8" dur="1000"/>
                                        <p:tgtEl>
                                          <p:spTgt spid="6"/>
                                        </p:tgtEl>
                                        <p:attrNameLst>
                                          <p:attrName>ppt_y</p:attrName>
                                        </p:attrNameLst>
                                      </p:cBhvr>
                                      <p:tavLst>
                                        <p:tav tm="0">
                                          <p:val>
                                            <p:strVal val="ppt_y"/>
                                          </p:val>
                                        </p:tav>
                                        <p:tav tm="100000">
                                          <p:val>
                                            <p:strVal val="ppt_y+.1"/>
                                          </p:val>
                                        </p:tav>
                                      </p:tavLst>
                                    </p:anim>
                                    <p:set>
                                      <p:cBhvr>
                                        <p:cTn id="9" dur="1" fill="hold">
                                          <p:stCondLst>
                                            <p:cond delay="999"/>
                                          </p:stCondLst>
                                        </p:cTn>
                                        <p:tgtEl>
                                          <p:spTgt spid="6"/>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7"/>
                                        </p:tgtEl>
                                      </p:cBhvr>
                                    </p:animEffect>
                                    <p:anim calcmode="lin" valueType="num">
                                      <p:cBhvr>
                                        <p:cTn id="14" dur="1000"/>
                                        <p:tgtEl>
                                          <p:spTgt spid="7"/>
                                        </p:tgtEl>
                                        <p:attrNameLst>
                                          <p:attrName>ppt_x</p:attrName>
                                        </p:attrNameLst>
                                      </p:cBhvr>
                                      <p:tavLst>
                                        <p:tav tm="0">
                                          <p:val>
                                            <p:strVal val="ppt_x"/>
                                          </p:val>
                                        </p:tav>
                                        <p:tav tm="100000">
                                          <p:val>
                                            <p:strVal val="ppt_x"/>
                                          </p:val>
                                        </p:tav>
                                      </p:tavLst>
                                    </p:anim>
                                    <p:anim calcmode="lin" valueType="num">
                                      <p:cBhvr>
                                        <p:cTn id="15" dur="1000"/>
                                        <p:tgtEl>
                                          <p:spTgt spid="7"/>
                                        </p:tgtEl>
                                        <p:attrNameLst>
                                          <p:attrName>ppt_y</p:attrName>
                                        </p:attrNameLst>
                                      </p:cBhvr>
                                      <p:tavLst>
                                        <p:tav tm="0">
                                          <p:val>
                                            <p:strVal val="ppt_y"/>
                                          </p:val>
                                        </p:tav>
                                        <p:tav tm="100000">
                                          <p:val>
                                            <p:strVal val="ppt_y+.1"/>
                                          </p:val>
                                        </p:tav>
                                      </p:tavLst>
                                    </p:anim>
                                    <p:set>
                                      <p:cBhvr>
                                        <p:cTn id="16"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061" y="133306"/>
            <a:ext cx="11642501" cy="1128824"/>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GB" dirty="0"/>
              <a:t>Which image shows a repeated measure design which shows independent groups design?</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3903494"/>
            <a:ext cx="6027313" cy="28192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0947" y="3655654"/>
            <a:ext cx="6380700" cy="29640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206062" y="2382592"/>
            <a:ext cx="5434885" cy="127306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3600" dirty="0">
                <a:solidFill>
                  <a:srgbClr val="FF0000"/>
                </a:solidFill>
              </a:rPr>
              <a:t>Independent groups design</a:t>
            </a:r>
          </a:p>
        </p:txBody>
      </p:sp>
      <p:sp>
        <p:nvSpPr>
          <p:cNvPr id="5" name="Rectangle 4"/>
          <p:cNvSpPr/>
          <p:nvPr/>
        </p:nvSpPr>
        <p:spPr>
          <a:xfrm>
            <a:off x="206063" y="1365161"/>
            <a:ext cx="5434884" cy="88864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t>A different group of participants do each condition. (each P only ever experiences ‘half’ of the experiment)</a:t>
            </a:r>
          </a:p>
        </p:txBody>
      </p:sp>
      <p:sp>
        <p:nvSpPr>
          <p:cNvPr id="8" name="Rectangle 7"/>
          <p:cNvSpPr/>
          <p:nvPr/>
        </p:nvSpPr>
        <p:spPr>
          <a:xfrm>
            <a:off x="6040192" y="1365161"/>
            <a:ext cx="5808371" cy="88864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t>The same group of participants do each condition</a:t>
            </a:r>
          </a:p>
          <a:p>
            <a:pPr algn="ctr"/>
            <a:r>
              <a:rPr lang="en-GB" dirty="0"/>
              <a:t>(everyone experiences everything  - control condition </a:t>
            </a:r>
            <a:r>
              <a:rPr lang="en-GB" b="1" dirty="0"/>
              <a:t>and </a:t>
            </a:r>
            <a:r>
              <a:rPr lang="en-GB" dirty="0"/>
              <a:t>experimental condition)</a:t>
            </a:r>
          </a:p>
        </p:txBody>
      </p:sp>
      <p:sp>
        <p:nvSpPr>
          <p:cNvPr id="9" name="Rectangle 8"/>
          <p:cNvSpPr/>
          <p:nvPr/>
        </p:nvSpPr>
        <p:spPr>
          <a:xfrm>
            <a:off x="6040192" y="2391378"/>
            <a:ext cx="5808372" cy="127306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3600" dirty="0">
                <a:solidFill>
                  <a:srgbClr val="FF0000"/>
                </a:solidFill>
              </a:rPr>
              <a:t>Repeated measures design</a:t>
            </a:r>
          </a:p>
        </p:txBody>
      </p:sp>
    </p:spTree>
    <p:extLst>
      <p:ext uri="{BB962C8B-B14F-4D97-AF65-F5344CB8AC3E}">
        <p14:creationId xmlns:p14="http://schemas.microsoft.com/office/powerpoint/2010/main" val="969555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GB" dirty="0"/>
              <a:t>Matched-pairs design</a:t>
            </a:r>
          </a:p>
        </p:txBody>
      </p:sp>
      <p:sp>
        <p:nvSpPr>
          <p:cNvPr id="3" name="Content Placeholder 2"/>
          <p:cNvSpPr>
            <a:spLocks noGrp="1"/>
          </p:cNvSpPr>
          <p:nvPr>
            <p:ph idx="1"/>
          </p:nvPr>
        </p:nvSpPr>
        <p:spPr>
          <a:xfrm>
            <a:off x="838200" y="1825624"/>
            <a:ext cx="10515600" cy="4902311"/>
          </a:xfrm>
        </p:spPr>
        <p:style>
          <a:lnRef idx="1">
            <a:schemeClr val="dk1"/>
          </a:lnRef>
          <a:fillRef idx="3">
            <a:schemeClr val="dk1"/>
          </a:fillRef>
          <a:effectRef idx="2">
            <a:schemeClr val="dk1"/>
          </a:effectRef>
          <a:fontRef idx="minor">
            <a:schemeClr val="lt1"/>
          </a:fontRef>
        </p:style>
        <p:txBody>
          <a:bodyPr>
            <a:noAutofit/>
          </a:bodyPr>
          <a:lstStyle/>
          <a:p>
            <a:r>
              <a:rPr lang="en-GB" sz="4000" dirty="0"/>
              <a:t>Common error by students</a:t>
            </a:r>
          </a:p>
          <a:p>
            <a:endParaRPr lang="en-GB" sz="4000" dirty="0"/>
          </a:p>
          <a:p>
            <a:pPr marL="0" indent="0">
              <a:buNone/>
            </a:pPr>
            <a:r>
              <a:rPr lang="en-GB" sz="4000" dirty="0"/>
              <a:t>“ a matched pairs design is when there are different participants in each group, but the groups have the same characteristics”</a:t>
            </a:r>
          </a:p>
          <a:p>
            <a:pPr marL="0" indent="0">
              <a:buNone/>
            </a:pPr>
            <a:endParaRPr lang="en-GB" sz="4000" dirty="0"/>
          </a:p>
          <a:p>
            <a:pPr marL="0" indent="0" algn="ctr">
              <a:buNone/>
            </a:pPr>
            <a:r>
              <a:rPr lang="en-GB" sz="4000" dirty="0" err="1"/>
              <a:t>Noooooooooooooo</a:t>
            </a:r>
            <a:r>
              <a:rPr lang="en-GB" sz="4000" dirty="0"/>
              <a:t>!</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94674" y="5065891"/>
            <a:ext cx="1400175" cy="1781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val Callout 3"/>
          <p:cNvSpPr/>
          <p:nvPr/>
        </p:nvSpPr>
        <p:spPr>
          <a:xfrm>
            <a:off x="3271234" y="5293217"/>
            <a:ext cx="5653825" cy="1326524"/>
          </a:xfrm>
          <a:prstGeom prst="wedgeEllipseCallout">
            <a:avLst>
              <a:gd name="adj1" fmla="val 68688"/>
              <a:gd name="adj2" fmla="val 2949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207378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768" y="151248"/>
            <a:ext cx="10515600" cy="1325563"/>
          </a:xfrm>
        </p:spPr>
        <p:style>
          <a:lnRef idx="1">
            <a:schemeClr val="accent2"/>
          </a:lnRef>
          <a:fillRef idx="2">
            <a:schemeClr val="accent2"/>
          </a:fillRef>
          <a:effectRef idx="1">
            <a:schemeClr val="accent2"/>
          </a:effectRef>
          <a:fontRef idx="minor">
            <a:schemeClr val="dk1"/>
          </a:fontRef>
        </p:style>
        <p:txBody>
          <a:bodyPr/>
          <a:lstStyle/>
          <a:p>
            <a:r>
              <a:rPr lang="en-GB" dirty="0"/>
              <a:t>Matched-pairs design</a:t>
            </a:r>
          </a:p>
        </p:txBody>
      </p:sp>
      <p:sp>
        <p:nvSpPr>
          <p:cNvPr id="3" name="Content Placeholder 2"/>
          <p:cNvSpPr>
            <a:spLocks noGrp="1"/>
          </p:cNvSpPr>
          <p:nvPr>
            <p:ph idx="1"/>
          </p:nvPr>
        </p:nvSpPr>
        <p:spPr>
          <a:xfrm>
            <a:off x="188976" y="1615313"/>
            <a:ext cx="6979920" cy="5242687"/>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marL="0" indent="0">
              <a:buNone/>
            </a:pPr>
            <a:r>
              <a:rPr lang="en-GB" b="1" dirty="0" smtClean="0"/>
              <a:t>In pairs, </a:t>
            </a:r>
            <a:r>
              <a:rPr lang="en-GB" b="1" dirty="0"/>
              <a:t>d</a:t>
            </a:r>
            <a:r>
              <a:rPr lang="en-GB" b="1" dirty="0" smtClean="0"/>
              <a:t>efine </a:t>
            </a:r>
            <a:r>
              <a:rPr lang="en-GB" b="1" dirty="0"/>
              <a:t>what is meant by a matched pairs design on MWBs</a:t>
            </a:r>
          </a:p>
          <a:p>
            <a:pPr marL="0" indent="0">
              <a:buNone/>
            </a:pPr>
            <a:endParaRPr lang="en-GB" dirty="0"/>
          </a:p>
          <a:p>
            <a:pPr marL="0" indent="0">
              <a:buNone/>
            </a:pPr>
            <a:r>
              <a:rPr lang="en-GB" dirty="0"/>
              <a:t>Same as an independent groups in that each person only experiences one condition. BUT each participant is paired with another participant in the other condition on specific, relevant characteristics.  </a:t>
            </a:r>
          </a:p>
          <a:p>
            <a:pPr marL="0" indent="0">
              <a:buNone/>
            </a:pPr>
            <a:endParaRPr lang="en-GB" dirty="0"/>
          </a:p>
          <a:p>
            <a:pPr marL="0" indent="0">
              <a:buNone/>
            </a:pPr>
            <a:r>
              <a:rPr lang="en-GB" dirty="0"/>
              <a:t>For example…..</a:t>
            </a:r>
            <a:endParaRPr lang="en-US" dirty="0"/>
          </a:p>
          <a:p>
            <a:pPr marL="0" indent="0">
              <a:buNone/>
            </a:pPr>
            <a:endParaRPr lang="en-US" dirty="0" smtClean="0"/>
          </a:p>
          <a:p>
            <a:pPr marL="0" indent="0">
              <a:buNone/>
            </a:pPr>
            <a:r>
              <a:rPr lang="en-US" b="1" i="1" dirty="0" smtClean="0"/>
              <a:t>Great </a:t>
            </a:r>
            <a:r>
              <a:rPr lang="en-US" b="1" i="1" dirty="0"/>
              <a:t>in theory but can you see a practical </a:t>
            </a:r>
            <a:r>
              <a:rPr lang="en-US" b="1" i="1" dirty="0" smtClean="0"/>
              <a:t>problem?</a:t>
            </a:r>
          </a:p>
          <a:p>
            <a:pPr marL="0" indent="0">
              <a:buNone/>
            </a:pPr>
            <a:endParaRPr lang="en-US" dirty="0"/>
          </a:p>
          <a:p>
            <a:pPr marL="0" indent="0">
              <a:buNone/>
            </a:pPr>
            <a:r>
              <a:rPr lang="en-US" dirty="0"/>
              <a:t>How many characteristics do we match the participants?  How do we know these are the correct characteristics to match? How matched are they really? Is it feasible to match 2 people enough? You immediately have to double the amount of Participants you will need this is going to take time. </a:t>
            </a:r>
            <a:endParaRPr lang="en-GB" dirty="0"/>
          </a:p>
        </p:txBody>
      </p:sp>
      <p:sp>
        <p:nvSpPr>
          <p:cNvPr id="4" name="Oval 3"/>
          <p:cNvSpPr/>
          <p:nvPr/>
        </p:nvSpPr>
        <p:spPr>
          <a:xfrm>
            <a:off x="8001000" y="1152144"/>
            <a:ext cx="3456432" cy="2261552"/>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GB" dirty="0">
                <a:solidFill>
                  <a:schemeClr val="tx1"/>
                </a:solidFill>
              </a:rPr>
              <a:t>Original sample </a:t>
            </a:r>
            <a:r>
              <a:rPr lang="en-GB" dirty="0" err="1">
                <a:solidFill>
                  <a:schemeClr val="tx1"/>
                </a:solidFill>
              </a:rPr>
              <a:t>e.g</a:t>
            </a:r>
            <a:r>
              <a:rPr lang="en-GB" dirty="0">
                <a:solidFill>
                  <a:schemeClr val="tx1"/>
                </a:solidFill>
              </a:rPr>
              <a:t> 40 people.</a:t>
            </a:r>
          </a:p>
          <a:p>
            <a:pPr algn="ctr"/>
            <a:endParaRPr lang="en-GB" dirty="0">
              <a:solidFill>
                <a:schemeClr val="tx1"/>
              </a:solidFill>
            </a:endParaRPr>
          </a:p>
          <a:p>
            <a:pPr algn="ctr"/>
            <a:r>
              <a:rPr lang="en-GB" dirty="0">
                <a:solidFill>
                  <a:schemeClr val="tx1"/>
                </a:solidFill>
              </a:rPr>
              <a:t>Analyse them e.g. ages</a:t>
            </a:r>
            <a:r>
              <a:rPr lang="en-GB" dirty="0" smtClean="0">
                <a:solidFill>
                  <a:schemeClr val="tx1"/>
                </a:solidFill>
              </a:rPr>
              <a:t>, </a:t>
            </a:r>
            <a:r>
              <a:rPr lang="en-GB" dirty="0">
                <a:solidFill>
                  <a:schemeClr val="tx1"/>
                </a:solidFill>
              </a:rPr>
              <a:t>IQ’s (sometimes need to give pre-test) </a:t>
            </a:r>
          </a:p>
        </p:txBody>
      </p:sp>
      <p:cxnSp>
        <p:nvCxnSpPr>
          <p:cNvPr id="6" name="Straight Arrow Connector 5"/>
          <p:cNvCxnSpPr>
            <a:stCxn id="4" idx="4"/>
          </p:cNvCxnSpPr>
          <p:nvPr/>
        </p:nvCxnSpPr>
        <p:spPr>
          <a:xfrm flipH="1">
            <a:off x="8485632" y="3413696"/>
            <a:ext cx="1243584" cy="9571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4" idx="4"/>
          </p:cNvCxnSpPr>
          <p:nvPr/>
        </p:nvCxnSpPr>
        <p:spPr>
          <a:xfrm>
            <a:off x="9729216" y="3413696"/>
            <a:ext cx="1408176" cy="10394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7299198" y="4881512"/>
            <a:ext cx="2281428"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‘Bob’ - </a:t>
            </a:r>
            <a:r>
              <a:rPr lang="en-GB" dirty="0" smtClean="0"/>
              <a:t>18, </a:t>
            </a:r>
            <a:r>
              <a:rPr lang="en-GB" dirty="0"/>
              <a:t>IQ 100</a:t>
            </a:r>
          </a:p>
        </p:txBody>
      </p:sp>
      <p:sp>
        <p:nvSpPr>
          <p:cNvPr id="10" name="Rounded Rectangle 9"/>
          <p:cNvSpPr/>
          <p:nvPr/>
        </p:nvSpPr>
        <p:spPr>
          <a:xfrm>
            <a:off x="9901428" y="4881512"/>
            <a:ext cx="2281428"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‘Billy’ - 19</a:t>
            </a:r>
            <a:r>
              <a:rPr lang="en-GB" dirty="0" smtClean="0"/>
              <a:t>, </a:t>
            </a:r>
            <a:r>
              <a:rPr lang="en-GB" dirty="0"/>
              <a:t>IQ 95</a:t>
            </a:r>
          </a:p>
        </p:txBody>
      </p:sp>
      <p:sp>
        <p:nvSpPr>
          <p:cNvPr id="11" name="Rounded Rectangle 10"/>
          <p:cNvSpPr/>
          <p:nvPr/>
        </p:nvSpPr>
        <p:spPr>
          <a:xfrm>
            <a:off x="7299198" y="5825056"/>
            <a:ext cx="2281428"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‘Gwen’ - 40</a:t>
            </a:r>
            <a:r>
              <a:rPr lang="en-GB" dirty="0" smtClean="0"/>
              <a:t>, </a:t>
            </a:r>
            <a:r>
              <a:rPr lang="en-GB" dirty="0"/>
              <a:t>IQ 120</a:t>
            </a:r>
          </a:p>
        </p:txBody>
      </p:sp>
      <p:sp>
        <p:nvSpPr>
          <p:cNvPr id="12" name="Rounded Rectangle 11"/>
          <p:cNvSpPr/>
          <p:nvPr/>
        </p:nvSpPr>
        <p:spPr>
          <a:xfrm>
            <a:off x="9901428" y="5825056"/>
            <a:ext cx="2281428"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‘Stacey’ - 42</a:t>
            </a:r>
            <a:r>
              <a:rPr lang="en-GB" dirty="0" smtClean="0"/>
              <a:t>, </a:t>
            </a:r>
            <a:r>
              <a:rPr lang="en-GB" dirty="0"/>
              <a:t>IQ 115</a:t>
            </a:r>
          </a:p>
        </p:txBody>
      </p:sp>
      <p:sp>
        <p:nvSpPr>
          <p:cNvPr id="13" name="TextBox 12"/>
          <p:cNvSpPr txBox="1"/>
          <p:nvPr/>
        </p:nvSpPr>
        <p:spPr>
          <a:xfrm>
            <a:off x="7802118" y="4453128"/>
            <a:ext cx="1339596" cy="369332"/>
          </a:xfrm>
          <a:prstGeom prst="rect">
            <a:avLst/>
          </a:prstGeom>
          <a:noFill/>
        </p:spPr>
        <p:txBody>
          <a:bodyPr wrap="square" rtlCol="0">
            <a:spAutoFit/>
          </a:bodyPr>
          <a:lstStyle/>
          <a:p>
            <a:r>
              <a:rPr lang="en-GB" dirty="0"/>
              <a:t>Condition 1</a:t>
            </a:r>
          </a:p>
        </p:txBody>
      </p:sp>
      <p:sp>
        <p:nvSpPr>
          <p:cNvPr id="14" name="TextBox 13"/>
          <p:cNvSpPr txBox="1"/>
          <p:nvPr/>
        </p:nvSpPr>
        <p:spPr>
          <a:xfrm>
            <a:off x="10433304" y="4442124"/>
            <a:ext cx="1339596" cy="369332"/>
          </a:xfrm>
          <a:prstGeom prst="rect">
            <a:avLst/>
          </a:prstGeom>
          <a:noFill/>
        </p:spPr>
        <p:txBody>
          <a:bodyPr wrap="square" rtlCol="0">
            <a:spAutoFit/>
          </a:bodyPr>
          <a:lstStyle/>
          <a:p>
            <a:r>
              <a:rPr lang="en-GB" dirty="0"/>
              <a:t>Condition 2</a:t>
            </a:r>
          </a:p>
        </p:txBody>
      </p:sp>
      <p:sp>
        <p:nvSpPr>
          <p:cNvPr id="15" name="TextBox 14"/>
          <p:cNvSpPr txBox="1"/>
          <p:nvPr/>
        </p:nvSpPr>
        <p:spPr>
          <a:xfrm>
            <a:off x="7653528" y="3535300"/>
            <a:ext cx="4386072" cy="369332"/>
          </a:xfrm>
          <a:prstGeom prst="rect">
            <a:avLst/>
          </a:prstGeom>
          <a:noFill/>
        </p:spPr>
        <p:txBody>
          <a:bodyPr wrap="square" rtlCol="0">
            <a:spAutoFit/>
          </a:bodyPr>
          <a:lstStyle/>
          <a:p>
            <a:r>
              <a:rPr lang="en-GB" dirty="0"/>
              <a:t>Randomly allocate each pair to a condition</a:t>
            </a:r>
          </a:p>
        </p:txBody>
      </p:sp>
    </p:spTree>
    <p:extLst>
      <p:ext uri="{BB962C8B-B14F-4D97-AF65-F5344CB8AC3E}">
        <p14:creationId xmlns:p14="http://schemas.microsoft.com/office/powerpoint/2010/main" val="936422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P spid="11" grpId="0" animBg="1"/>
      <p:bldP spid="12" grpId="0" animBg="1"/>
      <p:bldP spid="13"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564466-EA80-436E-8E58-F2576C66A47B}"/>
              </a:ext>
            </a:extLst>
          </p:cNvPr>
          <p:cNvSpPr>
            <a:spLocks noGrp="1"/>
          </p:cNvSpPr>
          <p:nvPr>
            <p:ph type="title"/>
          </p:nvPr>
        </p:nvSpPr>
        <p:spPr>
          <a:xfrm>
            <a:off x="734505" y="0"/>
            <a:ext cx="10515600" cy="1325563"/>
          </a:xfrm>
        </p:spPr>
        <p:txBody>
          <a:bodyPr/>
          <a:lstStyle/>
          <a:p>
            <a:r>
              <a:rPr lang="en-US" dirty="0"/>
              <a:t>Quick starter to recap from last lesson. </a:t>
            </a:r>
            <a:endParaRPr lang="en-GB" dirty="0"/>
          </a:p>
        </p:txBody>
      </p:sp>
      <p:sp>
        <p:nvSpPr>
          <p:cNvPr id="3" name="Content Placeholder 2">
            <a:extLst>
              <a:ext uri="{FF2B5EF4-FFF2-40B4-BE49-F238E27FC236}">
                <a16:creationId xmlns:a16="http://schemas.microsoft.com/office/drawing/2014/main" xmlns="" id="{CB110A4C-F41A-4388-BCCD-641A52B47D6F}"/>
              </a:ext>
            </a:extLst>
          </p:cNvPr>
          <p:cNvSpPr>
            <a:spLocks noGrp="1"/>
          </p:cNvSpPr>
          <p:nvPr>
            <p:ph idx="1"/>
          </p:nvPr>
        </p:nvSpPr>
        <p:spPr>
          <a:xfrm>
            <a:off x="838200" y="1599382"/>
            <a:ext cx="7023755" cy="5178490"/>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marL="514350" indent="-514350">
              <a:buAutoNum type="arabicParenR"/>
            </a:pPr>
            <a:r>
              <a:rPr lang="en-US" dirty="0"/>
              <a:t>Can you re-do this from memory?</a:t>
            </a:r>
          </a:p>
          <a:p>
            <a:pPr marL="514350" indent="-514350">
              <a:buAutoNum type="arabicParenR"/>
            </a:pPr>
            <a:endParaRPr lang="en-US" dirty="0"/>
          </a:p>
          <a:p>
            <a:pPr marL="514350" indent="-514350">
              <a:buAutoNum type="arabicParenR"/>
            </a:pPr>
            <a:endParaRPr lang="en-US" dirty="0"/>
          </a:p>
          <a:p>
            <a:pPr marL="514350" indent="-514350">
              <a:buAutoNum type="arabicParenR"/>
            </a:pPr>
            <a:endParaRPr lang="en-US" dirty="0"/>
          </a:p>
          <a:p>
            <a:pPr marL="514350" indent="-514350">
              <a:buAutoNum type="arabicParenR"/>
            </a:pPr>
            <a:endParaRPr lang="en-US" dirty="0"/>
          </a:p>
          <a:p>
            <a:pPr marL="514350" indent="-514350">
              <a:buAutoNum type="arabicParenR"/>
            </a:pPr>
            <a:endParaRPr lang="en-US" dirty="0"/>
          </a:p>
          <a:p>
            <a:pPr marL="514350" indent="-514350">
              <a:buAutoNum type="arabicParenR"/>
            </a:pPr>
            <a:r>
              <a:rPr lang="en-US" dirty="0"/>
              <a:t>Last lesson we discussed some pros and cons with our experiment. Can you remember one of </a:t>
            </a:r>
            <a:r>
              <a:rPr lang="en-US" dirty="0" smtClean="0"/>
              <a:t>each?</a:t>
            </a:r>
            <a:endParaRPr lang="en-US" dirty="0"/>
          </a:p>
          <a:p>
            <a:pPr marL="514350" indent="-514350">
              <a:buAutoNum type="arabicParenR"/>
            </a:pPr>
            <a:endParaRPr lang="en-US" dirty="0"/>
          </a:p>
          <a:p>
            <a:pPr marL="514350" indent="-514350">
              <a:buAutoNum type="arabicParenR"/>
            </a:pPr>
            <a:endParaRPr lang="en-US" dirty="0"/>
          </a:p>
          <a:p>
            <a:pPr marL="514350" indent="-514350">
              <a:buAutoNum type="arabicParenR"/>
            </a:pPr>
            <a:r>
              <a:rPr lang="en-US" dirty="0"/>
              <a:t>Can you think of anything we could have done to improve the research if we were to do it again?</a:t>
            </a:r>
          </a:p>
          <a:p>
            <a:pPr marL="514350" indent="-514350">
              <a:buAutoNum type="arabicParenR"/>
            </a:pPr>
            <a:endParaRPr lang="en-US" dirty="0"/>
          </a:p>
          <a:p>
            <a:pPr marL="0" indent="0">
              <a:buNone/>
            </a:pPr>
            <a:endParaRPr lang="en-US" dirty="0"/>
          </a:p>
          <a:p>
            <a:pPr marL="0" indent="0">
              <a:buNone/>
            </a:pPr>
            <a:endParaRPr lang="en-GB" dirty="0"/>
          </a:p>
        </p:txBody>
      </p:sp>
      <p:graphicFrame>
        <p:nvGraphicFramePr>
          <p:cNvPr id="4" name="Table 3">
            <a:extLst>
              <a:ext uri="{FF2B5EF4-FFF2-40B4-BE49-F238E27FC236}">
                <a16:creationId xmlns:a16="http://schemas.microsoft.com/office/drawing/2014/main" xmlns="" id="{2449C842-0C3E-4AC3-B61D-A0BF9B531B35}"/>
              </a:ext>
            </a:extLst>
          </p:cNvPr>
          <p:cNvGraphicFramePr>
            <a:graphicFrameLocks noGrp="1"/>
          </p:cNvGraphicFramePr>
          <p:nvPr>
            <p:extLst>
              <p:ext uri="{D42A27DB-BD31-4B8C-83A1-F6EECF244321}">
                <p14:modId xmlns:p14="http://schemas.microsoft.com/office/powerpoint/2010/main" val="58134204"/>
              </p:ext>
            </p:extLst>
          </p:nvPr>
        </p:nvGraphicFramePr>
        <p:xfrm>
          <a:off x="6520276" y="982926"/>
          <a:ext cx="5671724" cy="2651760"/>
        </p:xfrm>
        <a:graphic>
          <a:graphicData uri="http://schemas.openxmlformats.org/drawingml/2006/table">
            <a:tbl>
              <a:tblPr firstRow="1" bandRow="1">
                <a:tableStyleId>{5C22544A-7EE6-4342-B048-85BDC9FD1C3A}</a:tableStyleId>
              </a:tblPr>
              <a:tblGrid>
                <a:gridCol w="1417931">
                  <a:extLst>
                    <a:ext uri="{9D8B030D-6E8A-4147-A177-3AD203B41FA5}">
                      <a16:colId xmlns:a16="http://schemas.microsoft.com/office/drawing/2014/main" xmlns="" val="2636749553"/>
                    </a:ext>
                  </a:extLst>
                </a:gridCol>
                <a:gridCol w="1417931">
                  <a:extLst>
                    <a:ext uri="{9D8B030D-6E8A-4147-A177-3AD203B41FA5}">
                      <a16:colId xmlns:a16="http://schemas.microsoft.com/office/drawing/2014/main" xmlns="" val="3992640237"/>
                    </a:ext>
                  </a:extLst>
                </a:gridCol>
                <a:gridCol w="1417931">
                  <a:extLst>
                    <a:ext uri="{9D8B030D-6E8A-4147-A177-3AD203B41FA5}">
                      <a16:colId xmlns:a16="http://schemas.microsoft.com/office/drawing/2014/main" xmlns="" val="3485704030"/>
                    </a:ext>
                  </a:extLst>
                </a:gridCol>
                <a:gridCol w="1417931">
                  <a:extLst>
                    <a:ext uri="{9D8B030D-6E8A-4147-A177-3AD203B41FA5}">
                      <a16:colId xmlns:a16="http://schemas.microsoft.com/office/drawing/2014/main" xmlns="" val="1022525410"/>
                    </a:ext>
                  </a:extLst>
                </a:gridCol>
              </a:tblGrid>
              <a:tr h="615881">
                <a:tc>
                  <a:txBody>
                    <a:bodyPr/>
                    <a:lstStyle/>
                    <a:p>
                      <a:endParaRPr lang="en-GB" dirty="0"/>
                    </a:p>
                  </a:txBody>
                  <a:tcPr/>
                </a:tc>
                <a:tc>
                  <a:txBody>
                    <a:bodyPr/>
                    <a:lstStyle/>
                    <a:p>
                      <a:r>
                        <a:rPr lang="en-GB" dirty="0"/>
                        <a:t>IV Manipulated by the researcher</a:t>
                      </a:r>
                    </a:p>
                  </a:txBody>
                  <a:tcPr/>
                </a:tc>
                <a:tc>
                  <a:txBody>
                    <a:bodyPr/>
                    <a:lstStyle/>
                    <a:p>
                      <a:r>
                        <a:rPr lang="en-GB" baseline="0" dirty="0"/>
                        <a:t>environment controlled</a:t>
                      </a:r>
                      <a:endParaRPr lang="en-GB" dirty="0"/>
                    </a:p>
                  </a:txBody>
                  <a:tcPr/>
                </a:tc>
                <a:tc>
                  <a:txBody>
                    <a:bodyPr/>
                    <a:lstStyle/>
                    <a:p>
                      <a:r>
                        <a:rPr lang="en-GB" dirty="0"/>
                        <a:t>Participants allocated randomly to conditions</a:t>
                      </a:r>
                    </a:p>
                  </a:txBody>
                  <a:tcPr/>
                </a:tc>
                <a:extLst>
                  <a:ext uri="{0D108BD9-81ED-4DB2-BD59-A6C34878D82A}">
                    <a16:rowId xmlns:a16="http://schemas.microsoft.com/office/drawing/2014/main" xmlns="" val="756899979"/>
                  </a:ext>
                </a:extLst>
              </a:tr>
              <a:tr h="330496">
                <a:tc>
                  <a:txBody>
                    <a:bodyPr/>
                    <a:lstStyle/>
                    <a:p>
                      <a:r>
                        <a:rPr lang="en-GB" dirty="0"/>
                        <a:t>Lab</a:t>
                      </a:r>
                    </a:p>
                  </a:txBody>
                  <a:tcPr/>
                </a:tc>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4127414426"/>
                  </a:ext>
                </a:extLst>
              </a:tr>
              <a:tr h="330496">
                <a:tc>
                  <a:txBody>
                    <a:bodyPr/>
                    <a:lstStyle/>
                    <a:p>
                      <a:r>
                        <a:rPr lang="en-GB" dirty="0"/>
                        <a:t>Natural</a:t>
                      </a:r>
                    </a:p>
                  </a:txBody>
                  <a:tcPr/>
                </a:tc>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143134995"/>
                  </a:ext>
                </a:extLst>
              </a:tr>
              <a:tr h="330496">
                <a:tc>
                  <a:txBody>
                    <a:bodyPr/>
                    <a:lstStyle/>
                    <a:p>
                      <a:r>
                        <a:rPr lang="en-GB" dirty="0"/>
                        <a:t>Field</a:t>
                      </a:r>
                    </a:p>
                  </a:txBody>
                  <a:tcPr/>
                </a:tc>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116664525"/>
                  </a:ext>
                </a:extLst>
              </a:tr>
              <a:tr h="330496">
                <a:tc>
                  <a:txBody>
                    <a:bodyPr/>
                    <a:lstStyle/>
                    <a:p>
                      <a:r>
                        <a:rPr lang="en-GB" dirty="0"/>
                        <a:t>Quasi</a:t>
                      </a:r>
                    </a:p>
                  </a:txBody>
                  <a:tcPr/>
                </a:tc>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87489495"/>
                  </a:ext>
                </a:extLst>
              </a:tr>
            </a:tbl>
          </a:graphicData>
        </a:graphic>
      </p:graphicFrame>
      <p:cxnSp>
        <p:nvCxnSpPr>
          <p:cNvPr id="6" name="Straight Arrow Connector 5">
            <a:extLst>
              <a:ext uri="{FF2B5EF4-FFF2-40B4-BE49-F238E27FC236}">
                <a16:creationId xmlns:a16="http://schemas.microsoft.com/office/drawing/2014/main" xmlns="" id="{DF93F5F6-2431-4D4C-8E5B-9D95D740294B}"/>
              </a:ext>
            </a:extLst>
          </p:cNvPr>
          <p:cNvCxnSpPr/>
          <p:nvPr/>
        </p:nvCxnSpPr>
        <p:spPr>
          <a:xfrm>
            <a:off x="5106185" y="2403834"/>
            <a:ext cx="1225485"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1028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451" y="1"/>
            <a:ext cx="11236271" cy="634082"/>
          </a:xfrm>
        </p:spPr>
        <p:style>
          <a:lnRef idx="1">
            <a:schemeClr val="accent2"/>
          </a:lnRef>
          <a:fillRef idx="2">
            <a:schemeClr val="accent2"/>
          </a:fillRef>
          <a:effectRef idx="1">
            <a:schemeClr val="accent2"/>
          </a:effectRef>
          <a:fontRef idx="minor">
            <a:schemeClr val="dk1"/>
          </a:fontRef>
        </p:style>
        <p:txBody>
          <a:bodyPr>
            <a:normAutofit/>
          </a:bodyPr>
          <a:lstStyle/>
          <a:p>
            <a:pPr algn="l"/>
            <a:r>
              <a:rPr lang="en-US" sz="3200" b="1" dirty="0"/>
              <a:t>TASK: which experimental designs are demonstrated here?</a:t>
            </a:r>
            <a:endParaRPr lang="en-GB" sz="3200" b="1" dirty="0"/>
          </a:p>
        </p:txBody>
      </p:sp>
      <p:sp>
        <p:nvSpPr>
          <p:cNvPr id="3" name="Content Placeholder 2"/>
          <p:cNvSpPr>
            <a:spLocks noGrp="1"/>
          </p:cNvSpPr>
          <p:nvPr>
            <p:ph idx="1"/>
          </p:nvPr>
        </p:nvSpPr>
        <p:spPr>
          <a:xfrm>
            <a:off x="449451" y="914399"/>
            <a:ext cx="11453247" cy="5439905"/>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0" indent="0">
              <a:buNone/>
            </a:pPr>
            <a:r>
              <a:rPr lang="en-GB" sz="2000" dirty="0"/>
              <a:t>1. Boys and girls are compared on their IQ scores </a:t>
            </a:r>
          </a:p>
          <a:p>
            <a:pPr marL="0" indent="0">
              <a:buNone/>
            </a:pPr>
            <a:r>
              <a:rPr lang="en-GB" sz="2000" b="1" dirty="0">
                <a:solidFill>
                  <a:srgbClr val="7030A0"/>
                </a:solidFill>
              </a:rPr>
              <a:t>Independent Groups Design</a:t>
            </a:r>
          </a:p>
          <a:p>
            <a:pPr marL="0" indent="0">
              <a:buNone/>
            </a:pPr>
            <a:r>
              <a:rPr lang="en-GB" sz="2000" dirty="0"/>
              <a:t>2. Hamsters are tested to see if one genetic strain is better at finding food in a maze than another</a:t>
            </a:r>
          </a:p>
          <a:p>
            <a:pPr marL="0" indent="0">
              <a:buNone/>
            </a:pPr>
            <a:r>
              <a:rPr lang="en-GB" sz="2000" b="1" dirty="0">
                <a:solidFill>
                  <a:srgbClr val="7030A0"/>
                </a:solidFill>
              </a:rPr>
              <a:t>Independent Groups Design</a:t>
            </a:r>
          </a:p>
          <a:p>
            <a:pPr marL="0" indent="0">
              <a:buNone/>
            </a:pPr>
            <a:r>
              <a:rPr lang="en-GB" sz="2000" dirty="0"/>
              <a:t>3. Reaction time is tested before and after a reaction time training activity to see if test scores improve after training </a:t>
            </a:r>
          </a:p>
          <a:p>
            <a:pPr marL="0" indent="0">
              <a:buNone/>
            </a:pPr>
            <a:r>
              <a:rPr lang="en-GB" sz="2000" b="1" dirty="0">
                <a:solidFill>
                  <a:srgbClr val="7030A0"/>
                </a:solidFill>
              </a:rPr>
              <a:t>Repeated Measures Design</a:t>
            </a:r>
          </a:p>
          <a:p>
            <a:pPr marL="0" indent="0">
              <a:buNone/>
            </a:pPr>
            <a:r>
              <a:rPr lang="en-GB" sz="2000" dirty="0"/>
              <a:t> 4. Students are put in pairs based on their GCSE grades, and then one member of the pair is given a memory test in the morning and one in the afternoon</a:t>
            </a:r>
          </a:p>
          <a:p>
            <a:pPr marL="0" indent="0">
              <a:buNone/>
            </a:pPr>
            <a:r>
              <a:rPr lang="en-GB" sz="2000" b="1" dirty="0">
                <a:solidFill>
                  <a:srgbClr val="7030A0"/>
                </a:solidFill>
              </a:rPr>
              <a:t>Matched Pairs Design</a:t>
            </a:r>
          </a:p>
          <a:p>
            <a:pPr marL="0" indent="0">
              <a:buNone/>
            </a:pPr>
            <a:r>
              <a:rPr lang="en-GB" sz="2000" dirty="0"/>
              <a:t>5. Three groups of participants are given different word lists to remember, in order to find out whether nouns, verbs or adjectives are easier to remember</a:t>
            </a:r>
          </a:p>
          <a:p>
            <a:pPr marL="0" indent="0">
              <a:buNone/>
            </a:pPr>
            <a:r>
              <a:rPr lang="en-GB" sz="2000" b="1" dirty="0">
                <a:solidFill>
                  <a:srgbClr val="7030A0"/>
                </a:solidFill>
              </a:rPr>
              <a:t>Independent Groups Design</a:t>
            </a:r>
          </a:p>
          <a:p>
            <a:pPr marL="0" indent="0">
              <a:buNone/>
            </a:pPr>
            <a:r>
              <a:rPr lang="en-GB" sz="2000" dirty="0"/>
              <a:t>One issue with independent groups design is individual differences. How do we deal with this? </a:t>
            </a:r>
          </a:p>
          <a:p>
            <a:pPr marL="0" indent="0">
              <a:buNone/>
            </a:pPr>
            <a:r>
              <a:rPr lang="en-GB" sz="2000" b="1" dirty="0">
                <a:solidFill>
                  <a:srgbClr val="7030A0"/>
                </a:solidFill>
              </a:rPr>
              <a:t>Random allocation</a:t>
            </a:r>
          </a:p>
          <a:p>
            <a:pPr marL="0" indent="0">
              <a:buNone/>
            </a:pPr>
            <a:r>
              <a:rPr lang="en-GB" sz="2000" dirty="0"/>
              <a:t>One issue with repeated measures design is order effects. We deal with this using counterbalancing, what is this? </a:t>
            </a:r>
          </a:p>
          <a:p>
            <a:pPr marL="0" indent="0">
              <a:buNone/>
            </a:pPr>
            <a:r>
              <a:rPr lang="en-GB" sz="2000" b="1" dirty="0">
                <a:solidFill>
                  <a:srgbClr val="7030A0"/>
                </a:solidFill>
              </a:rPr>
              <a:t>Half the participants take part in condition A then B, and the other half take part in condition B then A</a:t>
            </a:r>
          </a:p>
          <a:p>
            <a:pPr marL="0" indent="0">
              <a:buNone/>
            </a:pPr>
            <a:endParaRPr lang="en-GB" sz="2000" dirty="0">
              <a:solidFill>
                <a:srgbClr val="7030A0"/>
              </a:solidFill>
            </a:endParaRPr>
          </a:p>
        </p:txBody>
      </p:sp>
    </p:spTree>
    <p:extLst>
      <p:ext uri="{BB962C8B-B14F-4D97-AF65-F5344CB8AC3E}">
        <p14:creationId xmlns:p14="http://schemas.microsoft.com/office/powerpoint/2010/main" val="3528497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anim calcmode="lin" valueType="num">
                                      <p:cBhvr additive="base">
                                        <p:cTn id="3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 calcmode="lin" valueType="num">
                                      <p:cBhvr additive="base">
                                        <p:cTn id="4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additive="base">
                                        <p:cTn id="4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 calcmode="lin" valueType="num">
                                      <p:cBhvr additive="base">
                                        <p:cTn id="5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 calcmode="lin" valueType="num">
                                      <p:cBhvr additive="base">
                                        <p:cTn id="5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 calcmode="lin" valueType="num">
                                      <p:cBhvr additive="base">
                                        <p:cTn id="6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3">
                                            <p:txEl>
                                              <p:pRg st="12" end="12"/>
                                            </p:txEl>
                                          </p:spTgt>
                                        </p:tgtEl>
                                        <p:attrNameLst>
                                          <p:attrName>style.visibility</p:attrName>
                                        </p:attrNameLst>
                                      </p:cBhvr>
                                      <p:to>
                                        <p:strVal val="visible"/>
                                      </p:to>
                                    </p:set>
                                    <p:anim calcmode="lin" valueType="num">
                                      <p:cBhvr additive="base">
                                        <p:cTn id="6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3">
                                            <p:txEl>
                                              <p:pRg st="11" end="11"/>
                                            </p:txEl>
                                          </p:spTgt>
                                        </p:tgtEl>
                                        <p:attrNameLst>
                                          <p:attrName>style.visibility</p:attrName>
                                        </p:attrNameLst>
                                      </p:cBhvr>
                                      <p:to>
                                        <p:strVal val="visible"/>
                                      </p:to>
                                    </p:set>
                                    <p:anim calcmode="lin" valueType="num">
                                      <p:cBhvr additive="base">
                                        <p:cTn id="7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nodeType="clickEffect">
                                  <p:stCondLst>
                                    <p:cond delay="0"/>
                                  </p:stCondLst>
                                  <p:childTnLst>
                                    <p:set>
                                      <p:cBhvr>
                                        <p:cTn id="80" dur="1" fill="hold">
                                          <p:stCondLst>
                                            <p:cond delay="0"/>
                                          </p:stCondLst>
                                        </p:cTn>
                                        <p:tgtEl>
                                          <p:spTgt spid="3">
                                            <p:txEl>
                                              <p:pRg st="13" end="13"/>
                                            </p:txEl>
                                          </p:spTgt>
                                        </p:tgtEl>
                                        <p:attrNameLst>
                                          <p:attrName>style.visibility</p:attrName>
                                        </p:attrNameLst>
                                      </p:cBhvr>
                                      <p:to>
                                        <p:strVal val="visible"/>
                                      </p:to>
                                    </p:set>
                                    <p:anim calcmode="lin" valueType="num">
                                      <p:cBhvr additive="base">
                                        <p:cTn id="8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85620" y="3908537"/>
            <a:ext cx="387285" cy="360039"/>
          </a:xfrm>
          <a:prstGeom prst="rect">
            <a:avLst/>
          </a:prstGeom>
        </p:spPr>
      </p:pic>
      <p:sp>
        <p:nvSpPr>
          <p:cNvPr id="2" name="Title 1"/>
          <p:cNvSpPr>
            <a:spLocks noGrp="1"/>
          </p:cNvSpPr>
          <p:nvPr>
            <p:ph type="title"/>
          </p:nvPr>
        </p:nvSpPr>
        <p:spPr>
          <a:xfrm>
            <a:off x="470263" y="0"/>
            <a:ext cx="11299371" cy="778098"/>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en-GB" sz="3200" b="1" dirty="0"/>
              <a:t>Evaluating experimental designs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94876429"/>
              </p:ext>
            </p:extLst>
          </p:nvPr>
        </p:nvGraphicFramePr>
        <p:xfrm>
          <a:off x="1464154" y="2166325"/>
          <a:ext cx="8577618" cy="4398010"/>
        </p:xfrm>
        <a:graphic>
          <a:graphicData uri="http://schemas.openxmlformats.org/drawingml/2006/table">
            <a:tbl>
              <a:tblPr firstRow="1" firstCol="1" bandRow="1"/>
              <a:tblGrid>
                <a:gridCol w="2168906">
                  <a:extLst>
                    <a:ext uri="{9D8B030D-6E8A-4147-A177-3AD203B41FA5}">
                      <a16:colId xmlns:a16="http://schemas.microsoft.com/office/drawing/2014/main" xmlns="" val="20000"/>
                    </a:ext>
                  </a:extLst>
                </a:gridCol>
                <a:gridCol w="2016224">
                  <a:extLst>
                    <a:ext uri="{9D8B030D-6E8A-4147-A177-3AD203B41FA5}">
                      <a16:colId xmlns:a16="http://schemas.microsoft.com/office/drawing/2014/main" xmlns="" val="20001"/>
                    </a:ext>
                  </a:extLst>
                </a:gridCol>
                <a:gridCol w="2088232">
                  <a:extLst>
                    <a:ext uri="{9D8B030D-6E8A-4147-A177-3AD203B41FA5}">
                      <a16:colId xmlns:a16="http://schemas.microsoft.com/office/drawing/2014/main" xmlns="" val="20002"/>
                    </a:ext>
                  </a:extLst>
                </a:gridCol>
                <a:gridCol w="2304256">
                  <a:extLst>
                    <a:ext uri="{9D8B030D-6E8A-4147-A177-3AD203B41FA5}">
                      <a16:colId xmlns:a16="http://schemas.microsoft.com/office/drawing/2014/main" xmlns="" val="20003"/>
                    </a:ext>
                  </a:extLst>
                </a:gridCol>
              </a:tblGrid>
              <a:tr h="760127">
                <a:tc>
                  <a:txBody>
                    <a:bodyPr/>
                    <a:lstStyle/>
                    <a:p>
                      <a:pPr>
                        <a:lnSpc>
                          <a:spcPct val="115000"/>
                        </a:lnSpc>
                        <a:spcAft>
                          <a:spcPts val="0"/>
                        </a:spcAft>
                      </a:pPr>
                      <a:r>
                        <a:rPr lang="en-GB" sz="1600" b="1" dirty="0">
                          <a:effectLst/>
                          <a:latin typeface="Verdana"/>
                          <a:ea typeface="Calibri"/>
                          <a:cs typeface="Arial"/>
                        </a:rPr>
                        <a:t>Relevant terms for evaluating designs</a:t>
                      </a:r>
                      <a:endParaRPr lang="en-GB" sz="1600" dirty="0">
                        <a:effectLst/>
                        <a:latin typeface="Calibri"/>
                        <a:ea typeface="Calibri"/>
                        <a:cs typeface="Times New Roman"/>
                      </a:endParaRPr>
                    </a:p>
                  </a:txBody>
                  <a:tcPr marL="68752" marR="68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b="1" dirty="0">
                          <a:effectLst/>
                          <a:latin typeface="Verdana"/>
                          <a:ea typeface="Calibri"/>
                          <a:cs typeface="Arial"/>
                        </a:rPr>
                        <a:t>RMD</a:t>
                      </a:r>
                      <a:endParaRPr lang="en-GB" sz="1600" dirty="0">
                        <a:effectLst/>
                        <a:latin typeface="Calibri"/>
                        <a:ea typeface="Calibri"/>
                        <a:cs typeface="Times New Roman"/>
                      </a:endParaRPr>
                    </a:p>
                  </a:txBody>
                  <a:tcPr marL="68752" marR="68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b="1" dirty="0">
                          <a:effectLst/>
                          <a:latin typeface="Verdana"/>
                          <a:ea typeface="Calibri"/>
                          <a:cs typeface="Arial"/>
                        </a:rPr>
                        <a:t>IGD</a:t>
                      </a:r>
                      <a:endParaRPr lang="en-GB" sz="1600" dirty="0">
                        <a:effectLst/>
                        <a:latin typeface="Calibri"/>
                        <a:ea typeface="Calibri"/>
                        <a:cs typeface="Times New Roman"/>
                      </a:endParaRPr>
                    </a:p>
                  </a:txBody>
                  <a:tcPr marL="68752" marR="68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b="1" dirty="0">
                          <a:effectLst/>
                          <a:latin typeface="Verdana"/>
                          <a:ea typeface="Calibri"/>
                          <a:cs typeface="Arial"/>
                        </a:rPr>
                        <a:t>MPD</a:t>
                      </a:r>
                      <a:endParaRPr lang="en-GB" sz="1600" dirty="0">
                        <a:effectLst/>
                        <a:latin typeface="Calibri"/>
                        <a:ea typeface="Calibri"/>
                        <a:cs typeface="Times New Roman"/>
                      </a:endParaRPr>
                    </a:p>
                  </a:txBody>
                  <a:tcPr marL="68752" marR="68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760127">
                <a:tc>
                  <a:txBody>
                    <a:bodyPr/>
                    <a:lstStyle/>
                    <a:p>
                      <a:pPr>
                        <a:lnSpc>
                          <a:spcPct val="115000"/>
                        </a:lnSpc>
                        <a:spcAft>
                          <a:spcPts val="0"/>
                        </a:spcAft>
                      </a:pPr>
                      <a:r>
                        <a:rPr lang="en-GB" sz="1600" dirty="0">
                          <a:effectLst/>
                          <a:latin typeface="Verdana"/>
                          <a:ea typeface="Calibri"/>
                          <a:cs typeface="Arial"/>
                        </a:rPr>
                        <a:t>Demand characteristics</a:t>
                      </a:r>
                      <a:endParaRPr lang="en-GB" sz="1600" dirty="0">
                        <a:effectLst/>
                        <a:latin typeface="Calibri"/>
                        <a:ea typeface="Calibri"/>
                        <a:cs typeface="Times New Roman"/>
                      </a:endParaRPr>
                    </a:p>
                    <a:p>
                      <a:pPr>
                        <a:lnSpc>
                          <a:spcPct val="115000"/>
                        </a:lnSpc>
                        <a:spcAft>
                          <a:spcPts val="0"/>
                        </a:spcAft>
                      </a:pPr>
                      <a:r>
                        <a:rPr lang="en-GB" sz="1600" dirty="0">
                          <a:effectLst/>
                          <a:latin typeface="Verdana"/>
                          <a:ea typeface="Calibri"/>
                          <a:cs typeface="Arial"/>
                        </a:rPr>
                        <a:t> </a:t>
                      </a:r>
                      <a:endParaRPr lang="en-GB" sz="1600" dirty="0">
                        <a:effectLst/>
                        <a:latin typeface="Calibri"/>
                        <a:ea typeface="Calibri"/>
                        <a:cs typeface="Times New Roman"/>
                      </a:endParaRPr>
                    </a:p>
                  </a:txBody>
                  <a:tcPr marL="68752" marR="68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effectLst/>
                          <a:latin typeface="Verdana"/>
                          <a:ea typeface="Calibri"/>
                          <a:cs typeface="Arial"/>
                        </a:rPr>
                        <a:t> </a:t>
                      </a:r>
                      <a:endParaRPr lang="en-GB" sz="1800" dirty="0">
                        <a:effectLst/>
                        <a:latin typeface="Calibri"/>
                        <a:ea typeface="Calibri"/>
                        <a:cs typeface="Times New Roman"/>
                      </a:endParaRPr>
                    </a:p>
                  </a:txBody>
                  <a:tcPr marL="68752" marR="68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a:effectLst/>
                          <a:latin typeface="Verdana"/>
                          <a:ea typeface="Calibri"/>
                          <a:cs typeface="Arial"/>
                        </a:rPr>
                        <a:t> </a:t>
                      </a:r>
                      <a:endParaRPr lang="en-GB" sz="1800">
                        <a:effectLst/>
                        <a:latin typeface="Calibri"/>
                        <a:ea typeface="Calibri"/>
                        <a:cs typeface="Times New Roman"/>
                      </a:endParaRPr>
                    </a:p>
                  </a:txBody>
                  <a:tcPr marL="68752" marR="68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effectLst/>
                          <a:latin typeface="Verdana"/>
                          <a:ea typeface="Calibri"/>
                          <a:cs typeface="Arial"/>
                        </a:rPr>
                        <a:t> </a:t>
                      </a:r>
                      <a:endParaRPr lang="en-GB" sz="1800" dirty="0">
                        <a:effectLst/>
                        <a:latin typeface="Calibri"/>
                        <a:ea typeface="Calibri"/>
                        <a:cs typeface="Times New Roman"/>
                      </a:endParaRPr>
                    </a:p>
                  </a:txBody>
                  <a:tcPr marL="68752" marR="68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32503">
                <a:tc>
                  <a:txBody>
                    <a:bodyPr/>
                    <a:lstStyle/>
                    <a:p>
                      <a:pPr>
                        <a:lnSpc>
                          <a:spcPct val="115000"/>
                        </a:lnSpc>
                        <a:spcAft>
                          <a:spcPts val="0"/>
                        </a:spcAft>
                      </a:pPr>
                      <a:r>
                        <a:rPr lang="en-GB" sz="1600" dirty="0">
                          <a:effectLst/>
                          <a:latin typeface="Verdana"/>
                          <a:ea typeface="Calibri"/>
                          <a:cs typeface="Arial"/>
                        </a:rPr>
                        <a:t>Participant variables</a:t>
                      </a:r>
                      <a:endParaRPr lang="en-GB" sz="1600" dirty="0">
                        <a:effectLst/>
                        <a:latin typeface="Calibri"/>
                        <a:ea typeface="Calibri"/>
                        <a:cs typeface="Times New Roman"/>
                      </a:endParaRPr>
                    </a:p>
                    <a:p>
                      <a:pPr>
                        <a:lnSpc>
                          <a:spcPct val="115000"/>
                        </a:lnSpc>
                        <a:spcAft>
                          <a:spcPts val="0"/>
                        </a:spcAft>
                      </a:pPr>
                      <a:r>
                        <a:rPr lang="en-GB" sz="1600" dirty="0">
                          <a:effectLst/>
                          <a:latin typeface="Verdana"/>
                          <a:ea typeface="Calibri"/>
                          <a:cs typeface="Arial"/>
                        </a:rPr>
                        <a:t> </a:t>
                      </a:r>
                      <a:endParaRPr lang="en-GB" sz="1600" dirty="0">
                        <a:effectLst/>
                        <a:latin typeface="Calibri"/>
                        <a:ea typeface="Calibri"/>
                        <a:cs typeface="Times New Roman"/>
                      </a:endParaRPr>
                    </a:p>
                  </a:txBody>
                  <a:tcPr marL="68752" marR="68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a:effectLst/>
                          <a:latin typeface="Verdana"/>
                          <a:ea typeface="Calibri"/>
                          <a:cs typeface="Arial"/>
                        </a:rPr>
                        <a:t> </a:t>
                      </a:r>
                      <a:endParaRPr lang="en-GB" sz="1800">
                        <a:effectLst/>
                        <a:latin typeface="Calibri"/>
                        <a:ea typeface="Calibri"/>
                        <a:cs typeface="Times New Roman"/>
                      </a:endParaRPr>
                    </a:p>
                  </a:txBody>
                  <a:tcPr marL="68752" marR="68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effectLst/>
                          <a:latin typeface="Verdana"/>
                          <a:ea typeface="Calibri"/>
                          <a:cs typeface="Arial"/>
                        </a:rPr>
                        <a:t> </a:t>
                      </a:r>
                      <a:endParaRPr lang="en-GB" sz="1800" dirty="0">
                        <a:effectLst/>
                        <a:latin typeface="Calibri"/>
                        <a:ea typeface="Calibri"/>
                        <a:cs typeface="Times New Roman"/>
                      </a:endParaRPr>
                    </a:p>
                  </a:txBody>
                  <a:tcPr marL="68752" marR="68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effectLst/>
                          <a:latin typeface="Verdana"/>
                          <a:ea typeface="Calibri"/>
                          <a:cs typeface="Arial"/>
                        </a:rPr>
                        <a:t> </a:t>
                      </a:r>
                    </a:p>
                    <a:p>
                      <a:pPr>
                        <a:lnSpc>
                          <a:spcPct val="115000"/>
                        </a:lnSpc>
                        <a:spcAft>
                          <a:spcPts val="0"/>
                        </a:spcAft>
                      </a:pPr>
                      <a:r>
                        <a:rPr lang="en-GB" sz="1800" dirty="0">
                          <a:effectLst/>
                          <a:latin typeface="Calibri"/>
                          <a:ea typeface="Calibri"/>
                          <a:cs typeface="Times New Roman"/>
                        </a:rPr>
                        <a:t>As </a:t>
                      </a:r>
                      <a:r>
                        <a:rPr lang="en-GB" sz="1800" dirty="0" smtClean="0">
                          <a:effectLst/>
                          <a:latin typeface="Calibri"/>
                          <a:ea typeface="Calibri"/>
                          <a:cs typeface="Times New Roman"/>
                        </a:rPr>
                        <a:t>Ps </a:t>
                      </a:r>
                      <a:r>
                        <a:rPr lang="en-GB" sz="1800" dirty="0">
                          <a:effectLst/>
                          <a:latin typeface="Calibri"/>
                          <a:ea typeface="Calibri"/>
                          <a:cs typeface="Times New Roman"/>
                        </a:rPr>
                        <a:t>are matched</a:t>
                      </a:r>
                      <a:r>
                        <a:rPr lang="en-GB" sz="1800" baseline="0" dirty="0">
                          <a:effectLst/>
                          <a:latin typeface="Calibri"/>
                          <a:ea typeface="Calibri"/>
                          <a:cs typeface="Times New Roman"/>
                        </a:rPr>
                        <a:t> on a key </a:t>
                      </a:r>
                      <a:r>
                        <a:rPr lang="en-GB" sz="1800" baseline="0" dirty="0" smtClean="0">
                          <a:effectLst/>
                          <a:latin typeface="Calibri"/>
                          <a:ea typeface="Calibri"/>
                          <a:cs typeface="Times New Roman"/>
                        </a:rPr>
                        <a:t>variable/s, </a:t>
                      </a:r>
                      <a:r>
                        <a:rPr lang="en-GB" sz="1800" baseline="0" dirty="0">
                          <a:effectLst/>
                          <a:latin typeface="Calibri"/>
                          <a:ea typeface="Calibri"/>
                          <a:cs typeface="Times New Roman"/>
                        </a:rPr>
                        <a:t>there has been an attempt to control participant variables.</a:t>
                      </a:r>
                      <a:endParaRPr lang="en-GB" sz="1800" dirty="0">
                        <a:effectLst/>
                        <a:latin typeface="Calibri"/>
                        <a:ea typeface="Calibri"/>
                        <a:cs typeface="Times New Roman"/>
                      </a:endParaRPr>
                    </a:p>
                  </a:txBody>
                  <a:tcPr marL="68752" marR="68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523946">
                <a:tc>
                  <a:txBody>
                    <a:bodyPr/>
                    <a:lstStyle/>
                    <a:p>
                      <a:pPr>
                        <a:lnSpc>
                          <a:spcPct val="115000"/>
                        </a:lnSpc>
                        <a:spcAft>
                          <a:spcPts val="0"/>
                        </a:spcAft>
                      </a:pPr>
                      <a:r>
                        <a:rPr lang="en-GB" sz="1600" dirty="0">
                          <a:effectLst/>
                          <a:latin typeface="Verdana"/>
                          <a:ea typeface="Calibri"/>
                          <a:cs typeface="Arial"/>
                        </a:rPr>
                        <a:t>Order effects</a:t>
                      </a:r>
                      <a:endParaRPr lang="en-GB" sz="1600" dirty="0">
                        <a:effectLst/>
                        <a:latin typeface="Calibri"/>
                        <a:ea typeface="Calibri"/>
                        <a:cs typeface="Times New Roman"/>
                      </a:endParaRPr>
                    </a:p>
                    <a:p>
                      <a:pPr>
                        <a:lnSpc>
                          <a:spcPct val="115000"/>
                        </a:lnSpc>
                        <a:spcAft>
                          <a:spcPts val="0"/>
                        </a:spcAft>
                      </a:pPr>
                      <a:r>
                        <a:rPr lang="en-GB" sz="1600" dirty="0">
                          <a:effectLst/>
                          <a:latin typeface="Verdana"/>
                          <a:ea typeface="Calibri"/>
                          <a:cs typeface="Arial"/>
                        </a:rPr>
                        <a:t> </a:t>
                      </a:r>
                    </a:p>
                    <a:p>
                      <a:pPr>
                        <a:lnSpc>
                          <a:spcPct val="115000"/>
                        </a:lnSpc>
                        <a:spcAft>
                          <a:spcPts val="0"/>
                        </a:spcAft>
                      </a:pPr>
                      <a:endParaRPr lang="en-GB" sz="1600" dirty="0">
                        <a:effectLst/>
                        <a:latin typeface="Calibri"/>
                        <a:ea typeface="Calibri"/>
                        <a:cs typeface="Times New Roman"/>
                      </a:endParaRPr>
                    </a:p>
                  </a:txBody>
                  <a:tcPr marL="68752" marR="68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a:effectLst/>
                          <a:latin typeface="Verdana"/>
                          <a:ea typeface="Calibri"/>
                          <a:cs typeface="Arial"/>
                        </a:rPr>
                        <a:t> </a:t>
                      </a:r>
                      <a:endParaRPr lang="en-GB" sz="1800">
                        <a:effectLst/>
                        <a:latin typeface="Calibri"/>
                        <a:ea typeface="Calibri"/>
                        <a:cs typeface="Times New Roman"/>
                      </a:endParaRPr>
                    </a:p>
                  </a:txBody>
                  <a:tcPr marL="68752" marR="68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a:effectLst/>
                          <a:latin typeface="Verdana"/>
                          <a:ea typeface="Calibri"/>
                          <a:cs typeface="Arial"/>
                        </a:rPr>
                        <a:t> </a:t>
                      </a:r>
                      <a:endParaRPr lang="en-GB" sz="1800">
                        <a:effectLst/>
                        <a:latin typeface="Calibri"/>
                        <a:ea typeface="Calibri"/>
                        <a:cs typeface="Times New Roman"/>
                      </a:endParaRPr>
                    </a:p>
                  </a:txBody>
                  <a:tcPr marL="68752" marR="68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effectLst/>
                          <a:latin typeface="Verdana"/>
                          <a:ea typeface="Calibri"/>
                          <a:cs typeface="Arial"/>
                        </a:rPr>
                        <a:t> </a:t>
                      </a:r>
                      <a:endParaRPr lang="en-GB" sz="1800" dirty="0">
                        <a:effectLst/>
                        <a:latin typeface="Calibri"/>
                        <a:ea typeface="Calibri"/>
                        <a:cs typeface="Times New Roman"/>
                      </a:endParaRPr>
                    </a:p>
                  </a:txBody>
                  <a:tcPr marL="68752" marR="68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6" name="TextBox 5"/>
          <p:cNvSpPr txBox="1"/>
          <p:nvPr/>
        </p:nvSpPr>
        <p:spPr>
          <a:xfrm>
            <a:off x="378823" y="692696"/>
            <a:ext cx="11813177" cy="707886"/>
          </a:xfrm>
          <a:prstGeom prst="rect">
            <a:avLst/>
          </a:prstGeom>
          <a:noFill/>
        </p:spPr>
        <p:txBody>
          <a:bodyPr wrap="square" rtlCol="0">
            <a:spAutoFit/>
          </a:bodyPr>
          <a:lstStyle/>
          <a:p>
            <a:r>
              <a:rPr lang="en-GB" sz="2000" b="1" dirty="0"/>
              <a:t>Copy the table below and put a TICK if you think this is a strength of the designs or a CROSS if you think it is a weakness of the designs. </a:t>
            </a:r>
          </a:p>
        </p:txBody>
      </p:sp>
    </p:spTree>
    <p:extLst>
      <p:ext uri="{BB962C8B-B14F-4D97-AF65-F5344CB8AC3E}">
        <p14:creationId xmlns:p14="http://schemas.microsoft.com/office/powerpoint/2010/main" val="36688014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0A4BD7-8EAF-4778-83FB-E26A9C8F80B9}"/>
              </a:ext>
            </a:extLst>
          </p:cNvPr>
          <p:cNvSpPr>
            <a:spLocks noGrp="1"/>
          </p:cNvSpPr>
          <p:nvPr>
            <p:ph type="title"/>
          </p:nvPr>
        </p:nvSpPr>
        <p:spPr>
          <a:xfrm>
            <a:off x="78581" y="57119"/>
            <a:ext cx="10515600" cy="1325563"/>
          </a:xfrm>
        </p:spPr>
        <p:style>
          <a:lnRef idx="3">
            <a:schemeClr val="lt1"/>
          </a:lnRef>
          <a:fillRef idx="1">
            <a:schemeClr val="accent4"/>
          </a:fillRef>
          <a:effectRef idx="1">
            <a:schemeClr val="accent4"/>
          </a:effectRef>
          <a:fontRef idx="minor">
            <a:schemeClr val="lt1"/>
          </a:fontRef>
        </p:style>
        <p:txBody>
          <a:bodyPr/>
          <a:lstStyle/>
          <a:p>
            <a:r>
              <a:rPr lang="en-US" dirty="0"/>
              <a:t>Finally back to type of experiment…</a:t>
            </a:r>
            <a:endParaRPr lang="en-GB" dirty="0"/>
          </a:p>
        </p:txBody>
      </p:sp>
      <p:graphicFrame>
        <p:nvGraphicFramePr>
          <p:cNvPr id="5" name="Table 4">
            <a:extLst>
              <a:ext uri="{FF2B5EF4-FFF2-40B4-BE49-F238E27FC236}">
                <a16:creationId xmlns:a16="http://schemas.microsoft.com/office/drawing/2014/main" xmlns="" id="{C1D35586-2D3F-4539-A955-22DF22B8461D}"/>
              </a:ext>
            </a:extLst>
          </p:cNvPr>
          <p:cNvGraphicFramePr>
            <a:graphicFrameLocks noGrp="1"/>
          </p:cNvGraphicFramePr>
          <p:nvPr>
            <p:extLst>
              <p:ext uri="{D42A27DB-BD31-4B8C-83A1-F6EECF244321}">
                <p14:modId xmlns:p14="http://schemas.microsoft.com/office/powerpoint/2010/main" val="842556103"/>
              </p:ext>
            </p:extLst>
          </p:nvPr>
        </p:nvGraphicFramePr>
        <p:xfrm>
          <a:off x="4516210" y="2882055"/>
          <a:ext cx="7444508" cy="3740296"/>
        </p:xfrm>
        <a:graphic>
          <a:graphicData uri="http://schemas.openxmlformats.org/drawingml/2006/table">
            <a:tbl>
              <a:tblPr firstRow="1" bandRow="1">
                <a:tableStyleId>{5C22544A-7EE6-4342-B048-85BDC9FD1C3A}</a:tableStyleId>
              </a:tblPr>
              <a:tblGrid>
                <a:gridCol w="1861127">
                  <a:extLst>
                    <a:ext uri="{9D8B030D-6E8A-4147-A177-3AD203B41FA5}">
                      <a16:colId xmlns:a16="http://schemas.microsoft.com/office/drawing/2014/main" xmlns="" val="2636749553"/>
                    </a:ext>
                  </a:extLst>
                </a:gridCol>
                <a:gridCol w="1861127">
                  <a:extLst>
                    <a:ext uri="{9D8B030D-6E8A-4147-A177-3AD203B41FA5}">
                      <a16:colId xmlns:a16="http://schemas.microsoft.com/office/drawing/2014/main" xmlns="" val="3992640237"/>
                    </a:ext>
                  </a:extLst>
                </a:gridCol>
                <a:gridCol w="1861127">
                  <a:extLst>
                    <a:ext uri="{9D8B030D-6E8A-4147-A177-3AD203B41FA5}">
                      <a16:colId xmlns:a16="http://schemas.microsoft.com/office/drawing/2014/main" xmlns="" val="3485704030"/>
                    </a:ext>
                  </a:extLst>
                </a:gridCol>
                <a:gridCol w="1861127">
                  <a:extLst>
                    <a:ext uri="{9D8B030D-6E8A-4147-A177-3AD203B41FA5}">
                      <a16:colId xmlns:a16="http://schemas.microsoft.com/office/drawing/2014/main" xmlns="" val="1022525410"/>
                    </a:ext>
                  </a:extLst>
                </a:gridCol>
              </a:tblGrid>
              <a:tr h="1101021">
                <a:tc>
                  <a:txBody>
                    <a:bodyPr/>
                    <a:lstStyle/>
                    <a:p>
                      <a:endParaRPr lang="en-GB" dirty="0"/>
                    </a:p>
                  </a:txBody>
                  <a:tcPr/>
                </a:tc>
                <a:tc>
                  <a:txBody>
                    <a:bodyPr/>
                    <a:lstStyle/>
                    <a:p>
                      <a:r>
                        <a:rPr lang="en-GB" dirty="0"/>
                        <a:t>IV Manipulated by the researcher</a:t>
                      </a:r>
                    </a:p>
                  </a:txBody>
                  <a:tcPr/>
                </a:tc>
                <a:tc>
                  <a:txBody>
                    <a:bodyPr/>
                    <a:lstStyle/>
                    <a:p>
                      <a:r>
                        <a:rPr lang="en-GB" baseline="0" dirty="0"/>
                        <a:t>environment controlled</a:t>
                      </a:r>
                      <a:endParaRPr lang="en-GB" dirty="0"/>
                    </a:p>
                  </a:txBody>
                  <a:tcPr/>
                </a:tc>
                <a:tc>
                  <a:txBody>
                    <a:bodyPr/>
                    <a:lstStyle/>
                    <a:p>
                      <a:r>
                        <a:rPr lang="en-GB" dirty="0"/>
                        <a:t>Participants allocated randomly to conditions</a:t>
                      </a:r>
                    </a:p>
                  </a:txBody>
                  <a:tcPr/>
                </a:tc>
                <a:extLst>
                  <a:ext uri="{0D108BD9-81ED-4DB2-BD59-A6C34878D82A}">
                    <a16:rowId xmlns:a16="http://schemas.microsoft.com/office/drawing/2014/main" xmlns="" val="756899979"/>
                  </a:ext>
                </a:extLst>
              </a:tr>
              <a:tr h="637894">
                <a:tc>
                  <a:txBody>
                    <a:bodyPr/>
                    <a:lstStyle/>
                    <a:p>
                      <a:r>
                        <a:rPr lang="en-GB" dirty="0"/>
                        <a:t>Lab</a:t>
                      </a:r>
                    </a:p>
                  </a:txBody>
                  <a:tcPr/>
                </a:tc>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4127414426"/>
                  </a:ext>
                </a:extLst>
              </a:tr>
              <a:tr h="637894">
                <a:tc>
                  <a:txBody>
                    <a:bodyPr/>
                    <a:lstStyle/>
                    <a:p>
                      <a:r>
                        <a:rPr lang="en-GB" dirty="0"/>
                        <a:t>Natural</a:t>
                      </a:r>
                    </a:p>
                  </a:txBody>
                  <a:tcPr/>
                </a:tc>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143134995"/>
                  </a:ext>
                </a:extLst>
              </a:tr>
              <a:tr h="637894">
                <a:tc>
                  <a:txBody>
                    <a:bodyPr/>
                    <a:lstStyle/>
                    <a:p>
                      <a:r>
                        <a:rPr lang="en-GB" dirty="0"/>
                        <a:t>Field</a:t>
                      </a:r>
                    </a:p>
                  </a:txBody>
                  <a:tcPr/>
                </a:tc>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116664525"/>
                  </a:ext>
                </a:extLst>
              </a:tr>
              <a:tr h="637894">
                <a:tc>
                  <a:txBody>
                    <a:bodyPr/>
                    <a:lstStyle/>
                    <a:p>
                      <a:r>
                        <a:rPr lang="en-GB" dirty="0"/>
                        <a:t>Quasi</a:t>
                      </a:r>
                    </a:p>
                  </a:txBody>
                  <a:tcPr/>
                </a:tc>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87489495"/>
                  </a:ext>
                </a:extLst>
              </a:tr>
            </a:tbl>
          </a:graphicData>
        </a:graphic>
      </p:graphicFrame>
      <p:pic>
        <p:nvPicPr>
          <p:cNvPr id="6" name="Picture 2" descr="Related image">
            <a:extLst>
              <a:ext uri="{FF2B5EF4-FFF2-40B4-BE49-F238E27FC236}">
                <a16:creationId xmlns:a16="http://schemas.microsoft.com/office/drawing/2014/main" xmlns="" id="{FEA4E0C7-6782-4931-A80C-943DA39F8700}"/>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0546"/>
          <a:stretch/>
        </p:blipFill>
        <p:spPr bwMode="auto">
          <a:xfrm>
            <a:off x="10781752" y="6015420"/>
            <a:ext cx="643886" cy="60693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Related image">
            <a:extLst>
              <a:ext uri="{FF2B5EF4-FFF2-40B4-BE49-F238E27FC236}">
                <a16:creationId xmlns:a16="http://schemas.microsoft.com/office/drawing/2014/main" xmlns="" id="{FE17F1B0-83D0-4EB5-8E41-C1C2F481B658}"/>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48913"/>
          <a:stretch/>
        </p:blipFill>
        <p:spPr bwMode="auto">
          <a:xfrm>
            <a:off x="6980009" y="4047303"/>
            <a:ext cx="618547" cy="56440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Related image">
            <a:extLst>
              <a:ext uri="{FF2B5EF4-FFF2-40B4-BE49-F238E27FC236}">
                <a16:creationId xmlns:a16="http://schemas.microsoft.com/office/drawing/2014/main" xmlns="" id="{2BBCCF62-3948-447D-9DDB-F4C80A125535}"/>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48913"/>
          <a:stretch/>
        </p:blipFill>
        <p:spPr bwMode="auto">
          <a:xfrm>
            <a:off x="8851816" y="4047303"/>
            <a:ext cx="618547" cy="56440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Related image">
            <a:extLst>
              <a:ext uri="{FF2B5EF4-FFF2-40B4-BE49-F238E27FC236}">
                <a16:creationId xmlns:a16="http://schemas.microsoft.com/office/drawing/2014/main" xmlns="" id="{FB557CDA-FACD-44FF-BF51-E0AD0C9E9A80}"/>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48913"/>
          <a:stretch/>
        </p:blipFill>
        <p:spPr bwMode="auto">
          <a:xfrm>
            <a:off x="10769082" y="4047303"/>
            <a:ext cx="618547" cy="56440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Related image">
            <a:extLst>
              <a:ext uri="{FF2B5EF4-FFF2-40B4-BE49-F238E27FC236}">
                <a16:creationId xmlns:a16="http://schemas.microsoft.com/office/drawing/2014/main" xmlns="" id="{DB3575B5-8A54-4DB4-9880-288BA08C0945}"/>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48913"/>
          <a:stretch/>
        </p:blipFill>
        <p:spPr bwMode="auto">
          <a:xfrm>
            <a:off x="8851815" y="6057944"/>
            <a:ext cx="618547" cy="56440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Related image">
            <a:extLst>
              <a:ext uri="{FF2B5EF4-FFF2-40B4-BE49-F238E27FC236}">
                <a16:creationId xmlns:a16="http://schemas.microsoft.com/office/drawing/2014/main" xmlns="" id="{FF9BF68C-DE57-4A48-BFDC-9CC8F6005AE3}"/>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48913"/>
          <a:stretch/>
        </p:blipFill>
        <p:spPr bwMode="auto">
          <a:xfrm>
            <a:off x="6980009" y="5395685"/>
            <a:ext cx="618547" cy="56440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Related image">
            <a:extLst>
              <a:ext uri="{FF2B5EF4-FFF2-40B4-BE49-F238E27FC236}">
                <a16:creationId xmlns:a16="http://schemas.microsoft.com/office/drawing/2014/main" xmlns="" id="{25E3D7CB-0160-40FC-8C2C-1A0A5FFFAD8E}"/>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0546"/>
          <a:stretch/>
        </p:blipFill>
        <p:spPr bwMode="auto">
          <a:xfrm>
            <a:off x="6924218" y="4762893"/>
            <a:ext cx="643886" cy="60693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Related image">
            <a:extLst>
              <a:ext uri="{FF2B5EF4-FFF2-40B4-BE49-F238E27FC236}">
                <a16:creationId xmlns:a16="http://schemas.microsoft.com/office/drawing/2014/main" xmlns="" id="{0CFA63EA-2AB2-43E5-8B61-0F2E85D6B99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0546"/>
          <a:stretch/>
        </p:blipFill>
        <p:spPr bwMode="auto">
          <a:xfrm>
            <a:off x="8863420" y="4741631"/>
            <a:ext cx="643886" cy="60693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Related image">
            <a:extLst>
              <a:ext uri="{FF2B5EF4-FFF2-40B4-BE49-F238E27FC236}">
                <a16:creationId xmlns:a16="http://schemas.microsoft.com/office/drawing/2014/main" xmlns="" id="{86C26F56-FE82-4F28-8A8F-F23711B2EDC7}"/>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0546"/>
          <a:stretch/>
        </p:blipFill>
        <p:spPr bwMode="auto">
          <a:xfrm>
            <a:off x="10769082" y="4752203"/>
            <a:ext cx="643886" cy="60693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Related image">
            <a:extLst>
              <a:ext uri="{FF2B5EF4-FFF2-40B4-BE49-F238E27FC236}">
                <a16:creationId xmlns:a16="http://schemas.microsoft.com/office/drawing/2014/main" xmlns="" id="{EF396E86-FEFD-47AC-9542-DEA9F8F70B68}"/>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0546"/>
          <a:stretch/>
        </p:blipFill>
        <p:spPr bwMode="auto">
          <a:xfrm>
            <a:off x="6980009" y="6057944"/>
            <a:ext cx="643886" cy="60693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Related image">
            <a:extLst>
              <a:ext uri="{FF2B5EF4-FFF2-40B4-BE49-F238E27FC236}">
                <a16:creationId xmlns:a16="http://schemas.microsoft.com/office/drawing/2014/main" xmlns="" id="{71BEF037-8863-4A4E-8DE2-9156A83D7741}"/>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0546"/>
          <a:stretch/>
        </p:blipFill>
        <p:spPr bwMode="auto">
          <a:xfrm>
            <a:off x="8872306" y="5387963"/>
            <a:ext cx="643886" cy="60693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Related image">
            <a:extLst>
              <a:ext uri="{FF2B5EF4-FFF2-40B4-BE49-F238E27FC236}">
                <a16:creationId xmlns:a16="http://schemas.microsoft.com/office/drawing/2014/main" xmlns="" id="{BEA51F8E-985D-4FC9-8FD6-D1A55AA3C460}"/>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48913"/>
          <a:stretch/>
        </p:blipFill>
        <p:spPr bwMode="auto">
          <a:xfrm>
            <a:off x="10769081" y="5383544"/>
            <a:ext cx="618547" cy="564407"/>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a:extLst>
              <a:ext uri="{FF2B5EF4-FFF2-40B4-BE49-F238E27FC236}">
                <a16:creationId xmlns:a16="http://schemas.microsoft.com/office/drawing/2014/main" xmlns="" id="{BB997B12-80F7-4A58-846C-1F29F1931134}"/>
              </a:ext>
            </a:extLst>
          </p:cNvPr>
          <p:cNvSpPr txBox="1"/>
          <p:nvPr/>
        </p:nvSpPr>
        <p:spPr>
          <a:xfrm>
            <a:off x="321474" y="1459467"/>
            <a:ext cx="11549052" cy="707886"/>
          </a:xfrm>
          <a:prstGeom prst="rect">
            <a:avLst/>
          </a:prstGeom>
          <a:noFill/>
        </p:spPr>
        <p:txBody>
          <a:bodyPr wrap="square" rtlCol="0">
            <a:spAutoFit/>
          </a:bodyPr>
          <a:lstStyle/>
          <a:p>
            <a:r>
              <a:rPr lang="en-US" sz="2000" dirty="0"/>
              <a:t>The type of experiment we choose will also affect our ability to control for variables and therefore will affect the validity and or reliability of findings. </a:t>
            </a:r>
            <a:endParaRPr lang="en-GB" sz="2000" dirty="0"/>
          </a:p>
        </p:txBody>
      </p:sp>
      <p:sp>
        <p:nvSpPr>
          <p:cNvPr id="19" name="TextBox 18">
            <a:extLst>
              <a:ext uri="{FF2B5EF4-FFF2-40B4-BE49-F238E27FC236}">
                <a16:creationId xmlns:a16="http://schemas.microsoft.com/office/drawing/2014/main" xmlns="" id="{3873156B-414D-4432-99CE-6CF54C2AA2A0}"/>
              </a:ext>
            </a:extLst>
          </p:cNvPr>
          <p:cNvSpPr txBox="1"/>
          <p:nvPr/>
        </p:nvSpPr>
        <p:spPr>
          <a:xfrm>
            <a:off x="179387" y="3039344"/>
            <a:ext cx="3829441" cy="3447098"/>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000" dirty="0"/>
              <a:t>Looking at the differences. Which do you think is likely to…</a:t>
            </a:r>
          </a:p>
          <a:p>
            <a:endParaRPr lang="en-US" sz="2000" dirty="0"/>
          </a:p>
          <a:p>
            <a:pPr marL="285750" indent="-285750">
              <a:buFont typeface="Arial" panose="020B0604020202020204" pitchFamily="34" charset="0"/>
              <a:buChar char="•"/>
            </a:pPr>
            <a:r>
              <a:rPr lang="en-US" sz="2000" dirty="0"/>
              <a:t>Have the highest reliability and why?</a:t>
            </a:r>
          </a:p>
          <a:p>
            <a:pPr marL="285750" indent="-285750">
              <a:buFont typeface="Arial" panose="020B0604020202020204" pitchFamily="34" charset="0"/>
              <a:buChar char="•"/>
            </a:pPr>
            <a:r>
              <a:rPr lang="en-US" sz="2000" dirty="0"/>
              <a:t>Have lowest reliability and why</a:t>
            </a:r>
          </a:p>
          <a:p>
            <a:pPr marL="285750" indent="-285750">
              <a:buFont typeface="Arial" panose="020B0604020202020204" pitchFamily="34" charset="0"/>
              <a:buChar char="•"/>
            </a:pPr>
            <a:r>
              <a:rPr lang="en-US" sz="2000" dirty="0"/>
              <a:t>Have good Internal validity</a:t>
            </a:r>
          </a:p>
          <a:p>
            <a:pPr marL="285750" indent="-285750">
              <a:buFont typeface="Arial" panose="020B0604020202020204" pitchFamily="34" charset="0"/>
              <a:buChar char="•"/>
            </a:pPr>
            <a:r>
              <a:rPr lang="en-US" sz="2000" dirty="0"/>
              <a:t>Have poor internal validity</a:t>
            </a:r>
          </a:p>
          <a:p>
            <a:pPr marL="285750" indent="-285750">
              <a:buFont typeface="Arial" panose="020B0604020202020204" pitchFamily="34" charset="0"/>
              <a:buChar char="•"/>
            </a:pPr>
            <a:r>
              <a:rPr lang="en-US" sz="2000" dirty="0"/>
              <a:t>Have high external validity</a:t>
            </a:r>
          </a:p>
          <a:p>
            <a:pPr marL="285750" indent="-285750">
              <a:buFont typeface="Arial" panose="020B0604020202020204" pitchFamily="34" charset="0"/>
              <a:buChar char="•"/>
            </a:pPr>
            <a:r>
              <a:rPr lang="en-US" sz="2000" dirty="0"/>
              <a:t>Have high ecological validity</a:t>
            </a:r>
          </a:p>
          <a:p>
            <a:endParaRPr lang="en-GB" dirty="0"/>
          </a:p>
        </p:txBody>
      </p:sp>
      <p:sp>
        <p:nvSpPr>
          <p:cNvPr id="3" name="TextBox 2"/>
          <p:cNvSpPr txBox="1"/>
          <p:nvPr/>
        </p:nvSpPr>
        <p:spPr>
          <a:xfrm>
            <a:off x="329204" y="2341869"/>
            <a:ext cx="11394008" cy="461665"/>
          </a:xfrm>
          <a:prstGeom prst="rect">
            <a:avLst/>
          </a:prstGeom>
          <a:noFill/>
        </p:spPr>
        <p:txBody>
          <a:bodyPr wrap="square" rtlCol="0">
            <a:spAutoFit/>
          </a:bodyPr>
          <a:lstStyle/>
          <a:p>
            <a:r>
              <a:rPr lang="en-GB" sz="2400" b="1" i="1" dirty="0" smtClean="0"/>
              <a:t>Draw out the table and place a tick or a cross in each box</a:t>
            </a:r>
            <a:endParaRPr lang="en-GB" sz="2400" b="1" i="1" dirty="0"/>
          </a:p>
        </p:txBody>
      </p:sp>
    </p:spTree>
    <p:extLst>
      <p:ext uri="{BB962C8B-B14F-4D97-AF65-F5344CB8AC3E}">
        <p14:creationId xmlns:p14="http://schemas.microsoft.com/office/powerpoint/2010/main" val="1940396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fade">
                                      <p:cBhvr>
                                        <p:cTn id="3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490066"/>
          </a:xfrm>
        </p:spPr>
        <p:style>
          <a:lnRef idx="1">
            <a:schemeClr val="accent4"/>
          </a:lnRef>
          <a:fillRef idx="3">
            <a:schemeClr val="accent4"/>
          </a:fillRef>
          <a:effectRef idx="2">
            <a:schemeClr val="accent4"/>
          </a:effectRef>
          <a:fontRef idx="minor">
            <a:schemeClr val="lt1"/>
          </a:fontRef>
        </p:style>
        <p:txBody>
          <a:bodyPr>
            <a:normAutofit fontScale="90000"/>
          </a:bodyPr>
          <a:lstStyle/>
          <a:p>
            <a:r>
              <a:rPr lang="en-GB" sz="3200" b="1" dirty="0"/>
              <a:t>Evaluating </a:t>
            </a:r>
            <a:r>
              <a:rPr lang="en-GB" sz="3200" b="1" dirty="0" smtClean="0"/>
              <a:t>Experiments</a:t>
            </a:r>
            <a:endParaRPr lang="en-GB" sz="3200" b="1" dirty="0"/>
          </a:p>
        </p:txBody>
      </p:sp>
      <p:sp>
        <p:nvSpPr>
          <p:cNvPr id="3" name="Content Placeholder 2"/>
          <p:cNvSpPr>
            <a:spLocks noGrp="1"/>
          </p:cNvSpPr>
          <p:nvPr>
            <p:ph idx="1"/>
          </p:nvPr>
        </p:nvSpPr>
        <p:spPr>
          <a:xfrm>
            <a:off x="362607" y="764704"/>
            <a:ext cx="11587655" cy="6093296"/>
          </a:xfrm>
          <a:solidFill>
            <a:schemeClr val="bg1"/>
          </a:solidFill>
        </p:spPr>
        <p:txBody>
          <a:bodyPr>
            <a:normAutofit fontScale="55000" lnSpcReduction="20000"/>
          </a:bodyPr>
          <a:lstStyle/>
          <a:p>
            <a:pPr marL="0" indent="0">
              <a:buNone/>
            </a:pPr>
            <a:endParaRPr lang="en-GB" b="1" dirty="0" smtClean="0"/>
          </a:p>
          <a:p>
            <a:pPr marL="0" indent="0">
              <a:buNone/>
            </a:pPr>
            <a:r>
              <a:rPr lang="en-GB" sz="3600" b="1" dirty="0" smtClean="0"/>
              <a:t>Can you come up with at least one advantage and disadvantage of each of the types of experiments below?</a:t>
            </a:r>
          </a:p>
          <a:p>
            <a:pPr marL="514350" indent="-514350">
              <a:buAutoNum type="arabicPeriod"/>
            </a:pPr>
            <a:endParaRPr lang="en-GB" sz="3600" b="1" dirty="0"/>
          </a:p>
          <a:p>
            <a:pPr marL="514350" indent="-514350">
              <a:buAutoNum type="arabicPeriod"/>
            </a:pPr>
            <a:endParaRPr lang="en-GB" b="1" dirty="0" smtClean="0"/>
          </a:p>
          <a:p>
            <a:pPr marL="514350" indent="-514350">
              <a:buAutoNum type="arabicPeriod"/>
            </a:pPr>
            <a:r>
              <a:rPr lang="en-GB" b="1" dirty="0" smtClean="0"/>
              <a:t>Lab/controlled </a:t>
            </a:r>
            <a:r>
              <a:rPr lang="en-GB" b="1" dirty="0"/>
              <a:t>experiments</a:t>
            </a:r>
          </a:p>
          <a:p>
            <a:pPr marL="914400" lvl="1" indent="-514350">
              <a:buFont typeface="Wingdings" panose="05000000000000000000" pitchFamily="2" charset="2"/>
              <a:buChar char="§"/>
            </a:pPr>
            <a:r>
              <a:rPr lang="en-GB" sz="3300" dirty="0">
                <a:solidFill>
                  <a:schemeClr val="accent4">
                    <a:lumMod val="50000"/>
                  </a:schemeClr>
                </a:solidFill>
              </a:rPr>
              <a:t>High level of control over EV’s (therefore high internal validity) due to random allocation of p’s to conditions and controlled environment.</a:t>
            </a:r>
          </a:p>
          <a:p>
            <a:pPr marL="914400" lvl="1" indent="-514350">
              <a:buFont typeface="Wingdings" panose="05000000000000000000" pitchFamily="2" charset="2"/>
              <a:buChar char="§"/>
            </a:pPr>
            <a:r>
              <a:rPr lang="en-GB" sz="3300" dirty="0">
                <a:solidFill>
                  <a:schemeClr val="accent4">
                    <a:lumMod val="50000"/>
                  </a:schemeClr>
                </a:solidFill>
              </a:rPr>
              <a:t>High replicability due to use of standardised procedures (therefore more opportunities to test for reliability</a:t>
            </a:r>
            <a:r>
              <a:rPr lang="en-GB" sz="3300" dirty="0" smtClean="0">
                <a:solidFill>
                  <a:schemeClr val="accent4">
                    <a:lumMod val="50000"/>
                  </a:schemeClr>
                </a:solidFill>
              </a:rPr>
              <a:t>)</a:t>
            </a:r>
          </a:p>
          <a:p>
            <a:pPr marL="914400" lvl="1" indent="-514350">
              <a:buFont typeface="Wingdings" panose="05000000000000000000" pitchFamily="2" charset="2"/>
              <a:buChar char="§"/>
            </a:pPr>
            <a:r>
              <a:rPr lang="en-GB" sz="3300" dirty="0" smtClean="0">
                <a:solidFill>
                  <a:schemeClr val="accent4">
                    <a:lumMod val="50000"/>
                  </a:schemeClr>
                </a:solidFill>
              </a:rPr>
              <a:t>Low in ecological validity</a:t>
            </a:r>
            <a:endParaRPr lang="en-GB" sz="3300" dirty="0">
              <a:solidFill>
                <a:schemeClr val="accent4">
                  <a:lumMod val="50000"/>
                </a:schemeClr>
              </a:solidFill>
            </a:endParaRPr>
          </a:p>
          <a:p>
            <a:pPr marL="514350" indent="-514350">
              <a:buFont typeface="Arial" panose="020B0604020202020204" pitchFamily="34" charset="0"/>
              <a:buAutoNum type="arabicPeriod"/>
            </a:pPr>
            <a:r>
              <a:rPr lang="en-GB" b="1" dirty="0"/>
              <a:t>Quasi experiments</a:t>
            </a:r>
          </a:p>
          <a:p>
            <a:pPr marL="857250" lvl="1" indent="-457200">
              <a:buFont typeface="Wingdings" panose="05000000000000000000" pitchFamily="2" charset="2"/>
              <a:buChar char="§"/>
            </a:pPr>
            <a:r>
              <a:rPr lang="en-US" sz="3300" dirty="0">
                <a:solidFill>
                  <a:schemeClr val="accent4">
                    <a:lumMod val="50000"/>
                  </a:schemeClr>
                </a:solidFill>
              </a:rPr>
              <a:t>High replicability due to use of </a:t>
            </a:r>
            <a:r>
              <a:rPr lang="en-US" sz="3300" dirty="0" err="1">
                <a:solidFill>
                  <a:schemeClr val="accent4">
                    <a:lumMod val="50000"/>
                  </a:schemeClr>
                </a:solidFill>
              </a:rPr>
              <a:t>standardised</a:t>
            </a:r>
            <a:r>
              <a:rPr lang="en-US" sz="3300" dirty="0">
                <a:solidFill>
                  <a:schemeClr val="accent4">
                    <a:lumMod val="50000"/>
                  </a:schemeClr>
                </a:solidFill>
              </a:rPr>
              <a:t> procedures (therefore more opportunities to test for reliability</a:t>
            </a:r>
            <a:r>
              <a:rPr lang="en-US" sz="3300" dirty="0" smtClean="0">
                <a:solidFill>
                  <a:schemeClr val="accent4">
                    <a:lumMod val="50000"/>
                  </a:schemeClr>
                </a:solidFill>
              </a:rPr>
              <a:t>)</a:t>
            </a:r>
            <a:endParaRPr lang="en-US" sz="3300" dirty="0">
              <a:solidFill>
                <a:schemeClr val="accent4">
                  <a:lumMod val="50000"/>
                </a:schemeClr>
              </a:solidFill>
            </a:endParaRPr>
          </a:p>
          <a:p>
            <a:pPr marL="857250" lvl="1" indent="-457200">
              <a:buFont typeface="Wingdings" panose="05000000000000000000" pitchFamily="2" charset="2"/>
              <a:buChar char="§"/>
            </a:pPr>
            <a:r>
              <a:rPr lang="en-GB" sz="3300" dirty="0">
                <a:solidFill>
                  <a:schemeClr val="accent4">
                    <a:lumMod val="50000"/>
                  </a:schemeClr>
                </a:solidFill>
              </a:rPr>
              <a:t>Reasonably high level of control of EV’s BUT cannot randomly allocate p’s to conditions so there could be participant variables that affect the </a:t>
            </a:r>
            <a:r>
              <a:rPr lang="en-GB" sz="3300" dirty="0" smtClean="0">
                <a:solidFill>
                  <a:schemeClr val="accent4">
                    <a:lumMod val="50000"/>
                  </a:schemeClr>
                </a:solidFill>
              </a:rPr>
              <a:t>results</a:t>
            </a:r>
            <a:endParaRPr lang="en-GB" sz="3300" dirty="0">
              <a:solidFill>
                <a:schemeClr val="accent4">
                  <a:lumMod val="50000"/>
                </a:schemeClr>
              </a:solidFill>
            </a:endParaRPr>
          </a:p>
          <a:p>
            <a:pPr marL="514350" indent="-514350">
              <a:buAutoNum type="arabicPeriod"/>
            </a:pPr>
            <a:r>
              <a:rPr lang="en-GB" b="1" dirty="0"/>
              <a:t>Field experiments</a:t>
            </a:r>
          </a:p>
          <a:p>
            <a:pPr marL="914400" lvl="1" indent="-514350">
              <a:buFont typeface="Wingdings" panose="05000000000000000000" pitchFamily="2" charset="2"/>
              <a:buChar char="§"/>
            </a:pPr>
            <a:r>
              <a:rPr lang="en-GB" sz="3200" dirty="0">
                <a:solidFill>
                  <a:schemeClr val="accent4">
                    <a:lumMod val="50000"/>
                  </a:schemeClr>
                </a:solidFill>
              </a:rPr>
              <a:t>High ecological (external) validity due to being carried out in a natural/everyday setting</a:t>
            </a:r>
          </a:p>
          <a:p>
            <a:pPr marL="914400" lvl="1" indent="-514350">
              <a:buFont typeface="Wingdings" panose="05000000000000000000" pitchFamily="2" charset="2"/>
              <a:buChar char="§"/>
            </a:pPr>
            <a:r>
              <a:rPr lang="en-GB" sz="3200" dirty="0">
                <a:solidFill>
                  <a:schemeClr val="accent4">
                    <a:lumMod val="50000"/>
                  </a:schemeClr>
                </a:solidFill>
              </a:rPr>
              <a:t>Some level of control over EV’s BUT there are many EV’s that cannot be controlled for due to the environment the experiment is conducted </a:t>
            </a:r>
            <a:r>
              <a:rPr lang="en-GB" sz="3200" dirty="0" smtClean="0">
                <a:solidFill>
                  <a:schemeClr val="accent4">
                    <a:lumMod val="50000"/>
                  </a:schemeClr>
                </a:solidFill>
              </a:rPr>
              <a:t>in</a:t>
            </a:r>
            <a:endParaRPr lang="en-GB" sz="3200" dirty="0">
              <a:solidFill>
                <a:schemeClr val="accent4">
                  <a:lumMod val="50000"/>
                </a:schemeClr>
              </a:solidFill>
            </a:endParaRPr>
          </a:p>
          <a:p>
            <a:pPr marL="914400" lvl="1" indent="-514350">
              <a:buFont typeface="Wingdings" panose="05000000000000000000" pitchFamily="2" charset="2"/>
              <a:buChar char="§"/>
            </a:pPr>
            <a:r>
              <a:rPr lang="en-GB" sz="3200" dirty="0">
                <a:solidFill>
                  <a:schemeClr val="accent4">
                    <a:lumMod val="50000"/>
                  </a:schemeClr>
                </a:solidFill>
              </a:rPr>
              <a:t>Replication can also be an </a:t>
            </a:r>
            <a:r>
              <a:rPr lang="en-GB" sz="3200" dirty="0" smtClean="0">
                <a:solidFill>
                  <a:schemeClr val="accent4">
                    <a:lumMod val="50000"/>
                  </a:schemeClr>
                </a:solidFill>
              </a:rPr>
              <a:t>issue</a:t>
            </a:r>
            <a:endParaRPr lang="en-GB" sz="3200" dirty="0">
              <a:solidFill>
                <a:schemeClr val="accent4">
                  <a:lumMod val="50000"/>
                </a:schemeClr>
              </a:solidFill>
            </a:endParaRPr>
          </a:p>
          <a:p>
            <a:pPr marL="514350" indent="-514350">
              <a:buAutoNum type="arabicPeriod"/>
            </a:pPr>
            <a:r>
              <a:rPr lang="en-GB" b="1" dirty="0"/>
              <a:t>Natural experiments</a:t>
            </a:r>
          </a:p>
          <a:p>
            <a:pPr marL="914400" lvl="1" indent="-514350">
              <a:buFont typeface="Wingdings" panose="05000000000000000000" pitchFamily="2" charset="2"/>
              <a:buChar char="§"/>
            </a:pPr>
            <a:r>
              <a:rPr lang="en-GB" sz="3200" dirty="0">
                <a:solidFill>
                  <a:schemeClr val="accent4">
                    <a:lumMod val="50000"/>
                  </a:schemeClr>
                </a:solidFill>
              </a:rPr>
              <a:t>Can often have high external validity due to studying real-life issues and problems as they happen </a:t>
            </a:r>
          </a:p>
          <a:p>
            <a:pPr marL="914400" lvl="1" indent="-514350">
              <a:buFont typeface="Wingdings" panose="05000000000000000000" pitchFamily="2" charset="2"/>
              <a:buChar char="§"/>
            </a:pPr>
            <a:r>
              <a:rPr lang="en-GB" sz="3200" dirty="0">
                <a:solidFill>
                  <a:schemeClr val="accent4">
                    <a:lumMod val="50000"/>
                  </a:schemeClr>
                </a:solidFill>
              </a:rPr>
              <a:t>Low level of control over EV’s as you cannot randomly allocate p’s to conditions</a:t>
            </a:r>
          </a:p>
          <a:p>
            <a:pPr marL="914400" lvl="1" indent="-514350">
              <a:buFont typeface="Wingdings" panose="05000000000000000000" pitchFamily="2" charset="2"/>
              <a:buChar char="§"/>
            </a:pPr>
            <a:r>
              <a:rPr lang="en-GB" sz="3200" dirty="0">
                <a:solidFill>
                  <a:schemeClr val="accent4">
                    <a:lumMod val="50000"/>
                  </a:schemeClr>
                </a:solidFill>
              </a:rPr>
              <a:t>Difficult to generalise findings to other people and to similarly rare situations </a:t>
            </a:r>
          </a:p>
          <a:p>
            <a:pPr marL="914400" lvl="1" indent="-514350">
              <a:buFont typeface="Wingdings" panose="05000000000000000000" pitchFamily="2" charset="2"/>
              <a:buChar char="§"/>
            </a:pPr>
            <a:endParaRPr lang="en-GB" dirty="0"/>
          </a:p>
          <a:p>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19187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500"/>
                                        <p:tgtEl>
                                          <p:spTgt spid="3">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fade">
                                      <p:cBhvr>
                                        <p:cTn id="22" dur="500"/>
                                        <p:tgtEl>
                                          <p:spTgt spid="3">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fade">
                                      <p:cBhvr>
                                        <p:cTn id="27" dur="500"/>
                                        <p:tgtEl>
                                          <p:spTgt spid="3">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2" end="12"/>
                                            </p:txEl>
                                          </p:spTgt>
                                        </p:tgtEl>
                                        <p:attrNameLst>
                                          <p:attrName>style.visibility</p:attrName>
                                        </p:attrNameLst>
                                      </p:cBhvr>
                                      <p:to>
                                        <p:strVal val="visible"/>
                                      </p:to>
                                    </p:set>
                                    <p:animEffect transition="in" filter="fade">
                                      <p:cBhvr>
                                        <p:cTn id="32" dur="500"/>
                                        <p:tgtEl>
                                          <p:spTgt spid="3">
                                            <p:txEl>
                                              <p:pRg st="12" end="1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Effect transition="in" filter="fade">
                                      <p:cBhvr>
                                        <p:cTn id="37" dur="500"/>
                                        <p:tgtEl>
                                          <p:spTgt spid="3">
                                            <p:txEl>
                                              <p:pRg st="13" end="1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14" end="14"/>
                                            </p:txEl>
                                          </p:spTgt>
                                        </p:tgtEl>
                                        <p:attrNameLst>
                                          <p:attrName>style.visibility</p:attrName>
                                        </p:attrNameLst>
                                      </p:cBhvr>
                                      <p:to>
                                        <p:strVal val="visible"/>
                                      </p:to>
                                    </p:set>
                                    <p:animEffect transition="in" filter="fade">
                                      <p:cBhvr>
                                        <p:cTn id="42" dur="500"/>
                                        <p:tgtEl>
                                          <p:spTgt spid="3">
                                            <p:txEl>
                                              <p:pRg st="14" end="1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animEffect transition="in" filter="fade">
                                      <p:cBhvr>
                                        <p:cTn id="47" dur="500"/>
                                        <p:tgtEl>
                                          <p:spTgt spid="3">
                                            <p:txEl>
                                              <p:pRg st="16" end="1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17" end="17"/>
                                            </p:txEl>
                                          </p:spTgt>
                                        </p:tgtEl>
                                        <p:attrNameLst>
                                          <p:attrName>style.visibility</p:attrName>
                                        </p:attrNameLst>
                                      </p:cBhvr>
                                      <p:to>
                                        <p:strVal val="visible"/>
                                      </p:to>
                                    </p:set>
                                    <p:animEffect transition="in" filter="fade">
                                      <p:cBhvr>
                                        <p:cTn id="52" dur="500"/>
                                        <p:tgtEl>
                                          <p:spTgt spid="3">
                                            <p:txEl>
                                              <p:pRg st="17" end="1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8" end="18"/>
                                            </p:txEl>
                                          </p:spTgt>
                                        </p:tgtEl>
                                        <p:attrNameLst>
                                          <p:attrName>style.visibility</p:attrName>
                                        </p:attrNameLst>
                                      </p:cBhvr>
                                      <p:to>
                                        <p:strVal val="visible"/>
                                      </p:to>
                                    </p:set>
                                    <p:animEffect transition="in" filter="fade">
                                      <p:cBhvr>
                                        <p:cTn id="57" dur="50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8043" y="116632"/>
            <a:ext cx="9154195" cy="562074"/>
          </a:xfrm>
        </p:spPr>
        <p:style>
          <a:lnRef idx="1">
            <a:schemeClr val="accent5"/>
          </a:lnRef>
          <a:fillRef idx="3">
            <a:schemeClr val="accent5"/>
          </a:fillRef>
          <a:effectRef idx="2">
            <a:schemeClr val="accent5"/>
          </a:effectRef>
          <a:fontRef idx="minor">
            <a:schemeClr val="lt1"/>
          </a:fontRef>
        </p:style>
        <p:txBody>
          <a:bodyPr>
            <a:normAutofit fontScale="90000"/>
          </a:bodyPr>
          <a:lstStyle/>
          <a:p>
            <a:r>
              <a:rPr lang="en-GB" dirty="0"/>
              <a:t>Laboratory </a:t>
            </a:r>
            <a:r>
              <a:rPr lang="en-GB" dirty="0"/>
              <a:t>E</a:t>
            </a:r>
            <a:r>
              <a:rPr lang="en-GB" dirty="0" smtClean="0"/>
              <a:t>xperiment Recap…</a:t>
            </a:r>
            <a:endParaRPr lang="en-GB" dirty="0"/>
          </a:p>
        </p:txBody>
      </p:sp>
      <p:sp>
        <p:nvSpPr>
          <p:cNvPr id="3" name="Content Placeholder 2"/>
          <p:cNvSpPr>
            <a:spLocks noGrp="1"/>
          </p:cNvSpPr>
          <p:nvPr>
            <p:ph idx="1"/>
          </p:nvPr>
        </p:nvSpPr>
        <p:spPr>
          <a:xfrm>
            <a:off x="1981200" y="3789041"/>
            <a:ext cx="8229600" cy="2337123"/>
          </a:xfrm>
        </p:spPr>
        <p:txBody>
          <a:bodyPr>
            <a:normAutofit/>
          </a:bodyPr>
          <a:lstStyle/>
          <a:p>
            <a:pPr marL="514350" indent="-514350">
              <a:buAutoNum type="arabicParenR"/>
            </a:pPr>
            <a:endParaRPr lang="en-GB" dirty="0"/>
          </a:p>
        </p:txBody>
      </p:sp>
      <p:sp>
        <p:nvSpPr>
          <p:cNvPr id="5" name="Rectangle 4"/>
          <p:cNvSpPr/>
          <p:nvPr/>
        </p:nvSpPr>
        <p:spPr>
          <a:xfrm>
            <a:off x="1048043" y="930944"/>
            <a:ext cx="9162757" cy="228636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a:ea typeface="+mn-ea"/>
                <a:cs typeface="+mn-cs"/>
              </a:rPr>
              <a:t>Advantages:</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2400" b="0" i="0" u="none" strike="noStrike" kern="1200" cap="none" spc="0" normalizeH="0" baseline="0" noProof="0" dirty="0">
                <a:ln>
                  <a:noFill/>
                </a:ln>
                <a:solidFill>
                  <a:prstClr val="black"/>
                </a:solidFill>
                <a:effectLst/>
                <a:uLnTx/>
                <a:uFillTx/>
                <a:latin typeface="Calibri"/>
                <a:ea typeface="+mn-ea"/>
                <a:cs typeface="+mn-cs"/>
              </a:rPr>
              <a:t>The greater level of control means that cause and effect can be inferred as any possible confounding variables should be eliminated</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GB" sz="24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2400" b="0" i="0" u="none" strike="noStrike" kern="1200" cap="none" spc="0" normalizeH="0" baseline="0" noProof="0" dirty="0">
                <a:ln>
                  <a:noFill/>
                </a:ln>
                <a:solidFill>
                  <a:prstClr val="black"/>
                </a:solidFill>
                <a:effectLst/>
                <a:uLnTx/>
                <a:uFillTx/>
                <a:latin typeface="Calibri"/>
                <a:ea typeface="+mn-ea"/>
                <a:cs typeface="+mn-cs"/>
              </a:rPr>
              <a:t>The precise nature of situation allows for greater replicability. This allows other researchers to check the reliability of the findings</a:t>
            </a:r>
          </a:p>
        </p:txBody>
      </p:sp>
      <p:sp>
        <p:nvSpPr>
          <p:cNvPr id="6" name="Rectangle 5"/>
          <p:cNvSpPr/>
          <p:nvPr/>
        </p:nvSpPr>
        <p:spPr>
          <a:xfrm>
            <a:off x="1048043" y="3217307"/>
            <a:ext cx="9162757" cy="271470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prstClr val="black"/>
                </a:solidFill>
                <a:effectLst/>
                <a:uLnTx/>
                <a:uFillTx/>
                <a:latin typeface="Calibri"/>
                <a:ea typeface="+mn-ea"/>
                <a:cs typeface="+mn-cs"/>
              </a:rPr>
              <a:t>Disadvantages:</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2200" b="0" i="0" u="none" strike="noStrike" kern="1200" cap="none" spc="0" normalizeH="0" baseline="0" noProof="0" dirty="0">
                <a:ln>
                  <a:noFill/>
                </a:ln>
                <a:solidFill>
                  <a:prstClr val="black"/>
                </a:solidFill>
                <a:effectLst/>
                <a:uLnTx/>
                <a:uFillTx/>
                <a:latin typeface="Calibri"/>
                <a:ea typeface="+mn-ea"/>
                <a:cs typeface="+mn-cs"/>
              </a:rPr>
              <a:t>The artificial nature of the situation may mean that it does not reflect what happens in real life.  This means it is said to lack ‘mundane realism’</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GB" sz="22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2200" b="0" i="0" u="none" strike="noStrike" kern="1200" cap="none" spc="0" normalizeH="0" baseline="0" noProof="0" dirty="0">
                <a:ln>
                  <a:noFill/>
                </a:ln>
                <a:solidFill>
                  <a:prstClr val="black"/>
                </a:solidFill>
                <a:effectLst/>
                <a:uLnTx/>
                <a:uFillTx/>
                <a:latin typeface="Calibri"/>
                <a:ea typeface="+mn-ea"/>
                <a:cs typeface="+mn-cs"/>
              </a:rPr>
              <a:t>Participants may behave in a way that the laboratory situation demands. For example, the participants may behave in a way that they think the experimenter wants them to behave. (demand characteristics) </a:t>
            </a:r>
          </a:p>
        </p:txBody>
      </p:sp>
    </p:spTree>
    <p:extLst>
      <p:ext uri="{BB962C8B-B14F-4D97-AF65-F5344CB8AC3E}">
        <p14:creationId xmlns:p14="http://schemas.microsoft.com/office/powerpoint/2010/main" val="3679978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en-GB" dirty="0"/>
              <a:t>Our experiment</a:t>
            </a:r>
          </a:p>
        </p:txBody>
      </p:sp>
      <p:sp>
        <p:nvSpPr>
          <p:cNvPr id="3" name="Content Placeholder 2"/>
          <p:cNvSpPr>
            <a:spLocks noGrp="1"/>
          </p:cNvSpPr>
          <p:nvPr>
            <p:ph idx="1"/>
          </p:nvPr>
        </p:nvSpPr>
        <p:spPr>
          <a:xfrm>
            <a:off x="838200" y="1825625"/>
            <a:ext cx="10515600" cy="4652448"/>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marL="0" indent="0">
              <a:buNone/>
            </a:pPr>
            <a:r>
              <a:rPr lang="en-GB" dirty="0"/>
              <a:t>Q1) Which experimental design did you use?</a:t>
            </a:r>
          </a:p>
          <a:p>
            <a:pPr marL="0" indent="0">
              <a:buNone/>
            </a:pPr>
            <a:r>
              <a:rPr lang="en-GB" dirty="0"/>
              <a:t>Q2) What was an advantage of this in relation to your study?</a:t>
            </a:r>
          </a:p>
          <a:p>
            <a:pPr marL="0" indent="0">
              <a:buNone/>
            </a:pPr>
            <a:r>
              <a:rPr lang="en-GB" dirty="0"/>
              <a:t>Q3) What was a disadvantage of this in relation to your study?</a:t>
            </a:r>
          </a:p>
          <a:p>
            <a:pPr marL="0" indent="0">
              <a:buNone/>
            </a:pPr>
            <a:r>
              <a:rPr lang="en-GB" dirty="0"/>
              <a:t>Q4) How did you deal with this disadvantage? (what and how)</a:t>
            </a:r>
          </a:p>
          <a:p>
            <a:pPr marL="0" indent="0">
              <a:buNone/>
            </a:pPr>
            <a:r>
              <a:rPr lang="en-GB" dirty="0">
                <a:solidFill>
                  <a:srgbClr val="FF0000"/>
                </a:solidFill>
              </a:rPr>
              <a:t>Q1) Independent groups design</a:t>
            </a:r>
          </a:p>
          <a:p>
            <a:pPr marL="0" indent="0">
              <a:buNone/>
            </a:pPr>
            <a:r>
              <a:rPr lang="en-GB" dirty="0">
                <a:solidFill>
                  <a:srgbClr val="FF0000"/>
                </a:solidFill>
              </a:rPr>
              <a:t>Q2) reduction in the effects of demand characteristics as participants were naive about the IV. They did not know that the other condition was either reflecting alone or were given information about the answers on a sheet</a:t>
            </a:r>
          </a:p>
          <a:p>
            <a:pPr marL="0" indent="0">
              <a:buNone/>
            </a:pPr>
            <a:r>
              <a:rPr lang="en-GB" dirty="0">
                <a:solidFill>
                  <a:srgbClr val="FF0000"/>
                </a:solidFill>
              </a:rPr>
              <a:t>Q3) participant variables.  It maybe that a higher proportion of people in the experimental group had personality characteristics making them more likely to conform</a:t>
            </a:r>
          </a:p>
          <a:p>
            <a:pPr marL="0" indent="0">
              <a:buNone/>
            </a:pPr>
            <a:r>
              <a:rPr lang="en-GB" dirty="0">
                <a:solidFill>
                  <a:srgbClr val="FF0000"/>
                </a:solidFill>
              </a:rPr>
              <a:t>Q4) random allocation.  Researchers tossed a coin to determine who was in the control condition, and who was in the experimental condition</a:t>
            </a:r>
          </a:p>
        </p:txBody>
      </p:sp>
    </p:spTree>
    <p:extLst>
      <p:ext uri="{BB962C8B-B14F-4D97-AF65-F5344CB8AC3E}">
        <p14:creationId xmlns:p14="http://schemas.microsoft.com/office/powerpoint/2010/main" val="4233212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a:p>
        </p:txBody>
      </p:sp>
      <p:sp>
        <p:nvSpPr>
          <p:cNvPr id="4" name="Rectangle 3"/>
          <p:cNvSpPr/>
          <p:nvPr/>
        </p:nvSpPr>
        <p:spPr>
          <a:xfrm>
            <a:off x="283335" y="309093"/>
            <a:ext cx="11526592" cy="6323527"/>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200" dirty="0">
                <a:solidFill>
                  <a:prstClr val="white"/>
                </a:solidFill>
                <a:latin typeface="Calibri" panose="020F0502020204030204"/>
              </a:rPr>
              <a:t>A lot of students get</a:t>
            </a:r>
            <a:r>
              <a:rPr kumimoji="0" lang="en-GB" sz="7200" b="0" i="0" u="none" strike="noStrike" kern="1200" cap="none" spc="0" normalizeH="0" baseline="0" noProof="0" dirty="0">
                <a:ln>
                  <a:noFill/>
                </a:ln>
                <a:solidFill>
                  <a:prstClr val="white"/>
                </a:solidFill>
                <a:effectLst/>
                <a:uLnTx/>
                <a:uFillTx/>
                <a:latin typeface="Calibri" panose="020F0502020204030204"/>
              </a:rPr>
              <a:t> </a:t>
            </a:r>
            <a:r>
              <a:rPr kumimoji="0" lang="en-GB" sz="7200" b="0" i="0" u="none" strike="noStrike" kern="1200" cap="none" spc="0" normalizeH="0" baseline="0" noProof="0" dirty="0">
                <a:ln>
                  <a:noFill/>
                </a:ln>
                <a:solidFill>
                  <a:srgbClr val="FF0000"/>
                </a:solidFill>
                <a:effectLst/>
                <a:uLnTx/>
                <a:uFillTx/>
                <a:latin typeface="Calibri" panose="020F0502020204030204"/>
              </a:rPr>
              <a:t>reliability</a:t>
            </a:r>
            <a:r>
              <a:rPr kumimoji="0" lang="en-GB" sz="7200" b="0" i="0" u="none" strike="noStrike" kern="1200" cap="none" spc="0" normalizeH="0" baseline="0" noProof="0" dirty="0">
                <a:ln>
                  <a:noFill/>
                </a:ln>
                <a:solidFill>
                  <a:prstClr val="white"/>
                </a:solidFill>
                <a:effectLst/>
                <a:uLnTx/>
                <a:uFillTx/>
                <a:latin typeface="Calibri" panose="020F0502020204030204"/>
              </a:rPr>
              <a:t> and </a:t>
            </a:r>
            <a:r>
              <a:rPr kumimoji="0" lang="en-GB" sz="7200" b="0" i="0" u="none" strike="noStrike" kern="1200" cap="none" spc="0" normalizeH="0" baseline="0" noProof="0" dirty="0">
                <a:ln>
                  <a:noFill/>
                </a:ln>
                <a:solidFill>
                  <a:srgbClr val="FFFF00"/>
                </a:solidFill>
                <a:effectLst/>
                <a:uLnTx/>
                <a:uFillTx/>
                <a:latin typeface="Calibri" panose="020F0502020204030204"/>
              </a:rPr>
              <a:t>validity</a:t>
            </a:r>
            <a:r>
              <a:rPr kumimoji="0" lang="en-GB" sz="7200" b="0" i="0" u="none" strike="noStrike" kern="1200" cap="none" spc="0" normalizeH="0" baseline="0" noProof="0" dirty="0">
                <a:ln>
                  <a:noFill/>
                </a:ln>
                <a:solidFill>
                  <a:prstClr val="white"/>
                </a:solidFill>
                <a:effectLst/>
                <a:uLnTx/>
                <a:uFillTx/>
                <a:latin typeface="Calibri" panose="020F0502020204030204"/>
              </a:rPr>
              <a:t> mixed up</a:t>
            </a:r>
            <a:r>
              <a:rPr kumimoji="0" lang="en-GB" sz="7200" b="0" i="0" u="none" strike="noStrike" kern="1200" cap="none" spc="0" normalizeH="0" noProof="0" dirty="0">
                <a:ln>
                  <a:noFill/>
                </a:ln>
                <a:solidFill>
                  <a:prstClr val="white"/>
                </a:solidFill>
                <a:effectLst/>
                <a:uLnTx/>
                <a:uFillTx/>
                <a:latin typeface="Calibri" panose="020F0502020204030204"/>
              </a:rPr>
              <a:t> so </a:t>
            </a:r>
            <a:r>
              <a:rPr kumimoji="0" lang="en-GB" sz="7200" b="0" i="0" u="sng" strike="noStrike" kern="1200" cap="none" spc="0" normalizeH="0" noProof="0" dirty="0">
                <a:ln>
                  <a:noFill/>
                </a:ln>
                <a:solidFill>
                  <a:prstClr val="white"/>
                </a:solidFill>
                <a:effectLst/>
                <a:uLnTx/>
                <a:uFillTx/>
                <a:latin typeface="Calibri" panose="020F0502020204030204"/>
              </a:rPr>
              <a:t>be careful </a:t>
            </a:r>
            <a:r>
              <a:rPr kumimoji="0" lang="en-GB" sz="7200" b="0" i="0" u="none" strike="noStrike" kern="1200" cap="none" spc="0" normalizeH="0" noProof="0" dirty="0">
                <a:ln>
                  <a:noFill/>
                </a:ln>
                <a:solidFill>
                  <a:prstClr val="white"/>
                </a:solidFill>
                <a:effectLst/>
                <a:uLnTx/>
                <a:uFillTx/>
                <a:latin typeface="Calibri" panose="020F0502020204030204"/>
              </a:rPr>
              <a:t>as they </a:t>
            </a:r>
            <a:r>
              <a:rPr kumimoji="0" lang="en-GB" sz="7200" i="0" u="none" strike="noStrike" kern="1200" cap="none" spc="0" normalizeH="0" baseline="0" noProof="0" dirty="0">
                <a:ln>
                  <a:noFill/>
                </a:ln>
                <a:solidFill>
                  <a:prstClr val="white"/>
                </a:solidFill>
                <a:effectLst/>
                <a:uLnTx/>
                <a:uFillTx/>
                <a:latin typeface="Calibri" panose="020F0502020204030204"/>
                <a:ea typeface="+mn-ea"/>
                <a:cs typeface="+mn-cs"/>
              </a:rPr>
              <a:t>are</a:t>
            </a:r>
            <a:r>
              <a:rPr kumimoji="0" lang="en-GB" sz="72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GB" sz="7200" b="0" i="0" strike="noStrike" kern="1200" cap="none" spc="0" normalizeH="0" baseline="0" noProof="0" dirty="0">
                <a:ln>
                  <a:noFill/>
                </a:ln>
                <a:solidFill>
                  <a:prstClr val="white"/>
                </a:solidFill>
                <a:effectLst/>
                <a:uLnTx/>
                <a:uFillTx/>
                <a:latin typeface="Calibri" panose="020F0502020204030204"/>
                <a:ea typeface="+mn-ea"/>
                <a:cs typeface="+mn-cs"/>
              </a:rPr>
              <a:t>different</a:t>
            </a:r>
            <a:r>
              <a:rPr kumimoji="0" lang="en-GB" sz="7200" b="0" i="0" u="none" strike="noStrike" kern="1200" cap="none" spc="0" normalizeH="0" baseline="0" noProof="0" dirty="0">
                <a:ln>
                  <a:noFill/>
                </a:ln>
                <a:solidFill>
                  <a:prstClr val="white"/>
                </a:solidFill>
                <a:effectLst/>
                <a:uLnTx/>
                <a:uFillTx/>
                <a:latin typeface="Calibri" panose="020F0502020204030204"/>
                <a:ea typeface="+mn-ea"/>
                <a:cs typeface="+mn-cs"/>
              </a:rPr>
              <a:t> concepts</a:t>
            </a:r>
          </a:p>
        </p:txBody>
      </p:sp>
    </p:spTree>
    <p:extLst>
      <p:ext uri="{BB962C8B-B14F-4D97-AF65-F5344CB8AC3E}">
        <p14:creationId xmlns:p14="http://schemas.microsoft.com/office/powerpoint/2010/main" val="1883905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withEffect">
                                  <p:stCondLst>
                                    <p:cond delay="0"/>
                                  </p:stCondLst>
                                  <p:iterate type="lt">
                                    <p:tmAbs val="25"/>
                                  </p:iterate>
                                  <p:childTnLst>
                                    <p:set>
                                      <p:cBhvr override="childStyle">
                                        <p:cTn id="6" dur="indefinite"/>
                                        <p:tgtEl>
                                          <p:spTgt spid="4"/>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851" y="365125"/>
            <a:ext cx="11603864" cy="1325563"/>
          </a:xfrm>
        </p:spPr>
        <p:style>
          <a:lnRef idx="3">
            <a:schemeClr val="lt1"/>
          </a:lnRef>
          <a:fillRef idx="1">
            <a:schemeClr val="accent2"/>
          </a:fillRef>
          <a:effectRef idx="1">
            <a:schemeClr val="accent2"/>
          </a:effectRef>
          <a:fontRef idx="minor">
            <a:schemeClr val="lt1"/>
          </a:fontRef>
        </p:style>
        <p:txBody>
          <a:bodyPr/>
          <a:lstStyle/>
          <a:p>
            <a:pPr algn="ctr"/>
            <a:r>
              <a:rPr lang="en-GB" dirty="0"/>
              <a:t>Which is validity and which is reliability?</a:t>
            </a:r>
          </a:p>
        </p:txBody>
      </p:sp>
      <p:sp>
        <p:nvSpPr>
          <p:cNvPr id="3" name="Content Placeholder 2"/>
          <p:cNvSpPr>
            <a:spLocks noGrp="1"/>
          </p:cNvSpPr>
          <p:nvPr>
            <p:ph idx="1"/>
          </p:nvPr>
        </p:nvSpPr>
        <p:spPr/>
        <p:txBody>
          <a:bodyPr/>
          <a:lstStyle/>
          <a:p>
            <a:pPr marL="0" indent="0" algn="ctr">
              <a:buNone/>
            </a:pPr>
            <a:r>
              <a:rPr lang="en-GB" dirty="0"/>
              <a:t>Validity                                                              Reliability</a:t>
            </a:r>
          </a:p>
        </p:txBody>
      </p:sp>
      <p:sp>
        <p:nvSpPr>
          <p:cNvPr id="4" name="Rectangle 3"/>
          <p:cNvSpPr/>
          <p:nvPr/>
        </p:nvSpPr>
        <p:spPr>
          <a:xfrm>
            <a:off x="373488" y="2253803"/>
            <a:ext cx="5434886" cy="39022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The concept in research that the researchers are testing what they set out to test.  One type refers to the concept that it is the IV that is causing changes in the DV (no confounding variables). Another type refers to how the findings relate to the rest of the world, other populations and other times.</a:t>
            </a:r>
          </a:p>
        </p:txBody>
      </p:sp>
      <p:sp>
        <p:nvSpPr>
          <p:cNvPr id="5" name="Rectangle 4"/>
          <p:cNvSpPr/>
          <p:nvPr/>
        </p:nvSpPr>
        <p:spPr>
          <a:xfrm>
            <a:off x="6246254" y="2253803"/>
            <a:ext cx="5653825" cy="39022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The concept that  there is consistency in the findings.  If the research is repeated under similar conditions, the results should be the same as previously. Additionally, If more than one researcher is recording behaviour, there must be consistency between them.</a:t>
            </a:r>
          </a:p>
        </p:txBody>
      </p:sp>
    </p:spTree>
    <p:extLst>
      <p:ext uri="{BB962C8B-B14F-4D97-AF65-F5344CB8AC3E}">
        <p14:creationId xmlns:p14="http://schemas.microsoft.com/office/powerpoint/2010/main" val="3394622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GB" b="1" dirty="0"/>
              <a:t>Reliability what is it, how do we get it and  why do we need it?</a:t>
            </a: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marL="0" indent="0">
              <a:buNone/>
            </a:pPr>
            <a:r>
              <a:rPr lang="en-GB" dirty="0"/>
              <a:t>In pairs, discuss…</a:t>
            </a:r>
          </a:p>
          <a:p>
            <a:pPr marL="514350" indent="-514350">
              <a:buAutoNum type="arabicParenR"/>
            </a:pPr>
            <a:r>
              <a:rPr lang="en-GB" dirty="0"/>
              <a:t>Reliability and why we need it in psychological research</a:t>
            </a:r>
          </a:p>
          <a:p>
            <a:pPr marL="514350" indent="-514350">
              <a:buAutoNum type="arabicParenR"/>
            </a:pPr>
            <a:r>
              <a:rPr lang="en-GB" dirty="0"/>
              <a:t>Replicability and the role of standardisation</a:t>
            </a:r>
          </a:p>
          <a:p>
            <a:pPr marL="0" indent="0">
              <a:buNone/>
            </a:pPr>
            <a:endParaRPr lang="en-GB" dirty="0"/>
          </a:p>
          <a:p>
            <a:r>
              <a:rPr lang="en-GB" dirty="0"/>
              <a:t>Reliability refers to how </a:t>
            </a:r>
            <a:r>
              <a:rPr lang="en-GB" b="1" dirty="0"/>
              <a:t>consistent</a:t>
            </a:r>
            <a:r>
              <a:rPr lang="en-GB" dirty="0"/>
              <a:t> the results of the research are. If the same results can not be replicated then there is a chance that the original results were ‘accidental’.</a:t>
            </a:r>
          </a:p>
          <a:p>
            <a:r>
              <a:rPr lang="en-GB" dirty="0"/>
              <a:t>Reliability can only be checked/assessed/tested if studies are </a:t>
            </a:r>
            <a:r>
              <a:rPr lang="en-GB" b="1" dirty="0"/>
              <a:t>replicated (repeated multiple times)</a:t>
            </a:r>
          </a:p>
          <a:p>
            <a:r>
              <a:rPr lang="en-GB" dirty="0"/>
              <a:t>Studies can only be replicated if they use </a:t>
            </a:r>
            <a:r>
              <a:rPr lang="en-GB" b="1" dirty="0"/>
              <a:t>standardised</a:t>
            </a:r>
            <a:r>
              <a:rPr lang="en-GB" dirty="0"/>
              <a:t> procedures, instructions etc.</a:t>
            </a:r>
          </a:p>
        </p:txBody>
      </p:sp>
    </p:spTree>
    <p:extLst>
      <p:ext uri="{BB962C8B-B14F-4D97-AF65-F5344CB8AC3E}">
        <p14:creationId xmlns:p14="http://schemas.microsoft.com/office/powerpoint/2010/main" val="1515457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037" y="260061"/>
            <a:ext cx="5327072" cy="6196157"/>
          </a:xfrm>
          <a:ln/>
        </p:spPr>
        <p:style>
          <a:lnRef idx="1">
            <a:schemeClr val="accent4"/>
          </a:lnRef>
          <a:fillRef idx="2">
            <a:schemeClr val="accent4"/>
          </a:fillRef>
          <a:effectRef idx="1">
            <a:schemeClr val="accent4"/>
          </a:effectRef>
          <a:fontRef idx="minor">
            <a:schemeClr val="dk1"/>
          </a:fontRef>
        </p:style>
        <p:txBody>
          <a:bodyPr>
            <a:normAutofit/>
          </a:bodyPr>
          <a:lstStyle/>
          <a:p>
            <a:pPr marL="0" indent="0">
              <a:buNone/>
            </a:pPr>
            <a:r>
              <a:rPr lang="en-GB" sz="3600" b="1" u="sng" dirty="0"/>
              <a:t>So to clarify</a:t>
            </a:r>
          </a:p>
          <a:p>
            <a:pPr marL="0" indent="0">
              <a:buNone/>
            </a:pPr>
            <a:r>
              <a:rPr lang="en-GB" sz="3600" dirty="0"/>
              <a:t>Imagine darts being thrown at a board </a:t>
            </a:r>
          </a:p>
          <a:p>
            <a:pPr marL="0" indent="0">
              <a:buNone/>
            </a:pPr>
            <a:endParaRPr lang="en-GB" sz="3600" dirty="0"/>
          </a:p>
          <a:p>
            <a:pPr marL="0" indent="0">
              <a:buNone/>
            </a:pPr>
            <a:r>
              <a:rPr lang="en-GB" sz="3600" dirty="0"/>
              <a:t>The centre of the board represents the truth. </a:t>
            </a:r>
          </a:p>
          <a:p>
            <a:pPr marL="0" indent="0">
              <a:buNone/>
            </a:pPr>
            <a:endParaRPr lang="en-GB" sz="3600" dirty="0"/>
          </a:p>
        </p:txBody>
      </p:sp>
      <p:sp>
        <p:nvSpPr>
          <p:cNvPr id="4" name="AutoShape 4" descr="Image result for validity and reliabilit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5" name="Picture 4"/>
          <p:cNvPicPr>
            <a:picLocks noChangeAspect="1"/>
          </p:cNvPicPr>
          <p:nvPr/>
        </p:nvPicPr>
        <p:blipFill>
          <a:blip r:embed="rId2"/>
          <a:stretch>
            <a:fillRect/>
          </a:stretch>
        </p:blipFill>
        <p:spPr>
          <a:xfrm>
            <a:off x="5514109" y="1109912"/>
            <a:ext cx="6677891" cy="2486063"/>
          </a:xfrm>
          <a:prstGeom prst="rect">
            <a:avLst/>
          </a:prstGeom>
        </p:spPr>
      </p:pic>
      <p:sp>
        <p:nvSpPr>
          <p:cNvPr id="6" name="Rectangle 5"/>
          <p:cNvSpPr/>
          <p:nvPr/>
        </p:nvSpPr>
        <p:spPr>
          <a:xfrm>
            <a:off x="187037" y="4517226"/>
            <a:ext cx="11901054" cy="193899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GB" sz="4000" dirty="0"/>
              <a:t>It is possible for an experiment to </a:t>
            </a:r>
            <a:r>
              <a:rPr lang="en-GB" sz="4000" b="1" u="sng" dirty="0"/>
              <a:t>reliably</a:t>
            </a:r>
            <a:r>
              <a:rPr lang="en-GB" sz="4000" dirty="0"/>
              <a:t> NOT find the truth. In this case it would be reliable but NOT valid (target A)</a:t>
            </a:r>
          </a:p>
        </p:txBody>
      </p:sp>
    </p:spTree>
    <p:extLst>
      <p:ext uri="{BB962C8B-B14F-4D97-AF65-F5344CB8AC3E}">
        <p14:creationId xmlns:p14="http://schemas.microsoft.com/office/powerpoint/2010/main" val="1898176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848"/>
            <a:ext cx="10515600" cy="833846"/>
          </a:xfrm>
        </p:spPr>
        <p:txBody>
          <a:bodyPr/>
          <a:lstStyle/>
          <a:p>
            <a:r>
              <a:rPr lang="en-GB" b="1" dirty="0"/>
              <a:t>Finally…</a:t>
            </a:r>
          </a:p>
        </p:txBody>
      </p:sp>
      <p:sp>
        <p:nvSpPr>
          <p:cNvPr id="3" name="Content Placeholder 2"/>
          <p:cNvSpPr>
            <a:spLocks noGrp="1"/>
          </p:cNvSpPr>
          <p:nvPr>
            <p:ph idx="1"/>
          </p:nvPr>
        </p:nvSpPr>
        <p:spPr>
          <a:xfrm>
            <a:off x="353961" y="867694"/>
            <a:ext cx="11592233" cy="5665841"/>
          </a:xfrm>
        </p:spPr>
        <p:txBody>
          <a:bodyPr>
            <a:normAutofit lnSpcReduction="10000"/>
          </a:bodyPr>
          <a:lstStyle/>
          <a:p>
            <a:pPr marL="0" indent="0">
              <a:buNone/>
            </a:pPr>
            <a:r>
              <a:rPr lang="en-GB" dirty="0"/>
              <a:t>It’s helpful for you to understand that when we are considering both the reliability and the validity of research studies we should think of them as on a continuum e.g.</a:t>
            </a:r>
          </a:p>
          <a:p>
            <a:pPr marL="0" indent="0" algn="ctr">
              <a:buNone/>
            </a:pPr>
            <a:r>
              <a:rPr lang="en-GB" dirty="0"/>
              <a:t>Reliability</a:t>
            </a:r>
          </a:p>
          <a:p>
            <a:pPr marL="0" indent="0" algn="ctr">
              <a:buNone/>
            </a:pPr>
            <a:r>
              <a:rPr lang="en-GB" dirty="0"/>
              <a:t>Low 				High</a:t>
            </a:r>
          </a:p>
          <a:p>
            <a:pPr marL="0" indent="0" algn="ctr">
              <a:buNone/>
            </a:pPr>
            <a:endParaRPr lang="en-GB" dirty="0"/>
          </a:p>
          <a:p>
            <a:pPr marL="0" indent="0" algn="ctr">
              <a:buNone/>
            </a:pPr>
            <a:r>
              <a:rPr lang="en-GB" dirty="0"/>
              <a:t>Validity </a:t>
            </a:r>
          </a:p>
          <a:p>
            <a:pPr marL="0" indent="0" algn="ctr">
              <a:buNone/>
            </a:pPr>
            <a:r>
              <a:rPr lang="en-GB" dirty="0"/>
              <a:t>Low 				High</a:t>
            </a:r>
          </a:p>
          <a:p>
            <a:pPr marL="0" indent="0" algn="ctr">
              <a:buNone/>
            </a:pPr>
            <a:endParaRPr lang="en-GB" dirty="0"/>
          </a:p>
          <a:p>
            <a:pPr marL="0" indent="0" algn="ctr">
              <a:buNone/>
            </a:pPr>
            <a:r>
              <a:rPr lang="en-GB" dirty="0">
                <a:solidFill>
                  <a:srgbClr val="C00000"/>
                </a:solidFill>
              </a:rPr>
              <a:t>So, rather than saying ‘this study </a:t>
            </a:r>
            <a:r>
              <a:rPr lang="en-GB" u="sng" dirty="0">
                <a:solidFill>
                  <a:srgbClr val="C00000"/>
                </a:solidFill>
              </a:rPr>
              <a:t>is</a:t>
            </a:r>
            <a:r>
              <a:rPr lang="en-GB" dirty="0">
                <a:solidFill>
                  <a:srgbClr val="C00000"/>
                </a:solidFill>
              </a:rPr>
              <a:t> reliable/valid’ or ‘this study </a:t>
            </a:r>
            <a:r>
              <a:rPr lang="en-GB" u="sng" dirty="0">
                <a:solidFill>
                  <a:srgbClr val="C00000"/>
                </a:solidFill>
              </a:rPr>
              <a:t>is not </a:t>
            </a:r>
            <a:r>
              <a:rPr lang="en-GB" dirty="0">
                <a:solidFill>
                  <a:srgbClr val="C00000"/>
                </a:solidFill>
              </a:rPr>
              <a:t>reliable/ valid’ </a:t>
            </a:r>
          </a:p>
          <a:p>
            <a:pPr marL="0" indent="0" algn="ctr">
              <a:buNone/>
            </a:pPr>
            <a:r>
              <a:rPr lang="en-GB" dirty="0">
                <a:solidFill>
                  <a:srgbClr val="7030A0"/>
                </a:solidFill>
              </a:rPr>
              <a:t>We should be saying ‘this study could be seen to have </a:t>
            </a:r>
            <a:r>
              <a:rPr lang="en-GB" u="sng" dirty="0">
                <a:solidFill>
                  <a:srgbClr val="7030A0"/>
                </a:solidFill>
              </a:rPr>
              <a:t>high</a:t>
            </a:r>
            <a:r>
              <a:rPr lang="en-GB" dirty="0">
                <a:solidFill>
                  <a:srgbClr val="7030A0"/>
                </a:solidFill>
              </a:rPr>
              <a:t> reliability/validity’ or ‘this study could be seen as </a:t>
            </a:r>
            <a:r>
              <a:rPr lang="en-GB" u="sng" dirty="0">
                <a:solidFill>
                  <a:srgbClr val="7030A0"/>
                </a:solidFill>
              </a:rPr>
              <a:t>lacking</a:t>
            </a:r>
            <a:r>
              <a:rPr lang="en-GB" dirty="0">
                <a:solidFill>
                  <a:srgbClr val="7030A0"/>
                </a:solidFill>
              </a:rPr>
              <a:t> in reliability/validity’</a:t>
            </a:r>
          </a:p>
        </p:txBody>
      </p:sp>
      <p:cxnSp>
        <p:nvCxnSpPr>
          <p:cNvPr id="5" name="Straight Arrow Connector 4"/>
          <p:cNvCxnSpPr/>
          <p:nvPr/>
        </p:nvCxnSpPr>
        <p:spPr>
          <a:xfrm flipV="1">
            <a:off x="4704735" y="4001294"/>
            <a:ext cx="2772697" cy="1026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4763728" y="2551471"/>
            <a:ext cx="2772697" cy="1966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227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851" y="159064"/>
            <a:ext cx="11565228" cy="42048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GB" b="1" dirty="0"/>
              <a:t>Reliability</a:t>
            </a:r>
            <a:endParaRPr lang="en-GB" dirty="0"/>
          </a:p>
        </p:txBody>
      </p:sp>
      <p:sp>
        <p:nvSpPr>
          <p:cNvPr id="3" name="Content Placeholder 2"/>
          <p:cNvSpPr>
            <a:spLocks noGrp="1"/>
          </p:cNvSpPr>
          <p:nvPr>
            <p:ph idx="1"/>
          </p:nvPr>
        </p:nvSpPr>
        <p:spPr>
          <a:xfrm>
            <a:off x="2831690" y="205381"/>
            <a:ext cx="10460968" cy="374170"/>
          </a:xfrm>
        </p:spPr>
        <p:txBody>
          <a:bodyPr>
            <a:normAutofit fontScale="92500" lnSpcReduction="10000"/>
          </a:bodyPr>
          <a:lstStyle/>
          <a:p>
            <a:pPr marL="0" indent="0">
              <a:buNone/>
            </a:pPr>
            <a:r>
              <a:rPr lang="en-GB" sz="2400" dirty="0" smtClean="0"/>
              <a:t>Look at the data in the table and complete the task in pairs</a:t>
            </a:r>
            <a:endParaRPr lang="en-GB" sz="2400" dirty="0"/>
          </a:p>
        </p:txBody>
      </p:sp>
      <p:sp>
        <p:nvSpPr>
          <p:cNvPr id="5" name="Rectangle 4"/>
          <p:cNvSpPr/>
          <p:nvPr/>
        </p:nvSpPr>
        <p:spPr>
          <a:xfrm>
            <a:off x="5255584" y="1024784"/>
            <a:ext cx="6936416" cy="5232653"/>
          </a:xfrm>
          <a:prstGeom prst="rect">
            <a:avLst/>
          </a:prstGeom>
        </p:spPr>
        <p:style>
          <a:lnRef idx="1">
            <a:schemeClr val="accent3"/>
          </a:lnRef>
          <a:fillRef idx="2">
            <a:schemeClr val="accent3"/>
          </a:fillRef>
          <a:effectRef idx="1">
            <a:schemeClr val="accent3"/>
          </a:effectRef>
          <a:fontRef idx="minor">
            <a:schemeClr val="dk1"/>
          </a:fontRef>
        </p:style>
        <p:txBody>
          <a:bodyPr rtlCol="0" anchor="t"/>
          <a:lstStyle/>
          <a:p>
            <a:pPr algn="ctr"/>
            <a:r>
              <a:rPr lang="en-GB" sz="2000" b="1" dirty="0" smtClean="0"/>
              <a:t>Task</a:t>
            </a:r>
            <a:endParaRPr lang="en-GB" sz="2000" dirty="0"/>
          </a:p>
          <a:p>
            <a:r>
              <a:rPr lang="en-GB" sz="2000" dirty="0"/>
              <a:t>Studies into cognitive performance at a sixth form college were replicated after an initial finding that people performed better after consuming energy drinks and after a good night’s sleep. See data in table.</a:t>
            </a:r>
          </a:p>
          <a:p>
            <a:pPr marL="342900" indent="-342900">
              <a:buFont typeface="+mj-lt"/>
              <a:buAutoNum type="arabicPeriod"/>
            </a:pPr>
            <a:endParaRPr lang="en-GB" sz="1600" dirty="0"/>
          </a:p>
          <a:p>
            <a:pPr marL="342900" indent="-342900">
              <a:buFont typeface="+mj-lt"/>
              <a:buAutoNum type="arabicPeriod"/>
            </a:pPr>
            <a:r>
              <a:rPr lang="en-GB" dirty="0"/>
              <a:t>After 7 replicated studies, which findings (on drinking energy drinks </a:t>
            </a:r>
            <a:r>
              <a:rPr lang="en-GB" b="1" u="sng" dirty="0"/>
              <a:t>OR</a:t>
            </a:r>
            <a:r>
              <a:rPr lang="en-GB" dirty="0"/>
              <a:t> on sleeping 8 hrs) would you say are the </a:t>
            </a:r>
            <a:r>
              <a:rPr lang="en-GB" b="1" u="sng" dirty="0">
                <a:solidFill>
                  <a:srgbClr val="FF0000"/>
                </a:solidFill>
              </a:rPr>
              <a:t>most</a:t>
            </a:r>
            <a:r>
              <a:rPr lang="en-GB" dirty="0"/>
              <a:t> reliable? </a:t>
            </a:r>
          </a:p>
          <a:p>
            <a:pPr marL="342900" indent="-342900">
              <a:buFont typeface="+mj-lt"/>
              <a:buAutoNum type="arabicPeriod"/>
            </a:pPr>
            <a:endParaRPr lang="en-GB" dirty="0"/>
          </a:p>
          <a:p>
            <a:pPr marL="342900" indent="-342900">
              <a:buFont typeface="+mj-lt"/>
              <a:buAutoNum type="arabicPeriod"/>
            </a:pPr>
            <a:r>
              <a:rPr lang="en-GB" dirty="0"/>
              <a:t>How </a:t>
            </a:r>
            <a:r>
              <a:rPr lang="en-GB" b="1" dirty="0"/>
              <a:t>confident</a:t>
            </a:r>
            <a:r>
              <a:rPr lang="en-GB" dirty="0"/>
              <a:t> can we be in the conclusion that drinking </a:t>
            </a:r>
            <a:r>
              <a:rPr lang="en-GB" b="1" u="sng" dirty="0"/>
              <a:t>energy drinks </a:t>
            </a:r>
            <a:r>
              <a:rPr lang="en-GB" dirty="0"/>
              <a:t>improves people’s cognitive performance? </a:t>
            </a:r>
            <a:r>
              <a:rPr lang="en-GB" dirty="0">
                <a:solidFill>
                  <a:srgbClr val="FF0000"/>
                </a:solidFill>
              </a:rPr>
              <a:t>very / not very? WHY?</a:t>
            </a:r>
          </a:p>
          <a:p>
            <a:pPr marL="342900" indent="-342900">
              <a:buFont typeface="+mj-lt"/>
              <a:buAutoNum type="arabicPeriod"/>
            </a:pPr>
            <a:endParaRPr lang="en-GB" dirty="0"/>
          </a:p>
          <a:p>
            <a:pPr marL="342900" indent="-342900">
              <a:buFont typeface="+mj-lt"/>
              <a:buAutoNum type="arabicPeriod"/>
            </a:pPr>
            <a:r>
              <a:rPr lang="en-GB" dirty="0"/>
              <a:t>How </a:t>
            </a:r>
            <a:r>
              <a:rPr lang="en-GB" b="1" dirty="0"/>
              <a:t>confident</a:t>
            </a:r>
            <a:r>
              <a:rPr lang="en-GB" dirty="0"/>
              <a:t> can we be in the conclusion that 8 hrs sleep improves people’s cognitive performance? </a:t>
            </a:r>
            <a:r>
              <a:rPr lang="en-GB" dirty="0">
                <a:solidFill>
                  <a:srgbClr val="FF0000"/>
                </a:solidFill>
              </a:rPr>
              <a:t>Very / not very? WHY?</a:t>
            </a:r>
          </a:p>
          <a:p>
            <a:pPr marL="342900" indent="-342900">
              <a:buFont typeface="+mj-lt"/>
              <a:buAutoNum type="arabicPeriod"/>
            </a:pPr>
            <a:endParaRPr lang="en-GB" dirty="0"/>
          </a:p>
          <a:p>
            <a:pPr marL="342900" indent="-342900">
              <a:buFont typeface="+mj-lt"/>
              <a:buAutoNum type="arabicPeriod"/>
            </a:pPr>
            <a:r>
              <a:rPr lang="en-GB" dirty="0"/>
              <a:t>If study 1 was the </a:t>
            </a:r>
            <a:r>
              <a:rPr lang="en-GB" b="1" dirty="0"/>
              <a:t>only </a:t>
            </a:r>
            <a:r>
              <a:rPr lang="en-GB" dirty="0"/>
              <a:t>one</a:t>
            </a:r>
            <a:r>
              <a:rPr lang="en-GB" b="1" dirty="0"/>
              <a:t> </a:t>
            </a:r>
            <a:r>
              <a:rPr lang="en-GB" dirty="0"/>
              <a:t>conducted - how confident do you think we could be with our conclusions? </a:t>
            </a:r>
            <a:r>
              <a:rPr lang="en-GB" dirty="0">
                <a:solidFill>
                  <a:srgbClr val="FF0000"/>
                </a:solidFill>
              </a:rPr>
              <a:t>Very / not very? WHY?</a:t>
            </a:r>
          </a:p>
          <a:p>
            <a:pPr marL="342900" indent="-342900">
              <a:buFont typeface="+mj-lt"/>
              <a:buAutoNum type="arabicPeriod"/>
            </a:pPr>
            <a:endParaRPr lang="en-GB" dirty="0"/>
          </a:p>
          <a:p>
            <a:pPr marL="285750" indent="-285750">
              <a:buFont typeface="Arial" panose="020B0604020202020204" pitchFamily="34" charset="0"/>
              <a:buChar char="•"/>
            </a:pPr>
            <a:endParaRPr lang="en-GB" dirty="0"/>
          </a:p>
          <a:p>
            <a:pPr algn="ct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95277257"/>
              </p:ext>
            </p:extLst>
          </p:nvPr>
        </p:nvGraphicFramePr>
        <p:xfrm>
          <a:off x="334851" y="1029112"/>
          <a:ext cx="4574494" cy="4829408"/>
        </p:xfrm>
        <a:graphic>
          <a:graphicData uri="http://schemas.openxmlformats.org/drawingml/2006/table">
            <a:tbl>
              <a:tblPr firstRow="1" bandRow="1">
                <a:tableStyleId>{5C22544A-7EE6-4342-B048-85BDC9FD1C3A}</a:tableStyleId>
              </a:tblPr>
              <a:tblGrid>
                <a:gridCol w="943898">
                  <a:extLst>
                    <a:ext uri="{9D8B030D-6E8A-4147-A177-3AD203B41FA5}">
                      <a16:colId xmlns:a16="http://schemas.microsoft.com/office/drawing/2014/main" xmlns="" val="20000"/>
                    </a:ext>
                  </a:extLst>
                </a:gridCol>
                <a:gridCol w="1769806">
                  <a:extLst>
                    <a:ext uri="{9D8B030D-6E8A-4147-A177-3AD203B41FA5}">
                      <a16:colId xmlns:a16="http://schemas.microsoft.com/office/drawing/2014/main" xmlns="" val="20001"/>
                    </a:ext>
                  </a:extLst>
                </a:gridCol>
                <a:gridCol w="1860790">
                  <a:extLst>
                    <a:ext uri="{9D8B030D-6E8A-4147-A177-3AD203B41FA5}">
                      <a16:colId xmlns:a16="http://schemas.microsoft.com/office/drawing/2014/main" xmlns="" val="20002"/>
                    </a:ext>
                  </a:extLst>
                </a:gridCol>
              </a:tblGrid>
              <a:tr h="2269088">
                <a:tc>
                  <a:txBody>
                    <a:bodyPr/>
                    <a:lstStyle/>
                    <a:p>
                      <a:endParaRPr lang="en-GB" dirty="0"/>
                    </a:p>
                  </a:txBody>
                  <a:tcPr/>
                </a:tc>
                <a:tc>
                  <a:txBody>
                    <a:bodyPr/>
                    <a:lstStyle/>
                    <a:p>
                      <a:r>
                        <a:rPr lang="en-GB" dirty="0"/>
                        <a:t>Studies showing cognitive</a:t>
                      </a:r>
                      <a:r>
                        <a:rPr lang="en-GB" baseline="0" dirty="0"/>
                        <a:t> performance before and after energy drink consumption</a:t>
                      </a:r>
                      <a:endParaRPr lang="en-GB" dirty="0"/>
                    </a:p>
                  </a:txBody>
                  <a:tcPr/>
                </a:tc>
                <a:tc>
                  <a:txBody>
                    <a:bodyPr/>
                    <a:lstStyle/>
                    <a:p>
                      <a:r>
                        <a:rPr lang="en-GB" dirty="0"/>
                        <a:t>Studies showing cognitive performance before and after over 8 hours sleep</a:t>
                      </a:r>
                    </a:p>
                  </a:txBody>
                  <a:tcPr/>
                </a:tc>
                <a:extLst>
                  <a:ext uri="{0D108BD9-81ED-4DB2-BD59-A6C34878D82A}">
                    <a16:rowId xmlns:a16="http://schemas.microsoft.com/office/drawing/2014/main" xmlns="" val="10000"/>
                  </a:ext>
                </a:extLst>
              </a:tr>
              <a:tr h="363054">
                <a:tc>
                  <a:txBody>
                    <a:bodyPr/>
                    <a:lstStyle/>
                    <a:p>
                      <a:r>
                        <a:rPr lang="en-GB" dirty="0"/>
                        <a:t>Study 1</a:t>
                      </a:r>
                    </a:p>
                  </a:txBody>
                  <a:tcPr/>
                </a:tc>
                <a:tc>
                  <a:txBody>
                    <a:bodyPr/>
                    <a:lstStyle/>
                    <a:p>
                      <a:r>
                        <a:rPr lang="en-GB" dirty="0"/>
                        <a:t>Better</a:t>
                      </a:r>
                    </a:p>
                  </a:txBody>
                  <a:tcPr/>
                </a:tc>
                <a:tc>
                  <a:txBody>
                    <a:bodyPr/>
                    <a:lstStyle/>
                    <a:p>
                      <a:r>
                        <a:rPr lang="en-GB" dirty="0"/>
                        <a:t>Better</a:t>
                      </a:r>
                    </a:p>
                  </a:txBody>
                  <a:tcPr/>
                </a:tc>
                <a:extLst>
                  <a:ext uri="{0D108BD9-81ED-4DB2-BD59-A6C34878D82A}">
                    <a16:rowId xmlns:a16="http://schemas.microsoft.com/office/drawing/2014/main" xmlns="" val="10001"/>
                  </a:ext>
                </a:extLst>
              </a:tr>
              <a:tr h="363054">
                <a:tc>
                  <a:txBody>
                    <a:bodyPr/>
                    <a:lstStyle/>
                    <a:p>
                      <a:r>
                        <a:rPr lang="en-GB" dirty="0"/>
                        <a:t>Study 2</a:t>
                      </a:r>
                    </a:p>
                  </a:txBody>
                  <a:tcPr/>
                </a:tc>
                <a:tc>
                  <a:txBody>
                    <a:bodyPr/>
                    <a:lstStyle/>
                    <a:p>
                      <a:r>
                        <a:rPr lang="en-GB" dirty="0"/>
                        <a:t>No difference</a:t>
                      </a:r>
                    </a:p>
                  </a:txBody>
                  <a:tcPr/>
                </a:tc>
                <a:tc>
                  <a:txBody>
                    <a:bodyPr/>
                    <a:lstStyle/>
                    <a:p>
                      <a:r>
                        <a:rPr lang="en-GB" dirty="0"/>
                        <a:t>Better</a:t>
                      </a:r>
                    </a:p>
                  </a:txBody>
                  <a:tcPr/>
                </a:tc>
                <a:extLst>
                  <a:ext uri="{0D108BD9-81ED-4DB2-BD59-A6C34878D82A}">
                    <a16:rowId xmlns:a16="http://schemas.microsoft.com/office/drawing/2014/main" xmlns="" val="10002"/>
                  </a:ext>
                </a:extLst>
              </a:tr>
              <a:tr h="363054">
                <a:tc>
                  <a:txBody>
                    <a:bodyPr/>
                    <a:lstStyle/>
                    <a:p>
                      <a:r>
                        <a:rPr lang="en-GB" dirty="0"/>
                        <a:t>Study 3</a:t>
                      </a:r>
                    </a:p>
                  </a:txBody>
                  <a:tcPr/>
                </a:tc>
                <a:tc>
                  <a:txBody>
                    <a:bodyPr/>
                    <a:lstStyle/>
                    <a:p>
                      <a:r>
                        <a:rPr lang="en-GB" dirty="0"/>
                        <a:t>No difference</a:t>
                      </a:r>
                    </a:p>
                  </a:txBody>
                  <a:tcPr/>
                </a:tc>
                <a:tc>
                  <a:txBody>
                    <a:bodyPr/>
                    <a:lstStyle/>
                    <a:p>
                      <a:r>
                        <a:rPr lang="en-GB" dirty="0"/>
                        <a:t>Better</a:t>
                      </a:r>
                    </a:p>
                  </a:txBody>
                  <a:tcPr/>
                </a:tc>
                <a:extLst>
                  <a:ext uri="{0D108BD9-81ED-4DB2-BD59-A6C34878D82A}">
                    <a16:rowId xmlns:a16="http://schemas.microsoft.com/office/drawing/2014/main" xmlns="" val="10003"/>
                  </a:ext>
                </a:extLst>
              </a:tr>
              <a:tr h="363054">
                <a:tc>
                  <a:txBody>
                    <a:bodyPr/>
                    <a:lstStyle/>
                    <a:p>
                      <a:r>
                        <a:rPr lang="en-GB" dirty="0"/>
                        <a:t>Study 4</a:t>
                      </a:r>
                    </a:p>
                  </a:txBody>
                  <a:tcPr/>
                </a:tc>
                <a:tc>
                  <a:txBody>
                    <a:bodyPr/>
                    <a:lstStyle/>
                    <a:p>
                      <a:r>
                        <a:rPr lang="en-GB" dirty="0"/>
                        <a:t>Worse</a:t>
                      </a:r>
                    </a:p>
                  </a:txBody>
                  <a:tcPr/>
                </a:tc>
                <a:tc>
                  <a:txBody>
                    <a:bodyPr/>
                    <a:lstStyle/>
                    <a:p>
                      <a:r>
                        <a:rPr lang="en-GB" dirty="0"/>
                        <a:t>No difference</a:t>
                      </a:r>
                    </a:p>
                  </a:txBody>
                  <a:tcPr/>
                </a:tc>
                <a:extLst>
                  <a:ext uri="{0D108BD9-81ED-4DB2-BD59-A6C34878D82A}">
                    <a16:rowId xmlns:a16="http://schemas.microsoft.com/office/drawing/2014/main" xmlns="" val="10004"/>
                  </a:ext>
                </a:extLst>
              </a:tr>
              <a:tr h="363054">
                <a:tc>
                  <a:txBody>
                    <a:bodyPr/>
                    <a:lstStyle/>
                    <a:p>
                      <a:r>
                        <a:rPr lang="en-GB" dirty="0"/>
                        <a:t>Study 5</a:t>
                      </a:r>
                    </a:p>
                  </a:txBody>
                  <a:tcPr/>
                </a:tc>
                <a:tc>
                  <a:txBody>
                    <a:bodyPr/>
                    <a:lstStyle/>
                    <a:p>
                      <a:r>
                        <a:rPr lang="en-GB" dirty="0"/>
                        <a:t>Better</a:t>
                      </a:r>
                    </a:p>
                  </a:txBody>
                  <a:tcPr/>
                </a:tc>
                <a:tc>
                  <a:txBody>
                    <a:bodyPr/>
                    <a:lstStyle/>
                    <a:p>
                      <a:r>
                        <a:rPr lang="en-GB" dirty="0"/>
                        <a:t>Better</a:t>
                      </a:r>
                    </a:p>
                  </a:txBody>
                  <a:tcPr/>
                </a:tc>
                <a:extLst>
                  <a:ext uri="{0D108BD9-81ED-4DB2-BD59-A6C34878D82A}">
                    <a16:rowId xmlns:a16="http://schemas.microsoft.com/office/drawing/2014/main" xmlns="" val="10005"/>
                  </a:ext>
                </a:extLst>
              </a:tr>
              <a:tr h="363054">
                <a:tc>
                  <a:txBody>
                    <a:bodyPr/>
                    <a:lstStyle/>
                    <a:p>
                      <a:r>
                        <a:rPr lang="en-GB" dirty="0"/>
                        <a:t>Study 6</a:t>
                      </a:r>
                    </a:p>
                  </a:txBody>
                  <a:tcPr/>
                </a:tc>
                <a:tc>
                  <a:txBody>
                    <a:bodyPr/>
                    <a:lstStyle/>
                    <a:p>
                      <a:r>
                        <a:rPr lang="en-GB" dirty="0"/>
                        <a:t>Better</a:t>
                      </a:r>
                    </a:p>
                  </a:txBody>
                  <a:tcPr/>
                </a:tc>
                <a:tc>
                  <a:txBody>
                    <a:bodyPr/>
                    <a:lstStyle/>
                    <a:p>
                      <a:r>
                        <a:rPr lang="en-GB" dirty="0"/>
                        <a:t>Better</a:t>
                      </a:r>
                    </a:p>
                  </a:txBody>
                  <a:tcPr/>
                </a:tc>
                <a:extLst>
                  <a:ext uri="{0D108BD9-81ED-4DB2-BD59-A6C34878D82A}">
                    <a16:rowId xmlns:a16="http://schemas.microsoft.com/office/drawing/2014/main" xmlns="" val="10006"/>
                  </a:ext>
                </a:extLst>
              </a:tr>
              <a:tr h="363054">
                <a:tc>
                  <a:txBody>
                    <a:bodyPr/>
                    <a:lstStyle/>
                    <a:p>
                      <a:r>
                        <a:rPr lang="en-GB" dirty="0"/>
                        <a:t>Study</a:t>
                      </a:r>
                      <a:r>
                        <a:rPr lang="en-GB" baseline="0" dirty="0"/>
                        <a:t> 7</a:t>
                      </a:r>
                      <a:endParaRPr lang="en-GB" dirty="0"/>
                    </a:p>
                  </a:txBody>
                  <a:tcPr/>
                </a:tc>
                <a:tc>
                  <a:txBody>
                    <a:bodyPr/>
                    <a:lstStyle/>
                    <a:p>
                      <a:r>
                        <a:rPr lang="en-GB" dirty="0"/>
                        <a:t>No difference</a:t>
                      </a:r>
                    </a:p>
                  </a:txBody>
                  <a:tcPr/>
                </a:tc>
                <a:tc>
                  <a:txBody>
                    <a:bodyPr/>
                    <a:lstStyle/>
                    <a:p>
                      <a:r>
                        <a:rPr lang="en-GB" dirty="0"/>
                        <a:t>Better</a:t>
                      </a:r>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479715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28897"/>
          </a:xfrm>
        </p:spPr>
        <p:style>
          <a:lnRef idx="1">
            <a:schemeClr val="accent2"/>
          </a:lnRef>
          <a:fillRef idx="3">
            <a:schemeClr val="accent2"/>
          </a:fillRef>
          <a:effectRef idx="2">
            <a:schemeClr val="accent2"/>
          </a:effectRef>
          <a:fontRef idx="minor">
            <a:schemeClr val="lt1"/>
          </a:fontRef>
        </p:style>
        <p:txBody>
          <a:bodyPr>
            <a:noAutofit/>
          </a:bodyPr>
          <a:lstStyle/>
          <a:p>
            <a:r>
              <a:rPr lang="en-GB" sz="3600" dirty="0" smtClean="0"/>
              <a:t>Now have a go at individually writing an answer to the question in the green box</a:t>
            </a:r>
            <a:endParaRPr lang="en-GB" sz="3600" dirty="0"/>
          </a:p>
        </p:txBody>
      </p:sp>
      <p:sp>
        <p:nvSpPr>
          <p:cNvPr id="5" name="TextBox 4"/>
          <p:cNvSpPr txBox="1"/>
          <p:nvPr/>
        </p:nvSpPr>
        <p:spPr>
          <a:xfrm>
            <a:off x="838200" y="1989438"/>
            <a:ext cx="10515600" cy="138499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GB" sz="2800"/>
              <a:t>Researchers found that participants’ cognitive performance was better after the consumption of energy drinks.  How would they test whether this was a reliable finding? (3 marks)</a:t>
            </a:r>
            <a:endParaRPr lang="en-GB" sz="2800" dirty="0"/>
          </a:p>
        </p:txBody>
      </p:sp>
      <p:sp>
        <p:nvSpPr>
          <p:cNvPr id="6" name="Content Placeholder 5"/>
          <p:cNvSpPr>
            <a:spLocks noGrp="1"/>
          </p:cNvSpPr>
          <p:nvPr>
            <p:ph idx="1"/>
          </p:nvPr>
        </p:nvSpPr>
        <p:spPr>
          <a:xfrm>
            <a:off x="838200" y="3571103"/>
            <a:ext cx="10515600" cy="2605860"/>
          </a:xfrm>
        </p:spPr>
        <p:txBody>
          <a:bodyPr>
            <a:normAutofit fontScale="92500" lnSpcReduction="10000"/>
          </a:bodyPr>
          <a:lstStyle/>
          <a:p>
            <a:pPr marL="0" indent="0">
              <a:buNone/>
            </a:pPr>
            <a:r>
              <a:rPr lang="en-GB" b="1" dirty="0" smtClean="0">
                <a:solidFill>
                  <a:srgbClr val="7030A0"/>
                </a:solidFill>
              </a:rPr>
              <a:t>Model Answer:</a:t>
            </a:r>
          </a:p>
          <a:p>
            <a:pPr marL="0" indent="0">
              <a:buNone/>
            </a:pPr>
            <a:r>
              <a:rPr lang="en-GB" dirty="0" smtClean="0">
                <a:solidFill>
                  <a:srgbClr val="7030A0"/>
                </a:solidFill>
              </a:rPr>
              <a:t>Researchers </a:t>
            </a:r>
            <a:r>
              <a:rPr lang="en-GB" dirty="0">
                <a:solidFill>
                  <a:srgbClr val="7030A0"/>
                </a:solidFill>
              </a:rPr>
              <a:t>would have </a:t>
            </a:r>
            <a:r>
              <a:rPr lang="en-GB" b="1" dirty="0">
                <a:solidFill>
                  <a:srgbClr val="7030A0"/>
                </a:solidFill>
              </a:rPr>
              <a:t>standardised</a:t>
            </a:r>
            <a:r>
              <a:rPr lang="en-GB" dirty="0">
                <a:solidFill>
                  <a:srgbClr val="7030A0"/>
                </a:solidFill>
              </a:rPr>
              <a:t> the procedures, apparatus and instructions to carry out a </a:t>
            </a:r>
            <a:r>
              <a:rPr lang="en-GB" b="1" dirty="0">
                <a:solidFill>
                  <a:srgbClr val="7030A0"/>
                </a:solidFill>
              </a:rPr>
              <a:t>replication</a:t>
            </a:r>
            <a:r>
              <a:rPr lang="en-GB" dirty="0">
                <a:solidFill>
                  <a:srgbClr val="7030A0"/>
                </a:solidFill>
              </a:rPr>
              <a:t> (1 mark). After replication, they would compare the results from the </a:t>
            </a:r>
            <a:r>
              <a:rPr lang="en-GB" b="1" dirty="0">
                <a:solidFill>
                  <a:srgbClr val="7030A0"/>
                </a:solidFill>
              </a:rPr>
              <a:t>previous study </a:t>
            </a:r>
            <a:r>
              <a:rPr lang="en-GB" dirty="0">
                <a:solidFill>
                  <a:srgbClr val="7030A0"/>
                </a:solidFill>
              </a:rPr>
              <a:t>to see if they were </a:t>
            </a:r>
            <a:r>
              <a:rPr lang="en-GB" b="1" dirty="0">
                <a:solidFill>
                  <a:srgbClr val="7030A0"/>
                </a:solidFill>
              </a:rPr>
              <a:t>strongly correlated </a:t>
            </a:r>
            <a:r>
              <a:rPr lang="en-GB" dirty="0">
                <a:solidFill>
                  <a:srgbClr val="7030A0"/>
                </a:solidFill>
              </a:rPr>
              <a:t>(1 mark) If the strong correlation existed, the researchers would </a:t>
            </a:r>
            <a:r>
              <a:rPr lang="en-GB" b="1" dirty="0">
                <a:solidFill>
                  <a:srgbClr val="7030A0"/>
                </a:solidFill>
              </a:rPr>
              <a:t>confidently </a:t>
            </a:r>
            <a:r>
              <a:rPr lang="en-GB" dirty="0">
                <a:solidFill>
                  <a:srgbClr val="7030A0"/>
                </a:solidFill>
              </a:rPr>
              <a:t>claim that their findings were reliable, with confidence increasing after repeated replications showing similar outcomes. (1 mark)</a:t>
            </a:r>
          </a:p>
          <a:p>
            <a:endParaRPr lang="en-GB" dirty="0"/>
          </a:p>
        </p:txBody>
      </p:sp>
    </p:spTree>
    <p:extLst>
      <p:ext uri="{BB962C8B-B14F-4D97-AF65-F5344CB8AC3E}">
        <p14:creationId xmlns:p14="http://schemas.microsoft.com/office/powerpoint/2010/main" val="3927993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812</TotalTime>
  <Words>2414</Words>
  <Application>Microsoft Office PowerPoint</Application>
  <PresentationFormat>Widescreen</PresentationFormat>
  <Paragraphs>277</Paragraphs>
  <Slides>25</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25</vt:i4>
      </vt:variant>
    </vt:vector>
  </HeadingPairs>
  <TitlesOfParts>
    <vt:vector size="34" baseType="lpstr">
      <vt:lpstr>Arial</vt:lpstr>
      <vt:lpstr>Calibri</vt:lpstr>
      <vt:lpstr>Calibri Light</vt:lpstr>
      <vt:lpstr>Times New Roman</vt:lpstr>
      <vt:lpstr>Verdana</vt:lpstr>
      <vt:lpstr>Wingdings</vt:lpstr>
      <vt:lpstr>Office Theme</vt:lpstr>
      <vt:lpstr>1_Office Theme</vt:lpstr>
      <vt:lpstr>2_Office Theme</vt:lpstr>
      <vt:lpstr>Today’s content</vt:lpstr>
      <vt:lpstr>Quick starter to recap from last lesson. </vt:lpstr>
      <vt:lpstr>PowerPoint Presentation</vt:lpstr>
      <vt:lpstr>Which is validity and which is reliability?</vt:lpstr>
      <vt:lpstr>Reliability what is it, how do we get it and  why do we need it?</vt:lpstr>
      <vt:lpstr>PowerPoint Presentation</vt:lpstr>
      <vt:lpstr>Finally…</vt:lpstr>
      <vt:lpstr>Reliability</vt:lpstr>
      <vt:lpstr>Now have a go at individually writing an answer to the question in the green box</vt:lpstr>
      <vt:lpstr>Model answer:</vt:lpstr>
      <vt:lpstr>Validity  - From your prep work do you know what these terms mean. Use paper / discuss in pairs to show your understanding</vt:lpstr>
      <vt:lpstr>Validity (accuracy / truthfulness)</vt:lpstr>
      <vt:lpstr>PowerPoint Presentation</vt:lpstr>
      <vt:lpstr>Populations and Sampling</vt:lpstr>
      <vt:lpstr>The Sampling Methods</vt:lpstr>
      <vt:lpstr>Types of Experiment versus experimental design</vt:lpstr>
      <vt:lpstr>Which image shows a repeated measure design which shows independent groups design?</vt:lpstr>
      <vt:lpstr>Matched-pairs design</vt:lpstr>
      <vt:lpstr>Matched-pairs design</vt:lpstr>
      <vt:lpstr>TASK: which experimental designs are demonstrated here?</vt:lpstr>
      <vt:lpstr>Evaluating experimental designs</vt:lpstr>
      <vt:lpstr>Finally back to type of experiment…</vt:lpstr>
      <vt:lpstr>Evaluating Experiments</vt:lpstr>
      <vt:lpstr>Laboratory Experiment Recap…</vt:lpstr>
      <vt:lpstr>Our experiment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5</dc:title>
  <dc:creator>Nik leSaux</dc:creator>
  <cp:lastModifiedBy>Stacey</cp:lastModifiedBy>
  <cp:revision>103</cp:revision>
  <dcterms:created xsi:type="dcterms:W3CDTF">2018-09-17T17:07:55Z</dcterms:created>
  <dcterms:modified xsi:type="dcterms:W3CDTF">2020-09-18T14:05:58Z</dcterms:modified>
</cp:coreProperties>
</file>