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66FF"/>
    <a:srgbClr val="CCCCFF"/>
    <a:srgbClr val="9933FF"/>
    <a:srgbClr val="CC99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6" d="100"/>
          <a:sy n="116" d="100"/>
        </p:scale>
        <p:origin x="39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D9C6AF8-53F9-4252-8C08-057B7EDD0C01}"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20819358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9C6AF8-53F9-4252-8C08-057B7EDD0C01}"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3156620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9C6AF8-53F9-4252-8C08-057B7EDD0C01}"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41337783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D9C6AF8-53F9-4252-8C08-057B7EDD0C01}"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358970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D9C6AF8-53F9-4252-8C08-057B7EDD0C01}" type="datetimeFigureOut">
              <a:rPr lang="en-GB" smtClean="0"/>
              <a:t>15/01/2021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39389087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D9C6AF8-53F9-4252-8C08-057B7EDD0C01}"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5226932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D9C6AF8-53F9-4252-8C08-057B7EDD0C01}" type="datetimeFigureOut">
              <a:rPr lang="en-GB" smtClean="0"/>
              <a:t>15/01/2021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40964861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D9C6AF8-53F9-4252-8C08-057B7EDD0C01}" type="datetimeFigureOut">
              <a:rPr lang="en-GB" smtClean="0"/>
              <a:t>15/01/2021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700582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9C6AF8-53F9-4252-8C08-057B7EDD0C01}" type="datetimeFigureOut">
              <a:rPr lang="en-GB" smtClean="0"/>
              <a:t>15/01/2021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3204293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9C6AF8-53F9-4252-8C08-057B7EDD0C01}"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3878030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D9C6AF8-53F9-4252-8C08-057B7EDD0C01}" type="datetimeFigureOut">
              <a:rPr lang="en-GB" smtClean="0"/>
              <a:t>15/01/2021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ED88F0B-AA1A-4953-A2AC-04C052E44DB8}" type="slidenum">
              <a:rPr lang="en-GB" smtClean="0"/>
              <a:t>‹#›</a:t>
            </a:fld>
            <a:endParaRPr lang="en-GB"/>
          </a:p>
        </p:txBody>
      </p:sp>
    </p:spTree>
    <p:extLst>
      <p:ext uri="{BB962C8B-B14F-4D97-AF65-F5344CB8AC3E}">
        <p14:creationId xmlns:p14="http://schemas.microsoft.com/office/powerpoint/2010/main" val="1176784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9C6AF8-53F9-4252-8C08-057B7EDD0C01}" type="datetimeFigureOut">
              <a:rPr lang="en-GB" smtClean="0"/>
              <a:t>15/01/2021</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D88F0B-AA1A-4953-A2AC-04C052E44DB8}" type="slidenum">
              <a:rPr lang="en-GB" smtClean="0"/>
              <a:t>‹#›</a:t>
            </a:fld>
            <a:endParaRPr lang="en-GB"/>
          </a:p>
        </p:txBody>
      </p:sp>
    </p:spTree>
    <p:extLst>
      <p:ext uri="{BB962C8B-B14F-4D97-AF65-F5344CB8AC3E}">
        <p14:creationId xmlns:p14="http://schemas.microsoft.com/office/powerpoint/2010/main" val="34610118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hyperlink" Target="https://quizlet.com/gb/319761280/explanations-of-attachment-flash-card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www.google.co.uk/url?sa=i&amp;rct=j&amp;q=&amp;esrc=s&amp;source=images&amp;cd=&amp;cad=rja&amp;uact=8&amp;ved=2ahUKEwilvtiKnoHgAhVE2OAKHREuCuQQjRx6BAgBEAU&amp;url=http://www.google.co.uk/url?sa%3Di%26rct%3Dj%26q%3D%26esrc%3Ds%26source%3Dimages%26cd%3D%26ved%3D%26url%3Dhttp://www.secretsofbabybehavior.com/2011/07/babies-emotional-development-power-of.html%26psig%3DAOvVaw0PbdKdjWlDddLahDpNvgNj%26ust%3D1548241200390989&amp;psig=AOvVaw0PbdKdjWlDddLahDpNvgNj&amp;ust=1548241200390989"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solidFill>
            <a:schemeClr val="accent3">
              <a:lumMod val="75000"/>
            </a:schemeClr>
          </a:solidFill>
        </p:spPr>
        <p:txBody>
          <a:bodyPr/>
          <a:lstStyle/>
          <a:p>
            <a:r>
              <a:rPr lang="en-GB" dirty="0" smtClean="0">
                <a:solidFill>
                  <a:schemeClr val="bg1"/>
                </a:solidFill>
              </a:rPr>
              <a:t>Evaluation of Theories of Attachment</a:t>
            </a:r>
            <a:endParaRPr lang="en-GB" dirty="0">
              <a:solidFill>
                <a:schemeClr val="bg1"/>
              </a:solidFill>
            </a:endParaRPr>
          </a:p>
        </p:txBody>
      </p:sp>
      <p:sp>
        <p:nvSpPr>
          <p:cNvPr id="3" name="Subtitle 2"/>
          <p:cNvSpPr>
            <a:spLocks noGrp="1"/>
          </p:cNvSpPr>
          <p:nvPr>
            <p:ph type="subTitle" idx="1"/>
          </p:nvPr>
        </p:nvSpPr>
        <p:spPr/>
        <p:txBody>
          <a:bodyPr/>
          <a:lstStyle/>
          <a:p>
            <a:r>
              <a:rPr lang="en-GB" dirty="0" smtClean="0"/>
              <a:t>Learning Theory &amp; Bowlby’s </a:t>
            </a:r>
            <a:r>
              <a:rPr lang="en-GB" dirty="0" err="1" smtClean="0"/>
              <a:t>Monotropic</a:t>
            </a:r>
            <a:r>
              <a:rPr lang="en-GB" dirty="0" smtClean="0"/>
              <a:t> Theory</a:t>
            </a:r>
            <a:endParaRPr lang="en-GB" dirty="0"/>
          </a:p>
        </p:txBody>
      </p:sp>
    </p:spTree>
    <p:extLst>
      <p:ext uri="{BB962C8B-B14F-4D97-AF65-F5344CB8AC3E}">
        <p14:creationId xmlns:p14="http://schemas.microsoft.com/office/powerpoint/2010/main" val="11939287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7221583" cy="4351338"/>
          </a:xfrm>
        </p:spPr>
        <p:txBody>
          <a:bodyPr>
            <a:normAutofit lnSpcReduction="10000"/>
          </a:bodyPr>
          <a:lstStyle/>
          <a:p>
            <a:pPr marL="0" indent="0">
              <a:buNone/>
            </a:pPr>
            <a:r>
              <a:rPr lang="en-GB" b="1" dirty="0" smtClean="0"/>
              <a:t>Bowlby’s research can be considered socially sensitive</a:t>
            </a:r>
          </a:p>
          <a:p>
            <a:pPr marL="0" indent="0">
              <a:buNone/>
            </a:pPr>
            <a:endParaRPr lang="en-GB" b="1" dirty="0"/>
          </a:p>
          <a:p>
            <a:r>
              <a:rPr lang="en-GB" dirty="0" smtClean="0"/>
              <a:t>What does this mean?</a:t>
            </a:r>
          </a:p>
          <a:p>
            <a:endParaRPr lang="en-GB" dirty="0"/>
          </a:p>
          <a:p>
            <a:r>
              <a:rPr lang="en-GB" dirty="0" smtClean="0"/>
              <a:t>Can you identify all the reasons why it is socially sensitive?</a:t>
            </a:r>
          </a:p>
          <a:p>
            <a:endParaRPr lang="en-GB" dirty="0"/>
          </a:p>
          <a:p>
            <a:r>
              <a:rPr lang="en-GB" dirty="0" smtClean="0"/>
              <a:t>Can you </a:t>
            </a:r>
            <a:r>
              <a:rPr lang="en-GB" smtClean="0"/>
              <a:t>link any </a:t>
            </a:r>
            <a:r>
              <a:rPr lang="en-GB" dirty="0" smtClean="0"/>
              <a:t>of your points to economic implications?</a:t>
            </a:r>
            <a:endParaRPr lang="en-GB" dirty="0"/>
          </a:p>
        </p:txBody>
      </p:sp>
      <p:sp>
        <p:nvSpPr>
          <p:cNvPr id="4" name="Title 1"/>
          <p:cNvSpPr>
            <a:spLocks noGrp="1"/>
          </p:cNvSpPr>
          <p:nvPr>
            <p:ph type="title"/>
          </p:nvPr>
        </p:nvSpPr>
        <p:spPr>
          <a:solidFill>
            <a:srgbClr val="9933FF"/>
          </a:solidFill>
        </p:spPr>
        <p:txBody>
          <a:bodyPr/>
          <a:lstStyle/>
          <a:p>
            <a:pPr algn="ctr"/>
            <a:r>
              <a:rPr lang="en-GB" dirty="0" smtClean="0">
                <a:solidFill>
                  <a:schemeClr val="bg1"/>
                </a:solidFill>
              </a:rPr>
              <a:t>Evaluation of Bowlby’s </a:t>
            </a:r>
            <a:r>
              <a:rPr lang="en-GB" dirty="0" err="1" smtClean="0">
                <a:solidFill>
                  <a:schemeClr val="bg1"/>
                </a:solidFill>
              </a:rPr>
              <a:t>Monotropic</a:t>
            </a:r>
            <a:r>
              <a:rPr lang="en-GB" dirty="0" smtClean="0">
                <a:solidFill>
                  <a:schemeClr val="bg1"/>
                </a:solidFill>
              </a:rPr>
              <a:t> Theory of Attachment</a:t>
            </a:r>
            <a:endParaRPr lang="en-GB" dirty="0">
              <a:solidFill>
                <a:schemeClr val="bg1"/>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6708" y="1825625"/>
            <a:ext cx="3353957" cy="4486275"/>
          </a:xfrm>
          <a:prstGeom prst="rect">
            <a:avLst/>
          </a:prstGeom>
        </p:spPr>
      </p:pic>
    </p:spTree>
    <p:extLst>
      <p:ext uri="{BB962C8B-B14F-4D97-AF65-F5344CB8AC3E}">
        <p14:creationId xmlns:p14="http://schemas.microsoft.com/office/powerpoint/2010/main" val="28460899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pPr algn="ctr"/>
            <a:r>
              <a:rPr lang="en-GB" dirty="0" smtClean="0">
                <a:solidFill>
                  <a:schemeClr val="bg1"/>
                </a:solidFill>
              </a:rPr>
              <a:t>Recap Quizlet</a:t>
            </a:r>
            <a:endParaRPr lang="en-GB" dirty="0">
              <a:solidFill>
                <a:schemeClr val="bg1"/>
              </a:solidFill>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812925" y="2399429"/>
            <a:ext cx="5196093" cy="3465794"/>
          </a:xfrm>
          <a:prstGeom prst="rect">
            <a:avLst/>
          </a:prstGeom>
        </p:spPr>
      </p:pic>
    </p:spTree>
    <p:extLst>
      <p:ext uri="{BB962C8B-B14F-4D97-AF65-F5344CB8AC3E}">
        <p14:creationId xmlns:p14="http://schemas.microsoft.com/office/powerpoint/2010/main" val="10553640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3366FF"/>
          </a:solidFill>
        </p:spPr>
        <p:style>
          <a:lnRef idx="2">
            <a:schemeClr val="accent2"/>
          </a:lnRef>
          <a:fillRef idx="1">
            <a:schemeClr val="lt1"/>
          </a:fillRef>
          <a:effectRef idx="0">
            <a:schemeClr val="accent2"/>
          </a:effectRef>
          <a:fontRef idx="minor">
            <a:schemeClr val="dk1"/>
          </a:fontRef>
        </p:style>
        <p:txBody>
          <a:bodyPr>
            <a:noAutofit/>
          </a:bodyPr>
          <a:lstStyle/>
          <a:p>
            <a:pPr algn="ctr"/>
            <a:r>
              <a:rPr lang="en-GB" sz="3600" dirty="0" smtClean="0">
                <a:solidFill>
                  <a:schemeClr val="bg1"/>
                </a:solidFill>
              </a:rPr>
              <a:t>Can you apply what you have learned to an essay?</a:t>
            </a:r>
            <a:endParaRPr lang="en-GB" sz="3600" dirty="0">
              <a:solidFill>
                <a:schemeClr val="bg1"/>
              </a:solidFill>
            </a:endParaRPr>
          </a:p>
        </p:txBody>
      </p:sp>
      <p:sp>
        <p:nvSpPr>
          <p:cNvPr id="3" name="Content Placeholder 2"/>
          <p:cNvSpPr>
            <a:spLocks noGrp="1"/>
          </p:cNvSpPr>
          <p:nvPr>
            <p:ph idx="1"/>
          </p:nvPr>
        </p:nvSpPr>
        <p:spPr>
          <a:xfrm>
            <a:off x="838200" y="1825625"/>
            <a:ext cx="5353594" cy="4810306"/>
          </a:xfrm>
          <a:ln>
            <a:noFill/>
          </a:ln>
        </p:spPr>
        <p:style>
          <a:lnRef idx="2">
            <a:schemeClr val="accent2"/>
          </a:lnRef>
          <a:fillRef idx="1">
            <a:schemeClr val="lt1"/>
          </a:fillRef>
          <a:effectRef idx="0">
            <a:schemeClr val="accent2"/>
          </a:effectRef>
          <a:fontRef idx="minor">
            <a:schemeClr val="dk1"/>
          </a:fontRef>
        </p:style>
        <p:txBody>
          <a:bodyPr>
            <a:normAutofit fontScale="70000" lnSpcReduction="20000"/>
          </a:bodyPr>
          <a:lstStyle/>
          <a:p>
            <a:pPr marL="0" indent="0">
              <a:buNone/>
            </a:pPr>
            <a:r>
              <a:rPr lang="en-GB" b="1" dirty="0" smtClean="0"/>
              <a:t>You are going to have a go at writing the following essay:</a:t>
            </a:r>
          </a:p>
          <a:p>
            <a:pPr marL="0" indent="0">
              <a:buNone/>
            </a:pPr>
            <a:endParaRPr lang="en-GB" dirty="0"/>
          </a:p>
          <a:p>
            <a:pPr marL="0" indent="0">
              <a:buNone/>
            </a:pPr>
            <a:r>
              <a:rPr lang="en-GB" dirty="0" smtClean="0"/>
              <a:t>Two </a:t>
            </a:r>
            <a:r>
              <a:rPr lang="en-GB" dirty="0"/>
              <a:t>mothers at the toddler and parent group are </a:t>
            </a:r>
            <a:r>
              <a:rPr lang="en-GB" dirty="0" smtClean="0"/>
              <a:t>chatting:</a:t>
            </a:r>
            <a:endParaRPr lang="en-GB" dirty="0"/>
          </a:p>
          <a:p>
            <a:pPr marL="0" indent="0">
              <a:buNone/>
            </a:pPr>
            <a:r>
              <a:rPr lang="en-GB" i="1" dirty="0" smtClean="0"/>
              <a:t>Jane:  “I </a:t>
            </a:r>
            <a:r>
              <a:rPr lang="en-GB" i="1" dirty="0"/>
              <a:t>always felt sorry for my husband when Millie was a baby. He used to say his </a:t>
            </a:r>
            <a:r>
              <a:rPr lang="en-GB" i="1" dirty="0" smtClean="0"/>
              <a:t>bond </a:t>
            </a:r>
            <a:r>
              <a:rPr lang="en-GB" i="1" dirty="0"/>
              <a:t>with Millie was not as strong as mine because I was breastfeeding.”</a:t>
            </a:r>
          </a:p>
          <a:p>
            <a:pPr marL="0" indent="0">
              <a:buNone/>
            </a:pPr>
            <a:r>
              <a:rPr lang="en-GB" i="1" dirty="0"/>
              <a:t>“I’m not sure”, replies </a:t>
            </a:r>
            <a:r>
              <a:rPr lang="en-GB" i="1" dirty="0" smtClean="0"/>
              <a:t>Judy. </a:t>
            </a:r>
            <a:r>
              <a:rPr lang="en-GB" i="1" dirty="0"/>
              <a:t>“I think there’s something important about a mother’s love that makes it more special </a:t>
            </a:r>
            <a:r>
              <a:rPr lang="en-GB" i="1" dirty="0" smtClean="0"/>
              <a:t>anyway, </a:t>
            </a:r>
            <a:r>
              <a:rPr lang="en-GB" i="1" dirty="0"/>
              <a:t>and so important for future development</a:t>
            </a:r>
            <a:r>
              <a:rPr lang="en-GB" i="1" dirty="0" smtClean="0"/>
              <a:t>.”</a:t>
            </a:r>
          </a:p>
          <a:p>
            <a:pPr marL="0" indent="0">
              <a:buNone/>
            </a:pPr>
            <a:endParaRPr lang="en-GB" dirty="0"/>
          </a:p>
          <a:p>
            <a:pPr marL="0" indent="0">
              <a:buNone/>
            </a:pPr>
            <a:r>
              <a:rPr lang="en-GB" b="1" dirty="0"/>
              <a:t>Discuss the learning theory of attachment and Bowlby’s </a:t>
            </a:r>
            <a:r>
              <a:rPr lang="en-GB" b="1" dirty="0" err="1"/>
              <a:t>monotropic</a:t>
            </a:r>
            <a:r>
              <a:rPr lang="en-GB" b="1" dirty="0"/>
              <a:t> theory of attachment. Refer to the conversation above in your </a:t>
            </a:r>
            <a:r>
              <a:rPr lang="en-GB" b="1" dirty="0" smtClean="0"/>
              <a:t>answer  (16 marks) </a:t>
            </a:r>
            <a:endParaRPr lang="en-GB" b="1" dirty="0"/>
          </a:p>
          <a:p>
            <a:endParaRPr lang="en-GB" dirty="0"/>
          </a:p>
          <a:p>
            <a:endParaRPr lang="en-GB" dirty="0"/>
          </a:p>
        </p:txBody>
      </p:sp>
      <p:sp>
        <p:nvSpPr>
          <p:cNvPr id="4" name="TextBox 3"/>
          <p:cNvSpPr txBox="1"/>
          <p:nvPr/>
        </p:nvSpPr>
        <p:spPr>
          <a:xfrm>
            <a:off x="6285411" y="1825625"/>
            <a:ext cx="5068389" cy="5078313"/>
          </a:xfrm>
          <a:prstGeom prst="rect">
            <a:avLst/>
          </a:prstGeom>
          <a:solidFill>
            <a:schemeClr val="accent1">
              <a:lumMod val="20000"/>
              <a:lumOff val="80000"/>
            </a:schemeClr>
          </a:solidFill>
        </p:spPr>
        <p:txBody>
          <a:bodyPr wrap="square" rtlCol="0">
            <a:spAutoFit/>
          </a:bodyPr>
          <a:lstStyle/>
          <a:p>
            <a:r>
              <a:rPr lang="en-GB" b="1" dirty="0" smtClean="0"/>
              <a:t>Tips before you begin:</a:t>
            </a:r>
          </a:p>
          <a:p>
            <a:endParaRPr lang="en-GB" b="1" dirty="0" smtClean="0"/>
          </a:p>
          <a:p>
            <a:pPr marL="285750" indent="-285750">
              <a:buFont typeface="Arial" panose="020B0604020202020204" pitchFamily="34" charset="0"/>
              <a:buChar char="•"/>
            </a:pPr>
            <a:r>
              <a:rPr lang="en-GB" dirty="0" smtClean="0"/>
              <a:t>Start by identifying what bits of the theory are being referred to in the scenario.  This is what you need to write </a:t>
            </a:r>
            <a:r>
              <a:rPr lang="en-GB" dirty="0" smtClean="0"/>
              <a:t>about.  You won’t have time to write about all of both theories, so select your information carefully</a:t>
            </a:r>
            <a:endParaRPr lang="en-GB" dirty="0" smtClean="0"/>
          </a:p>
          <a:p>
            <a:pPr marL="285750" indent="-285750">
              <a:buFont typeface="Arial" panose="020B0604020202020204" pitchFamily="34" charset="0"/>
              <a:buChar char="•"/>
            </a:pPr>
            <a:r>
              <a:rPr lang="en-GB" dirty="0" smtClean="0"/>
              <a:t>Can you remember the breakdown of marks for a 16 mark application essay?</a:t>
            </a:r>
          </a:p>
          <a:p>
            <a:pPr marL="285750" indent="-285750">
              <a:buFont typeface="Arial" panose="020B0604020202020204" pitchFamily="34" charset="0"/>
              <a:buChar char="•"/>
            </a:pPr>
            <a:r>
              <a:rPr lang="en-GB" dirty="0" smtClean="0"/>
              <a:t> Give the outline </a:t>
            </a:r>
            <a:r>
              <a:rPr lang="en-GB" b="1" i="1" dirty="0" smtClean="0"/>
              <a:t>before</a:t>
            </a:r>
            <a:r>
              <a:rPr lang="en-GB" dirty="0" smtClean="0"/>
              <a:t> you try to apply to the scenario</a:t>
            </a:r>
          </a:p>
          <a:p>
            <a:pPr marL="285750" indent="-285750">
              <a:buFont typeface="Arial" panose="020B0604020202020204" pitchFamily="34" charset="0"/>
              <a:buChar char="•"/>
            </a:pPr>
            <a:r>
              <a:rPr lang="en-GB" dirty="0" smtClean="0"/>
              <a:t>You should give one evaluation point for each theory, or give evaluation points that relate to both theories</a:t>
            </a:r>
          </a:p>
          <a:p>
            <a:endParaRPr lang="en-GB" dirty="0"/>
          </a:p>
          <a:p>
            <a:r>
              <a:rPr lang="en-GB" b="1" dirty="0" smtClean="0"/>
              <a:t>You can have 5 minutes to discuss the essay in pairs, but then you will write it individually in 20 minutes</a:t>
            </a:r>
            <a:endParaRPr lang="en-GB" b="1" dirty="0"/>
          </a:p>
        </p:txBody>
      </p:sp>
    </p:spTree>
    <p:extLst>
      <p:ext uri="{BB962C8B-B14F-4D97-AF65-F5344CB8AC3E}">
        <p14:creationId xmlns:p14="http://schemas.microsoft.com/office/powerpoint/2010/main" val="428714745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dirty="0" smtClean="0">
                <a:solidFill>
                  <a:schemeClr val="bg1"/>
                </a:solidFill>
              </a:rPr>
              <a:t>Starter Question</a:t>
            </a:r>
            <a:endParaRPr lang="en-GB" dirty="0">
              <a:solidFill>
                <a:schemeClr val="bg1"/>
              </a:solidFill>
            </a:endParaRPr>
          </a:p>
        </p:txBody>
      </p:sp>
      <p:sp>
        <p:nvSpPr>
          <p:cNvPr id="3" name="Content Placeholder 2"/>
          <p:cNvSpPr>
            <a:spLocks noGrp="1"/>
          </p:cNvSpPr>
          <p:nvPr>
            <p:ph idx="1"/>
          </p:nvPr>
        </p:nvSpPr>
        <p:spPr/>
        <p:txBody>
          <a:bodyPr>
            <a:normAutofit lnSpcReduction="10000"/>
          </a:bodyPr>
          <a:lstStyle/>
          <a:p>
            <a:pPr marL="0" indent="0">
              <a:buNone/>
            </a:pPr>
            <a:r>
              <a:rPr lang="en-GB" b="1" i="1" dirty="0" smtClean="0"/>
              <a:t>Answer the following question individually, without notes:</a:t>
            </a:r>
          </a:p>
          <a:p>
            <a:pPr marL="0" indent="0">
              <a:buNone/>
            </a:pPr>
            <a:endParaRPr lang="en-GB" dirty="0"/>
          </a:p>
          <a:p>
            <a:pPr marL="0" indent="0">
              <a:buNone/>
            </a:pPr>
            <a:r>
              <a:rPr lang="en-GB" dirty="0" smtClean="0"/>
              <a:t>Outline Bowlby’s </a:t>
            </a:r>
            <a:r>
              <a:rPr lang="en-GB" dirty="0" err="1" smtClean="0"/>
              <a:t>monotropic</a:t>
            </a:r>
            <a:r>
              <a:rPr lang="en-GB" dirty="0" smtClean="0"/>
              <a:t> theory of attachment  (6 marks)</a:t>
            </a:r>
          </a:p>
          <a:p>
            <a:pPr marL="0" indent="0">
              <a:buNone/>
            </a:pPr>
            <a:endParaRPr lang="en-GB" dirty="0"/>
          </a:p>
          <a:p>
            <a:pPr marL="0" indent="0">
              <a:buNone/>
            </a:pPr>
            <a:r>
              <a:rPr lang="en-GB" dirty="0" smtClean="0">
                <a:solidFill>
                  <a:srgbClr val="0070C0"/>
                </a:solidFill>
              </a:rPr>
              <a:t>Tips:  you don’t have to write about every aspect of Bowlby’s theory.  For a six mark question, you probably need to include three aspects of Bowlby’s theory and explain them clearly</a:t>
            </a:r>
          </a:p>
          <a:p>
            <a:pPr marL="0" indent="0">
              <a:buNone/>
            </a:pPr>
            <a:endParaRPr lang="en-GB" dirty="0">
              <a:solidFill>
                <a:srgbClr val="0070C0"/>
              </a:solidFill>
            </a:endParaRPr>
          </a:p>
          <a:p>
            <a:pPr marL="0" indent="0">
              <a:buNone/>
            </a:pPr>
            <a:r>
              <a:rPr lang="en-GB" b="1" dirty="0" smtClean="0"/>
              <a:t>Now swap over with someone on your table and award a mark according the guidance on the next slide</a:t>
            </a:r>
            <a:endParaRPr lang="en-GB" b="1" dirty="0"/>
          </a:p>
        </p:txBody>
      </p:sp>
    </p:spTree>
    <p:extLst>
      <p:ext uri="{BB962C8B-B14F-4D97-AF65-F5344CB8AC3E}">
        <p14:creationId xmlns:p14="http://schemas.microsoft.com/office/powerpoint/2010/main" val="112313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animEffect transition="in" filter="fade">
                                      <p:cBhvr>
                                        <p:cTn id="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1">
              <a:lumMod val="60000"/>
              <a:lumOff val="40000"/>
            </a:schemeClr>
          </a:solidFill>
        </p:spPr>
        <p:txBody>
          <a:bodyPr/>
          <a:lstStyle/>
          <a:p>
            <a:pPr algn="ctr"/>
            <a:r>
              <a:rPr lang="en-GB" dirty="0" smtClean="0">
                <a:solidFill>
                  <a:schemeClr val="bg1"/>
                </a:solidFill>
              </a:rPr>
              <a:t>Mark Scheme</a:t>
            </a:r>
            <a:endParaRPr lang="en-GB" dirty="0">
              <a:solidFill>
                <a:schemeClr val="bg1"/>
              </a:solidFill>
            </a:endParaRPr>
          </a:p>
        </p:txBody>
      </p:sp>
      <p:sp>
        <p:nvSpPr>
          <p:cNvPr id="3" name="Content Placeholder 2"/>
          <p:cNvSpPr>
            <a:spLocks noGrp="1"/>
          </p:cNvSpPr>
          <p:nvPr>
            <p:ph idx="1"/>
          </p:nvPr>
        </p:nvSpPr>
        <p:spPr>
          <a:xfrm>
            <a:off x="838200" y="1825625"/>
            <a:ext cx="10515600" cy="4836432"/>
          </a:xfrm>
        </p:spPr>
        <p:txBody>
          <a:bodyPr>
            <a:normAutofit fontScale="62500" lnSpcReduction="20000"/>
          </a:bodyPr>
          <a:lstStyle/>
          <a:p>
            <a:pPr marL="0" indent="0">
              <a:buNone/>
            </a:pPr>
            <a:r>
              <a:rPr lang="en-GB" sz="3200" b="1" i="1" dirty="0" smtClean="0"/>
              <a:t>Award marks for the following:</a:t>
            </a:r>
          </a:p>
          <a:p>
            <a:pPr marL="0" indent="0">
              <a:buNone/>
            </a:pPr>
            <a:endParaRPr lang="en-GB" dirty="0"/>
          </a:p>
          <a:p>
            <a:r>
              <a:rPr lang="en-US" dirty="0" smtClean="0"/>
              <a:t>Bowlby believed that the ability to form attachments is </a:t>
            </a:r>
            <a:r>
              <a:rPr lang="en-US" b="1" dirty="0" smtClean="0"/>
              <a:t>innate</a:t>
            </a:r>
            <a:r>
              <a:rPr lang="en-US" dirty="0" smtClean="0"/>
              <a:t>, in other words the child is born with it (1mark).  He believed attachment has been selected in because it aids the survival of the infant (1 mark)</a:t>
            </a:r>
          </a:p>
          <a:p>
            <a:r>
              <a:rPr lang="en-US" dirty="0" smtClean="0"/>
              <a:t>Bowlby </a:t>
            </a:r>
            <a:r>
              <a:rPr lang="en-US" dirty="0"/>
              <a:t>believed </a:t>
            </a:r>
            <a:r>
              <a:rPr lang="en-US" dirty="0" smtClean="0"/>
              <a:t>there was a </a:t>
            </a:r>
            <a:r>
              <a:rPr lang="en-US" b="1" dirty="0" smtClean="0"/>
              <a:t>critical period </a:t>
            </a:r>
            <a:r>
              <a:rPr lang="en-US" dirty="0" smtClean="0"/>
              <a:t>for attachment (1 mark) and that </a:t>
            </a:r>
            <a:r>
              <a:rPr lang="en-US" dirty="0"/>
              <a:t>if this </a:t>
            </a:r>
            <a:r>
              <a:rPr lang="en-US" dirty="0" err="1"/>
              <a:t>monotropic</a:t>
            </a:r>
            <a:r>
              <a:rPr lang="en-US" dirty="0"/>
              <a:t> attachment hadn’t occurred by the age of two then a child will have difficulty forming attachments later on in </a:t>
            </a:r>
            <a:r>
              <a:rPr lang="en-US" dirty="0" smtClean="0"/>
              <a:t>life (1 mark) </a:t>
            </a:r>
            <a:endParaRPr lang="en-US" dirty="0"/>
          </a:p>
          <a:p>
            <a:r>
              <a:rPr lang="en-US" dirty="0"/>
              <a:t>He believed that babies instinctively seek </a:t>
            </a:r>
            <a:r>
              <a:rPr lang="en-US" b="1" dirty="0"/>
              <a:t>proximity </a:t>
            </a:r>
            <a:r>
              <a:rPr lang="en-US" dirty="0"/>
              <a:t>to their principle </a:t>
            </a:r>
            <a:r>
              <a:rPr lang="en-US" dirty="0" err="1" smtClean="0"/>
              <a:t>carer</a:t>
            </a:r>
            <a:r>
              <a:rPr lang="en-US" dirty="0" smtClean="0"/>
              <a:t> </a:t>
            </a:r>
            <a:r>
              <a:rPr lang="en-US" dirty="0"/>
              <a:t>for </a:t>
            </a:r>
            <a:r>
              <a:rPr lang="en-US" dirty="0" smtClean="0"/>
              <a:t>safety (1 marks) as </a:t>
            </a:r>
            <a:r>
              <a:rPr lang="en-US" dirty="0"/>
              <a:t>it protects them from </a:t>
            </a:r>
            <a:r>
              <a:rPr lang="en-US" dirty="0" smtClean="0"/>
              <a:t>hazards, for example </a:t>
            </a:r>
            <a:r>
              <a:rPr lang="en-US" dirty="0"/>
              <a:t>wild </a:t>
            </a:r>
            <a:r>
              <a:rPr lang="en-US" dirty="0" smtClean="0"/>
              <a:t>animals, </a:t>
            </a:r>
            <a:r>
              <a:rPr lang="en-US" dirty="0"/>
              <a:t>cars, ponds, </a:t>
            </a:r>
            <a:r>
              <a:rPr lang="en-US" dirty="0" smtClean="0"/>
              <a:t>electricity </a:t>
            </a:r>
            <a:r>
              <a:rPr lang="en-US" dirty="0" err="1" smtClean="0"/>
              <a:t>etc</a:t>
            </a:r>
            <a:r>
              <a:rPr lang="en-US" dirty="0"/>
              <a:t> </a:t>
            </a:r>
            <a:r>
              <a:rPr lang="en-US" dirty="0" smtClean="0"/>
              <a:t>and thus ensures their survival (1 mark)</a:t>
            </a:r>
          </a:p>
          <a:p>
            <a:r>
              <a:rPr lang="en-US" dirty="0" smtClean="0"/>
              <a:t>Bowlby believed that the attachment the child forms with the mother or permanent mother substitute is different in quality to other relationships (1 mark), and is the most important attachment the child has, a concept he referred to as </a:t>
            </a:r>
            <a:r>
              <a:rPr lang="en-US" b="1" dirty="0" smtClean="0"/>
              <a:t>monotropy</a:t>
            </a:r>
            <a:r>
              <a:rPr lang="en-US" dirty="0" smtClean="0"/>
              <a:t> (1 mark)</a:t>
            </a:r>
          </a:p>
          <a:p>
            <a:r>
              <a:rPr lang="en-US" dirty="0" smtClean="0"/>
              <a:t>The child’s first </a:t>
            </a:r>
            <a:r>
              <a:rPr lang="en-US" dirty="0"/>
              <a:t>relationship forms a mental representation or a model for what relationships are </a:t>
            </a:r>
            <a:r>
              <a:rPr lang="en-US" dirty="0" smtClean="0"/>
              <a:t>like, this is known as the </a:t>
            </a:r>
            <a:r>
              <a:rPr lang="en-US" b="1" dirty="0" smtClean="0"/>
              <a:t>internal working model </a:t>
            </a:r>
            <a:r>
              <a:rPr lang="en-US" dirty="0" smtClean="0"/>
              <a:t>(1 mark). </a:t>
            </a:r>
            <a:r>
              <a:rPr lang="en-US" dirty="0"/>
              <a:t>It can therefore have a powerful effect on the nature of a child’s future relationship and their ability to be a parent themselves. </a:t>
            </a:r>
            <a:r>
              <a:rPr lang="en-US" dirty="0" smtClean="0"/>
              <a:t>(1 mark) </a:t>
            </a:r>
          </a:p>
          <a:p>
            <a:r>
              <a:rPr lang="en-US" b="1" dirty="0" smtClean="0"/>
              <a:t>Social </a:t>
            </a:r>
            <a:r>
              <a:rPr lang="en-US" b="1" dirty="0"/>
              <a:t>releasers </a:t>
            </a:r>
            <a:r>
              <a:rPr lang="en-US" dirty="0"/>
              <a:t>are important for the development of this parent-infant attachment as they elicit caregiving from the </a:t>
            </a:r>
            <a:r>
              <a:rPr lang="en-US" dirty="0" smtClean="0"/>
              <a:t>parent (1 mark). </a:t>
            </a:r>
            <a:r>
              <a:rPr lang="en-US" dirty="0"/>
              <a:t>Social releasers are innate mechanisms so natural characteristics or </a:t>
            </a:r>
            <a:r>
              <a:rPr lang="en-US" dirty="0" err="1" smtClean="0"/>
              <a:t>behaviours</a:t>
            </a:r>
            <a:r>
              <a:rPr lang="en-US" dirty="0" smtClean="0"/>
              <a:t>, such as large eyes, soft skin, or crying (1 mark) </a:t>
            </a:r>
            <a:endParaRPr lang="en-GB" dirty="0"/>
          </a:p>
        </p:txBody>
      </p:sp>
    </p:spTree>
    <p:extLst>
      <p:ext uri="{BB962C8B-B14F-4D97-AF65-F5344CB8AC3E}">
        <p14:creationId xmlns:p14="http://schemas.microsoft.com/office/powerpoint/2010/main" val="35713101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chemeClr val="accent4">
              <a:lumMod val="75000"/>
            </a:schemeClr>
          </a:solidFill>
        </p:spPr>
        <p:txBody>
          <a:bodyPr/>
          <a:lstStyle/>
          <a:p>
            <a:pPr algn="ctr"/>
            <a:r>
              <a:rPr lang="en-GB" dirty="0" smtClean="0">
                <a:solidFill>
                  <a:schemeClr val="bg1"/>
                </a:solidFill>
              </a:rPr>
              <a:t>Evaluation of the Learning Theory of Attachment </a:t>
            </a:r>
            <a:endParaRPr lang="en-GB" dirty="0">
              <a:solidFill>
                <a:schemeClr val="bg1"/>
              </a:solidFill>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76676"/>
            <a:ext cx="238125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TextBox 5"/>
          <p:cNvSpPr txBox="1"/>
          <p:nvPr/>
        </p:nvSpPr>
        <p:spPr>
          <a:xfrm>
            <a:off x="3409406" y="1876676"/>
            <a:ext cx="7563394" cy="1384995"/>
          </a:xfrm>
          <a:prstGeom prst="rect">
            <a:avLst/>
          </a:prstGeom>
          <a:noFill/>
        </p:spPr>
        <p:txBody>
          <a:bodyPr wrap="square" rtlCol="0">
            <a:spAutoFit/>
          </a:bodyPr>
          <a:lstStyle/>
          <a:p>
            <a:r>
              <a:rPr lang="en-GB" sz="2800" dirty="0" smtClean="0"/>
              <a:t>Harlow’s study of attachment contradicts the learning theory of attachment.  On MWBs, in pairs, state exactly why this is the case</a:t>
            </a:r>
            <a:endParaRPr lang="en-GB" sz="2800" dirty="0"/>
          </a:p>
        </p:txBody>
      </p:sp>
      <p:sp>
        <p:nvSpPr>
          <p:cNvPr id="8" name="TextBox 7"/>
          <p:cNvSpPr txBox="1"/>
          <p:nvPr/>
        </p:nvSpPr>
        <p:spPr>
          <a:xfrm>
            <a:off x="838200" y="4284617"/>
            <a:ext cx="5144589" cy="1815882"/>
          </a:xfrm>
          <a:prstGeom prst="rect">
            <a:avLst/>
          </a:prstGeom>
          <a:solidFill>
            <a:schemeClr val="accent4">
              <a:lumMod val="60000"/>
              <a:lumOff val="40000"/>
            </a:schemeClr>
          </a:solidFill>
        </p:spPr>
        <p:txBody>
          <a:bodyPr wrap="square" rtlCol="0">
            <a:spAutoFit/>
          </a:bodyPr>
          <a:lstStyle/>
          <a:p>
            <a:r>
              <a:rPr lang="en-GB" sz="2800" dirty="0" smtClean="0"/>
              <a:t>Write the link back point for this piece of evidence.  How exactly does it contradict the learning theory of attachment?</a:t>
            </a:r>
            <a:endParaRPr lang="en-GB" sz="2800" dirty="0"/>
          </a:p>
        </p:txBody>
      </p:sp>
    </p:spTree>
    <p:extLst>
      <p:ext uri="{BB962C8B-B14F-4D97-AF65-F5344CB8AC3E}">
        <p14:creationId xmlns:p14="http://schemas.microsoft.com/office/powerpoint/2010/main" val="18760197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4386943" cy="4351338"/>
          </a:xfrm>
        </p:spPr>
        <p:txBody>
          <a:bodyPr>
            <a:normAutofit fontScale="92500" lnSpcReduction="20000"/>
          </a:bodyPr>
          <a:lstStyle/>
          <a:p>
            <a:pPr marL="0" indent="0">
              <a:buNone/>
            </a:pPr>
            <a:r>
              <a:rPr lang="en-GB" dirty="0" smtClean="0"/>
              <a:t>Other research also contradicts the learning theory of attachment.  Consider the following research finding related to Schaffer &amp; Emerson’s Glasgow study:</a:t>
            </a:r>
          </a:p>
          <a:p>
            <a:pPr marL="0" indent="0">
              <a:buNone/>
            </a:pPr>
            <a:endParaRPr lang="en-GB" dirty="0" smtClean="0"/>
          </a:p>
          <a:p>
            <a:pPr marL="0" indent="0">
              <a:buNone/>
            </a:pPr>
            <a:r>
              <a:rPr lang="en-GB" b="1" i="1" dirty="0" smtClean="0"/>
              <a:t>Schaffer and Emerson found that in 39% of cases, the baby’s main attachment was not to the person who took care of its daily needs, but in most cases, it was to the mother</a:t>
            </a:r>
          </a:p>
          <a:p>
            <a:pPr marL="0" indent="0">
              <a:buNone/>
            </a:pPr>
            <a:endParaRPr lang="en-GB" b="1" i="1" dirty="0"/>
          </a:p>
          <a:p>
            <a:pPr marL="0" indent="0">
              <a:buNone/>
            </a:pPr>
            <a:endParaRPr lang="en-GB" b="1" i="1" dirty="0"/>
          </a:p>
        </p:txBody>
      </p:sp>
      <p:sp>
        <p:nvSpPr>
          <p:cNvPr id="4" name="Title 1"/>
          <p:cNvSpPr>
            <a:spLocks noGrp="1"/>
          </p:cNvSpPr>
          <p:nvPr>
            <p:ph type="title"/>
          </p:nvPr>
        </p:nvSpPr>
        <p:spPr>
          <a:solidFill>
            <a:schemeClr val="accent4">
              <a:lumMod val="75000"/>
            </a:schemeClr>
          </a:solidFill>
        </p:spPr>
        <p:txBody>
          <a:bodyPr/>
          <a:lstStyle/>
          <a:p>
            <a:pPr algn="ctr"/>
            <a:r>
              <a:rPr lang="en-GB" dirty="0" smtClean="0">
                <a:solidFill>
                  <a:schemeClr val="bg1"/>
                </a:solidFill>
              </a:rPr>
              <a:t>Evaluation of the Learning Theory of Attachment </a:t>
            </a:r>
            <a:endParaRPr lang="en-GB" dirty="0">
              <a:solidFill>
                <a:schemeClr val="bg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204857" y="1825625"/>
            <a:ext cx="5148943" cy="3445831"/>
          </a:xfrm>
          <a:prstGeom prst="rect">
            <a:avLst/>
          </a:prstGeom>
        </p:spPr>
      </p:pic>
      <p:sp>
        <p:nvSpPr>
          <p:cNvPr id="5" name="12-Point Star 4"/>
          <p:cNvSpPr/>
          <p:nvPr/>
        </p:nvSpPr>
        <p:spPr>
          <a:xfrm rot="21316225">
            <a:off x="4529365" y="4406061"/>
            <a:ext cx="5068389" cy="2246811"/>
          </a:xfrm>
          <a:prstGeom prst="star12">
            <a:avLst/>
          </a:prstGeom>
          <a:solidFill>
            <a:schemeClr val="accent4">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000" dirty="0" smtClean="0"/>
              <a:t>What does this finding mean, and how does it contradict the learning theory of attachment?</a:t>
            </a:r>
            <a:endParaRPr lang="en-GB" sz="2000" dirty="0"/>
          </a:p>
        </p:txBody>
      </p:sp>
    </p:spTree>
    <p:extLst>
      <p:ext uri="{BB962C8B-B14F-4D97-AF65-F5344CB8AC3E}">
        <p14:creationId xmlns:p14="http://schemas.microsoft.com/office/powerpoint/2010/main" val="18474282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825625"/>
            <a:ext cx="6045926" cy="4351338"/>
          </a:xfrm>
        </p:spPr>
        <p:txBody>
          <a:bodyPr/>
          <a:lstStyle/>
          <a:p>
            <a:pPr marL="0" indent="0">
              <a:buNone/>
            </a:pPr>
            <a:r>
              <a:rPr lang="en-GB" dirty="0" smtClean="0"/>
              <a:t>One problem with the learning theory of attachment is that is could be considered too simplistic</a:t>
            </a:r>
          </a:p>
          <a:p>
            <a:pPr marL="0" indent="0">
              <a:buNone/>
            </a:pPr>
            <a:endParaRPr lang="en-GB" dirty="0"/>
          </a:p>
          <a:p>
            <a:pPr marL="0" indent="0">
              <a:buNone/>
            </a:pPr>
            <a:r>
              <a:rPr lang="en-GB" b="1" i="1" dirty="0" smtClean="0"/>
              <a:t>What concept that we looked at early on in the topic was found to be an important factor in attachment formation?</a:t>
            </a:r>
            <a:endParaRPr lang="en-GB" b="1" i="1" dirty="0"/>
          </a:p>
        </p:txBody>
      </p:sp>
      <p:sp>
        <p:nvSpPr>
          <p:cNvPr id="4" name="Title 1"/>
          <p:cNvSpPr>
            <a:spLocks noGrp="1"/>
          </p:cNvSpPr>
          <p:nvPr>
            <p:ph type="title"/>
          </p:nvPr>
        </p:nvSpPr>
        <p:spPr>
          <a:solidFill>
            <a:schemeClr val="accent4">
              <a:lumMod val="75000"/>
            </a:schemeClr>
          </a:solidFill>
        </p:spPr>
        <p:txBody>
          <a:bodyPr/>
          <a:lstStyle/>
          <a:p>
            <a:pPr algn="ctr"/>
            <a:r>
              <a:rPr lang="en-GB" dirty="0" smtClean="0">
                <a:solidFill>
                  <a:schemeClr val="bg1"/>
                </a:solidFill>
              </a:rPr>
              <a:t>Evaluation of the Learning Theory of Attachment </a:t>
            </a:r>
            <a:endParaRPr lang="en-GB" dirty="0">
              <a:solidFill>
                <a:schemeClr val="bg1"/>
              </a:solidFill>
            </a:endParaRPr>
          </a:p>
        </p:txBody>
      </p:sp>
      <p:sp>
        <p:nvSpPr>
          <p:cNvPr id="5" name="AutoShape 2" descr="Image result for interactional synchrony">
            <a:hlinkClick r:id="rId2"/>
          </p:cNvPr>
          <p:cNvSpPr>
            <a:spLocks noChangeAspect="1" noChangeArrowheads="1"/>
          </p:cNvSpPr>
          <p:nvPr/>
        </p:nvSpPr>
        <p:spPr bwMode="auto">
          <a:xfrm>
            <a:off x="134938" y="-1668463"/>
            <a:ext cx="5229225" cy="34766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6" name="Picture 5"/>
          <p:cNvPicPr>
            <a:picLocks noChangeAspect="1"/>
          </p:cNvPicPr>
          <p:nvPr/>
        </p:nvPicPr>
        <p:blipFill>
          <a:blip r:embed="rId3"/>
          <a:stretch>
            <a:fillRect/>
          </a:stretch>
        </p:blipFill>
        <p:spPr>
          <a:xfrm>
            <a:off x="7145383" y="1825625"/>
            <a:ext cx="4208417" cy="2800510"/>
          </a:xfrm>
          <a:prstGeom prst="rect">
            <a:avLst/>
          </a:prstGeom>
        </p:spPr>
      </p:pic>
    </p:spTree>
    <p:extLst>
      <p:ext uri="{BB962C8B-B14F-4D97-AF65-F5344CB8AC3E}">
        <p14:creationId xmlns:p14="http://schemas.microsoft.com/office/powerpoint/2010/main" val="161032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solidFill>
            <a:schemeClr val="accent4">
              <a:lumMod val="75000"/>
            </a:schemeClr>
          </a:solidFill>
        </p:spPr>
        <p:txBody>
          <a:bodyPr/>
          <a:lstStyle/>
          <a:p>
            <a:pPr algn="ctr"/>
            <a:r>
              <a:rPr lang="en-GB" dirty="0" smtClean="0">
                <a:solidFill>
                  <a:schemeClr val="bg1"/>
                </a:solidFill>
              </a:rPr>
              <a:t>Evaluation of the Learning Theory of Attachment </a:t>
            </a:r>
            <a:endParaRPr lang="en-GB" dirty="0">
              <a:solidFill>
                <a:schemeClr val="bg1"/>
              </a:solidFill>
            </a:endParaRPr>
          </a:p>
        </p:txBody>
      </p:sp>
      <p:pic>
        <p:nvPicPr>
          <p:cNvPr id="5" name="Content Placeholder 4"/>
          <p:cNvPicPr>
            <a:picLocks noGrp="1" noChangeAspect="1"/>
          </p:cNvPicPr>
          <p:nvPr>
            <p:ph idx="1"/>
          </p:nvPr>
        </p:nvPicPr>
        <p:blipFill>
          <a:blip r:embed="rId2"/>
          <a:stretch>
            <a:fillRect/>
          </a:stretch>
        </p:blipFill>
        <p:spPr>
          <a:xfrm>
            <a:off x="8185367" y="2150042"/>
            <a:ext cx="3168434" cy="2108449"/>
          </a:xfrm>
          <a:prstGeom prst="rect">
            <a:avLst/>
          </a:prstGeom>
        </p:spPr>
      </p:pic>
      <p:sp>
        <p:nvSpPr>
          <p:cNvPr id="7" name="TextBox 6"/>
          <p:cNvSpPr txBox="1"/>
          <p:nvPr/>
        </p:nvSpPr>
        <p:spPr>
          <a:xfrm>
            <a:off x="838200" y="2050869"/>
            <a:ext cx="6803571" cy="3108543"/>
          </a:xfrm>
          <a:prstGeom prst="rect">
            <a:avLst/>
          </a:prstGeom>
          <a:noFill/>
        </p:spPr>
        <p:txBody>
          <a:bodyPr wrap="square" rtlCol="0">
            <a:spAutoFit/>
          </a:bodyPr>
          <a:lstStyle/>
          <a:p>
            <a:r>
              <a:rPr lang="en-GB" sz="2800" b="1" i="1" dirty="0" smtClean="0"/>
              <a:t>Can you write a PEEL point with the answer to the question on the last slide?</a:t>
            </a:r>
          </a:p>
          <a:p>
            <a:endParaRPr lang="en-GB" sz="2800" dirty="0"/>
          </a:p>
          <a:p>
            <a:r>
              <a:rPr lang="en-GB" sz="2800" dirty="0" smtClean="0"/>
              <a:t>Start with:  The learning theory of attachment could be considered too simplistic as it suggests that food is the factor that leads to attachment.  However…</a:t>
            </a:r>
          </a:p>
        </p:txBody>
      </p:sp>
    </p:spTree>
    <p:extLst>
      <p:ext uri="{BB962C8B-B14F-4D97-AF65-F5344CB8AC3E}">
        <p14:creationId xmlns:p14="http://schemas.microsoft.com/office/powerpoint/2010/main" val="19541818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9933FF"/>
          </a:solidFill>
        </p:spPr>
        <p:txBody>
          <a:bodyPr/>
          <a:lstStyle/>
          <a:p>
            <a:pPr algn="ctr"/>
            <a:r>
              <a:rPr lang="en-GB" dirty="0" smtClean="0">
                <a:solidFill>
                  <a:schemeClr val="bg1"/>
                </a:solidFill>
              </a:rPr>
              <a:t>Evaluation of Bowlby’s </a:t>
            </a:r>
            <a:r>
              <a:rPr lang="en-GB" dirty="0" err="1" smtClean="0">
                <a:solidFill>
                  <a:schemeClr val="bg1"/>
                </a:solidFill>
              </a:rPr>
              <a:t>Monotropic</a:t>
            </a:r>
            <a:r>
              <a:rPr lang="en-GB" dirty="0" smtClean="0">
                <a:solidFill>
                  <a:schemeClr val="bg1"/>
                </a:solidFill>
              </a:rPr>
              <a:t> Theory of Attachment</a:t>
            </a:r>
            <a:endParaRPr lang="en-GB" dirty="0">
              <a:solidFill>
                <a:schemeClr val="bg1"/>
              </a:solidFill>
            </a:endParaRPr>
          </a:p>
        </p:txBody>
      </p:sp>
      <p:pic>
        <p:nvPicPr>
          <p:cNvPr id="4"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838200" y="1889737"/>
            <a:ext cx="2381250" cy="1924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3370217" y="1889737"/>
            <a:ext cx="7589520" cy="1938992"/>
          </a:xfrm>
          <a:prstGeom prst="rect">
            <a:avLst/>
          </a:prstGeom>
          <a:noFill/>
        </p:spPr>
        <p:txBody>
          <a:bodyPr wrap="square" rtlCol="0">
            <a:spAutoFit/>
          </a:bodyPr>
          <a:lstStyle/>
          <a:p>
            <a:r>
              <a:rPr lang="en-GB" sz="2400" dirty="0" smtClean="0"/>
              <a:t>Although Harlow’s monkey study contradicts the learning theory of attachment, it supports Bowlby’s theory</a:t>
            </a:r>
          </a:p>
          <a:p>
            <a:endParaRPr lang="en-GB" sz="2400" dirty="0"/>
          </a:p>
          <a:p>
            <a:r>
              <a:rPr lang="en-GB" sz="2400" b="1" i="1" dirty="0" smtClean="0"/>
              <a:t>Can you think of three ways it supports it? (you will need to remember the precise finding of the study)</a:t>
            </a:r>
            <a:endParaRPr lang="en-GB" sz="2400" b="1" i="1" dirty="0"/>
          </a:p>
        </p:txBody>
      </p:sp>
    </p:spTree>
    <p:extLst>
      <p:ext uri="{BB962C8B-B14F-4D97-AF65-F5344CB8AC3E}">
        <p14:creationId xmlns:p14="http://schemas.microsoft.com/office/powerpoint/2010/main" val="2034574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buNone/>
            </a:pPr>
            <a:r>
              <a:rPr lang="en-GB" dirty="0" smtClean="0"/>
              <a:t>We can use Schaffer and Emerson’s research to challenge Bowlby’s assumptions</a:t>
            </a:r>
          </a:p>
          <a:p>
            <a:pPr marL="0" indent="0">
              <a:buNone/>
            </a:pPr>
            <a:endParaRPr lang="en-GB" dirty="0"/>
          </a:p>
          <a:p>
            <a:pPr marL="0" indent="0">
              <a:buNone/>
            </a:pPr>
            <a:r>
              <a:rPr lang="en-GB" b="1" i="1" dirty="0" smtClean="0"/>
              <a:t>Identify two findings from Schaffer &amp; Emerson’s study that challenge Bowlby’s theory, and say which aspects of the theory they challenge </a:t>
            </a:r>
          </a:p>
          <a:p>
            <a:pPr marL="0" indent="0">
              <a:buNone/>
            </a:pPr>
            <a:endParaRPr lang="en-GB" b="1" i="1" dirty="0"/>
          </a:p>
        </p:txBody>
      </p:sp>
      <p:sp>
        <p:nvSpPr>
          <p:cNvPr id="4" name="Title 1"/>
          <p:cNvSpPr>
            <a:spLocks noGrp="1"/>
          </p:cNvSpPr>
          <p:nvPr>
            <p:ph type="title"/>
          </p:nvPr>
        </p:nvSpPr>
        <p:spPr>
          <a:solidFill>
            <a:srgbClr val="9933FF"/>
          </a:solidFill>
        </p:spPr>
        <p:txBody>
          <a:bodyPr/>
          <a:lstStyle/>
          <a:p>
            <a:pPr algn="ctr"/>
            <a:r>
              <a:rPr lang="en-GB" dirty="0" smtClean="0">
                <a:solidFill>
                  <a:schemeClr val="bg1"/>
                </a:solidFill>
              </a:rPr>
              <a:t>Evaluation of Bowlby’s </a:t>
            </a:r>
            <a:r>
              <a:rPr lang="en-GB" dirty="0" err="1" smtClean="0">
                <a:solidFill>
                  <a:schemeClr val="bg1"/>
                </a:solidFill>
              </a:rPr>
              <a:t>Monotropic</a:t>
            </a:r>
            <a:r>
              <a:rPr lang="en-GB" dirty="0" smtClean="0">
                <a:solidFill>
                  <a:schemeClr val="bg1"/>
                </a:solidFill>
              </a:rPr>
              <a:t> Theory of Attachment</a:t>
            </a:r>
            <a:endParaRPr lang="en-GB" dirty="0">
              <a:solidFill>
                <a:schemeClr val="bg1"/>
              </a:solidFill>
            </a:endParaRPr>
          </a:p>
        </p:txBody>
      </p:sp>
    </p:spTree>
    <p:extLst>
      <p:ext uri="{BB962C8B-B14F-4D97-AF65-F5344CB8AC3E}">
        <p14:creationId xmlns:p14="http://schemas.microsoft.com/office/powerpoint/2010/main" val="42429755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210</TotalTime>
  <Words>977</Words>
  <Application>Microsoft Office PowerPoint</Application>
  <PresentationFormat>Widescreen</PresentationFormat>
  <Paragraphs>68</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Calibri Light</vt:lpstr>
      <vt:lpstr>Office Theme</vt:lpstr>
      <vt:lpstr>Evaluation of Theories of Attachment</vt:lpstr>
      <vt:lpstr>Starter Question</vt:lpstr>
      <vt:lpstr>Mark Scheme</vt:lpstr>
      <vt:lpstr>Evaluation of the Learning Theory of Attachment </vt:lpstr>
      <vt:lpstr>Evaluation of the Learning Theory of Attachment </vt:lpstr>
      <vt:lpstr>Evaluation of the Learning Theory of Attachment </vt:lpstr>
      <vt:lpstr>Evaluation of the Learning Theory of Attachment </vt:lpstr>
      <vt:lpstr>Evaluation of Bowlby’s Monotropic Theory of Attachment</vt:lpstr>
      <vt:lpstr>Evaluation of Bowlby’s Monotropic Theory of Attachment</vt:lpstr>
      <vt:lpstr>Evaluation of Bowlby’s Monotropic Theory of Attachment</vt:lpstr>
      <vt:lpstr>Recap Quizlet</vt:lpstr>
      <vt:lpstr>Can you apply what you have learned to an essay?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Theories of Attachment</dc:title>
  <dc:creator>Stacey Marks</dc:creator>
  <cp:lastModifiedBy>Stacey</cp:lastModifiedBy>
  <cp:revision>46</cp:revision>
  <dcterms:created xsi:type="dcterms:W3CDTF">2019-01-22T10:24:55Z</dcterms:created>
  <dcterms:modified xsi:type="dcterms:W3CDTF">2021-01-15T11:15:30Z</dcterms:modified>
</cp:coreProperties>
</file>