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4" r:id="rId9"/>
    <p:sldId id="266" r:id="rId10"/>
    <p:sldId id="265"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173A73-107D-46BD-AE8D-E91D87AC2C0F}"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01F10C-FD8B-4004-9A54-A2102EB59A04}" type="slidenum">
              <a:rPr lang="en-GB" smtClean="0"/>
              <a:t>‹#›</a:t>
            </a:fld>
            <a:endParaRPr lang="en-GB"/>
          </a:p>
        </p:txBody>
      </p:sp>
    </p:spTree>
    <p:extLst>
      <p:ext uri="{BB962C8B-B14F-4D97-AF65-F5344CB8AC3E}">
        <p14:creationId xmlns:p14="http://schemas.microsoft.com/office/powerpoint/2010/main" val="1835364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173A73-107D-46BD-AE8D-E91D87AC2C0F}"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01F10C-FD8B-4004-9A54-A2102EB59A04}" type="slidenum">
              <a:rPr lang="en-GB" smtClean="0"/>
              <a:t>‹#›</a:t>
            </a:fld>
            <a:endParaRPr lang="en-GB"/>
          </a:p>
        </p:txBody>
      </p:sp>
    </p:spTree>
    <p:extLst>
      <p:ext uri="{BB962C8B-B14F-4D97-AF65-F5344CB8AC3E}">
        <p14:creationId xmlns:p14="http://schemas.microsoft.com/office/powerpoint/2010/main" val="366531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173A73-107D-46BD-AE8D-E91D87AC2C0F}"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01F10C-FD8B-4004-9A54-A2102EB59A04}" type="slidenum">
              <a:rPr lang="en-GB" smtClean="0"/>
              <a:t>‹#›</a:t>
            </a:fld>
            <a:endParaRPr lang="en-GB"/>
          </a:p>
        </p:txBody>
      </p:sp>
    </p:spTree>
    <p:extLst>
      <p:ext uri="{BB962C8B-B14F-4D97-AF65-F5344CB8AC3E}">
        <p14:creationId xmlns:p14="http://schemas.microsoft.com/office/powerpoint/2010/main" val="353237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173A73-107D-46BD-AE8D-E91D87AC2C0F}"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01F10C-FD8B-4004-9A54-A2102EB59A04}" type="slidenum">
              <a:rPr lang="en-GB" smtClean="0"/>
              <a:t>‹#›</a:t>
            </a:fld>
            <a:endParaRPr lang="en-GB"/>
          </a:p>
        </p:txBody>
      </p:sp>
    </p:spTree>
    <p:extLst>
      <p:ext uri="{BB962C8B-B14F-4D97-AF65-F5344CB8AC3E}">
        <p14:creationId xmlns:p14="http://schemas.microsoft.com/office/powerpoint/2010/main" val="3803669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173A73-107D-46BD-AE8D-E91D87AC2C0F}"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01F10C-FD8B-4004-9A54-A2102EB59A04}" type="slidenum">
              <a:rPr lang="en-GB" smtClean="0"/>
              <a:t>‹#›</a:t>
            </a:fld>
            <a:endParaRPr lang="en-GB"/>
          </a:p>
        </p:txBody>
      </p:sp>
    </p:spTree>
    <p:extLst>
      <p:ext uri="{BB962C8B-B14F-4D97-AF65-F5344CB8AC3E}">
        <p14:creationId xmlns:p14="http://schemas.microsoft.com/office/powerpoint/2010/main" val="1842384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173A73-107D-46BD-AE8D-E91D87AC2C0F}"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01F10C-FD8B-4004-9A54-A2102EB59A04}" type="slidenum">
              <a:rPr lang="en-GB" smtClean="0"/>
              <a:t>‹#›</a:t>
            </a:fld>
            <a:endParaRPr lang="en-GB"/>
          </a:p>
        </p:txBody>
      </p:sp>
    </p:spTree>
    <p:extLst>
      <p:ext uri="{BB962C8B-B14F-4D97-AF65-F5344CB8AC3E}">
        <p14:creationId xmlns:p14="http://schemas.microsoft.com/office/powerpoint/2010/main" val="3423325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173A73-107D-46BD-AE8D-E91D87AC2C0F}" type="datetimeFigureOut">
              <a:rPr lang="en-GB" smtClean="0"/>
              <a:t>15/01/2021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01F10C-FD8B-4004-9A54-A2102EB59A04}" type="slidenum">
              <a:rPr lang="en-GB" smtClean="0"/>
              <a:t>‹#›</a:t>
            </a:fld>
            <a:endParaRPr lang="en-GB"/>
          </a:p>
        </p:txBody>
      </p:sp>
    </p:spTree>
    <p:extLst>
      <p:ext uri="{BB962C8B-B14F-4D97-AF65-F5344CB8AC3E}">
        <p14:creationId xmlns:p14="http://schemas.microsoft.com/office/powerpoint/2010/main" val="2381819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173A73-107D-46BD-AE8D-E91D87AC2C0F}" type="datetimeFigureOut">
              <a:rPr lang="en-GB" smtClean="0"/>
              <a:t>15/01/2021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01F10C-FD8B-4004-9A54-A2102EB59A04}" type="slidenum">
              <a:rPr lang="en-GB" smtClean="0"/>
              <a:t>‹#›</a:t>
            </a:fld>
            <a:endParaRPr lang="en-GB"/>
          </a:p>
        </p:txBody>
      </p:sp>
    </p:spTree>
    <p:extLst>
      <p:ext uri="{BB962C8B-B14F-4D97-AF65-F5344CB8AC3E}">
        <p14:creationId xmlns:p14="http://schemas.microsoft.com/office/powerpoint/2010/main" val="1017469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73A73-107D-46BD-AE8D-E91D87AC2C0F}" type="datetimeFigureOut">
              <a:rPr lang="en-GB" smtClean="0"/>
              <a:t>15/01/2021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01F10C-FD8B-4004-9A54-A2102EB59A04}" type="slidenum">
              <a:rPr lang="en-GB" smtClean="0"/>
              <a:t>‹#›</a:t>
            </a:fld>
            <a:endParaRPr lang="en-GB"/>
          </a:p>
        </p:txBody>
      </p:sp>
    </p:spTree>
    <p:extLst>
      <p:ext uri="{BB962C8B-B14F-4D97-AF65-F5344CB8AC3E}">
        <p14:creationId xmlns:p14="http://schemas.microsoft.com/office/powerpoint/2010/main" val="2814787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173A73-107D-46BD-AE8D-E91D87AC2C0F}"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01F10C-FD8B-4004-9A54-A2102EB59A04}" type="slidenum">
              <a:rPr lang="en-GB" smtClean="0"/>
              <a:t>‹#›</a:t>
            </a:fld>
            <a:endParaRPr lang="en-GB"/>
          </a:p>
        </p:txBody>
      </p:sp>
    </p:spTree>
    <p:extLst>
      <p:ext uri="{BB962C8B-B14F-4D97-AF65-F5344CB8AC3E}">
        <p14:creationId xmlns:p14="http://schemas.microsoft.com/office/powerpoint/2010/main" val="794344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173A73-107D-46BD-AE8D-E91D87AC2C0F}"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01F10C-FD8B-4004-9A54-A2102EB59A04}" type="slidenum">
              <a:rPr lang="en-GB" smtClean="0"/>
              <a:t>‹#›</a:t>
            </a:fld>
            <a:endParaRPr lang="en-GB"/>
          </a:p>
        </p:txBody>
      </p:sp>
    </p:spTree>
    <p:extLst>
      <p:ext uri="{BB962C8B-B14F-4D97-AF65-F5344CB8AC3E}">
        <p14:creationId xmlns:p14="http://schemas.microsoft.com/office/powerpoint/2010/main" val="82534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73A73-107D-46BD-AE8D-E91D87AC2C0F}" type="datetimeFigureOut">
              <a:rPr lang="en-GB" smtClean="0"/>
              <a:t>15/01/2021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1F10C-FD8B-4004-9A54-A2102EB59A04}" type="slidenum">
              <a:rPr lang="en-GB" smtClean="0"/>
              <a:t>‹#›</a:t>
            </a:fld>
            <a:endParaRPr lang="en-GB"/>
          </a:p>
        </p:txBody>
      </p:sp>
    </p:spTree>
    <p:extLst>
      <p:ext uri="{BB962C8B-B14F-4D97-AF65-F5344CB8AC3E}">
        <p14:creationId xmlns:p14="http://schemas.microsoft.com/office/powerpoint/2010/main" val="606259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Rdrp-0GLzws"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youtube.com/watch?v=AGRT6VjnTm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6">
              <a:lumMod val="75000"/>
            </a:schemeClr>
          </a:solidFill>
        </p:spPr>
        <p:txBody>
          <a:bodyPr/>
          <a:lstStyle/>
          <a:p>
            <a:r>
              <a:rPr lang="en-GB" b="1" dirty="0" smtClean="0">
                <a:solidFill>
                  <a:schemeClr val="bg1"/>
                </a:solidFill>
              </a:rPr>
              <a:t>Ainsworth’s Strange Situation Research</a:t>
            </a:r>
            <a:endParaRPr lang="en-GB" b="1" dirty="0">
              <a:solidFill>
                <a:schemeClr val="bg1"/>
              </a:solidFill>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44833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37270" r="2220"/>
          <a:stretch/>
        </p:blipFill>
        <p:spPr>
          <a:xfrm>
            <a:off x="7422776" y="1852457"/>
            <a:ext cx="3931024" cy="4333190"/>
          </a:xfrm>
          <a:prstGeom prst="rect">
            <a:avLst/>
          </a:prstGeom>
        </p:spPr>
      </p:pic>
      <p:sp>
        <p:nvSpPr>
          <p:cNvPr id="4" name="Title 1"/>
          <p:cNvSpPr>
            <a:spLocks noGrp="1"/>
          </p:cNvSpPr>
          <p:nvPr>
            <p:ph type="title"/>
          </p:nvPr>
        </p:nvSpPr>
        <p:spPr>
          <a:solidFill>
            <a:srgbClr val="FFCC00"/>
          </a:solidFill>
        </p:spPr>
        <p:txBody>
          <a:bodyPr/>
          <a:lstStyle/>
          <a:p>
            <a:pPr algn="ctr"/>
            <a:r>
              <a:rPr lang="en-GB" b="1" dirty="0" smtClean="0">
                <a:solidFill>
                  <a:schemeClr val="bg1"/>
                </a:solidFill>
              </a:rPr>
              <a:t>Evaluation of the strange situation</a:t>
            </a:r>
            <a:endParaRPr lang="en-GB" b="1" dirty="0">
              <a:solidFill>
                <a:schemeClr val="bg1"/>
              </a:solidFill>
            </a:endParaRPr>
          </a:p>
        </p:txBody>
      </p:sp>
      <p:sp>
        <p:nvSpPr>
          <p:cNvPr id="5" name="Rectangular Callout 4"/>
          <p:cNvSpPr/>
          <p:nvPr/>
        </p:nvSpPr>
        <p:spPr>
          <a:xfrm>
            <a:off x="838199" y="1882588"/>
            <a:ext cx="7283825" cy="4303059"/>
          </a:xfrm>
          <a:prstGeom prst="wedgeRectCallout">
            <a:avLst/>
          </a:prstGeom>
          <a:solidFill>
            <a:schemeClr val="accent2">
              <a:lumMod val="75000"/>
            </a:schemeClr>
          </a:solidFill>
          <a:ln>
            <a:noFill/>
          </a:ln>
          <a:scene3d>
            <a:camera prst="orthographicFront"/>
            <a:lightRig rig="threePt" dir="t"/>
          </a:scene3d>
          <a:sp3d>
            <a:bevelT w="165100" prst="coolSlant"/>
            <a:bevelB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00" dirty="0">
                <a:solidFill>
                  <a:schemeClr val="bg1"/>
                </a:solidFill>
              </a:rPr>
              <a:t>“During the first six months of Noah’s life, I don’t think I slept for more than two hours at a time on any one night.  Noah was constantly crying and whatever I did he didn’t seem to stop.  He was assessed by a doctor, but there was no physical problem.  It was difficult for me, as I felt as if whatever I did for him, it didn’t seem to have any effect.  I was tired all the time and spent a lot of time crying. After a few months, my doctor suggested that I may be suffering from depression and started me on anti-</a:t>
            </a:r>
            <a:r>
              <a:rPr lang="en-GB" sz="2200" dirty="0" err="1">
                <a:solidFill>
                  <a:schemeClr val="bg1"/>
                </a:solidFill>
              </a:rPr>
              <a:t>depessants</a:t>
            </a:r>
            <a:r>
              <a:rPr lang="en-GB" sz="2200" dirty="0">
                <a:solidFill>
                  <a:schemeClr val="bg1"/>
                </a:solidFill>
              </a:rPr>
              <a:t>. My first child was really easy.  She slept through the night from 8 weeks old, and was generally quite a calm baby.  It was such a shock having Noah”</a:t>
            </a:r>
          </a:p>
        </p:txBody>
      </p:sp>
      <p:sp>
        <p:nvSpPr>
          <p:cNvPr id="7" name="16-Point Star 6"/>
          <p:cNvSpPr/>
          <p:nvPr/>
        </p:nvSpPr>
        <p:spPr>
          <a:xfrm rot="21289683">
            <a:off x="3598481" y="2809104"/>
            <a:ext cx="6078070" cy="3926541"/>
          </a:xfrm>
          <a:prstGeom prst="star16">
            <a:avLst/>
          </a:prstGeom>
          <a:solidFill>
            <a:schemeClr val="accent4">
              <a:lumMod val="60000"/>
              <a:lumOff val="40000"/>
            </a:schemeClr>
          </a:solidFill>
          <a:ln>
            <a:noFill/>
          </a:ln>
          <a:scene3d>
            <a:camera prst="orthographicFront"/>
            <a:lightRig rig="threePt" dir="t"/>
          </a:scene3d>
          <a:sp3d extrusionH="76200" contourW="76200">
            <a:bevelT w="12700" prst="hardEdge"/>
            <a:bevelB w="114300" prst="artDeco"/>
            <a:extrusionClr>
              <a:schemeClr val="accent4">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chemeClr val="accent4">
                    <a:lumMod val="50000"/>
                  </a:schemeClr>
                </a:solidFill>
              </a:rPr>
              <a:t>How do you think having a baby like </a:t>
            </a:r>
            <a:r>
              <a:rPr lang="en-GB" sz="2800" b="1" smtClean="0">
                <a:solidFill>
                  <a:schemeClr val="accent4">
                    <a:lumMod val="50000"/>
                  </a:schemeClr>
                </a:solidFill>
              </a:rPr>
              <a:t>Noah might </a:t>
            </a:r>
            <a:r>
              <a:rPr lang="en-GB" sz="2800" b="1" dirty="0" smtClean="0">
                <a:solidFill>
                  <a:schemeClr val="accent4">
                    <a:lumMod val="50000"/>
                  </a:schemeClr>
                </a:solidFill>
              </a:rPr>
              <a:t>affect a mother’s behaviour?</a:t>
            </a:r>
            <a:endParaRPr lang="en-GB" sz="2800" b="1" dirty="0">
              <a:solidFill>
                <a:schemeClr val="accent4">
                  <a:lumMod val="50000"/>
                </a:schemeClr>
              </a:solidFill>
            </a:endParaRPr>
          </a:p>
        </p:txBody>
      </p:sp>
    </p:spTree>
    <p:extLst>
      <p:ext uri="{BB962C8B-B14F-4D97-AF65-F5344CB8AC3E}">
        <p14:creationId xmlns:p14="http://schemas.microsoft.com/office/powerpoint/2010/main" val="1410734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6"/>
            <a:ext cx="10515600" cy="1652680"/>
          </a:xfrm>
          <a:solidFill>
            <a:schemeClr val="accent3">
              <a:lumMod val="20000"/>
              <a:lumOff val="80000"/>
            </a:schemeClr>
          </a:solidFill>
        </p:spPr>
        <p:txBody>
          <a:bodyPr>
            <a:normAutofit fontScale="70000" lnSpcReduction="20000"/>
          </a:bodyPr>
          <a:lstStyle/>
          <a:p>
            <a:pPr marL="0" indent="0">
              <a:buNone/>
            </a:pPr>
            <a:r>
              <a:rPr lang="en-GB" dirty="0" err="1" smtClean="0"/>
              <a:t>Kagan</a:t>
            </a:r>
            <a:r>
              <a:rPr lang="en-GB" dirty="0" smtClean="0"/>
              <a:t> proposed the temperament hypothesis, which suggests that babies may be born with an innate temperament that possible influences the way the mother reacts to the baby.</a:t>
            </a:r>
          </a:p>
          <a:p>
            <a:pPr marL="0" indent="0">
              <a:buNone/>
            </a:pPr>
            <a:endParaRPr lang="en-GB" dirty="0"/>
          </a:p>
          <a:p>
            <a:pPr marL="0" indent="0">
              <a:buNone/>
            </a:pPr>
            <a:r>
              <a:rPr lang="en-GB" dirty="0" smtClean="0"/>
              <a:t>Although there is limited evidence to support the temperament hypothesis, it does highlight a problem with Ainsworth’s conclusion</a:t>
            </a:r>
            <a:endParaRPr lang="en-GB" dirty="0"/>
          </a:p>
        </p:txBody>
      </p:sp>
      <p:sp>
        <p:nvSpPr>
          <p:cNvPr id="4" name="Title 1"/>
          <p:cNvSpPr>
            <a:spLocks noGrp="1"/>
          </p:cNvSpPr>
          <p:nvPr>
            <p:ph type="title"/>
          </p:nvPr>
        </p:nvSpPr>
        <p:spPr>
          <a:solidFill>
            <a:srgbClr val="FFCC00"/>
          </a:solidFill>
        </p:spPr>
        <p:txBody>
          <a:bodyPr/>
          <a:lstStyle/>
          <a:p>
            <a:pPr algn="ctr"/>
            <a:r>
              <a:rPr lang="en-GB" b="1" dirty="0" smtClean="0">
                <a:solidFill>
                  <a:schemeClr val="bg1"/>
                </a:solidFill>
              </a:rPr>
              <a:t>Evaluation of the strange situation</a:t>
            </a:r>
            <a:endParaRPr lang="en-GB" b="1" dirty="0">
              <a:solidFill>
                <a:schemeClr val="bg1"/>
              </a:solidFill>
            </a:endParaRPr>
          </a:p>
        </p:txBody>
      </p:sp>
      <p:sp>
        <p:nvSpPr>
          <p:cNvPr id="5" name="TextBox 4"/>
          <p:cNvSpPr txBox="1"/>
          <p:nvPr/>
        </p:nvSpPr>
        <p:spPr>
          <a:xfrm>
            <a:off x="838200" y="3613244"/>
            <a:ext cx="5401235" cy="2646878"/>
          </a:xfrm>
          <a:prstGeom prst="rect">
            <a:avLst/>
          </a:prstGeom>
          <a:noFill/>
        </p:spPr>
        <p:txBody>
          <a:bodyPr wrap="square" rtlCol="0">
            <a:spAutoFit/>
          </a:bodyPr>
          <a:lstStyle/>
          <a:p>
            <a:r>
              <a:rPr lang="en-GB" sz="2000" b="1" i="1" dirty="0" smtClean="0"/>
              <a:t>In pairs, on MWBs, write a statement suggesting why Ainsworth is unable to establish that the mother’s behaviour is responsible for the baby’s attachment type.  In your statement attempt to use the following terms, but it must be specific to the study, </a:t>
            </a:r>
            <a:r>
              <a:rPr lang="en-GB" sz="2400" b="1" i="1" dirty="0" smtClean="0">
                <a:solidFill>
                  <a:schemeClr val="accent2">
                    <a:lumMod val="50000"/>
                  </a:schemeClr>
                </a:solidFill>
              </a:rPr>
              <a:t>not generic</a:t>
            </a:r>
            <a:r>
              <a:rPr lang="en-GB" sz="2000" b="1" i="1" dirty="0" smtClean="0"/>
              <a:t>:</a:t>
            </a:r>
          </a:p>
          <a:p>
            <a:endParaRPr lang="en-GB" b="1" dirty="0"/>
          </a:p>
          <a:p>
            <a:r>
              <a:rPr lang="en-GB" sz="2400" b="1" dirty="0" smtClean="0">
                <a:solidFill>
                  <a:schemeClr val="accent4">
                    <a:lumMod val="50000"/>
                  </a:schemeClr>
                </a:solidFill>
              </a:rPr>
              <a:t>Cause         effect         control</a:t>
            </a:r>
            <a:endParaRPr lang="en-GB" sz="2400" b="1" dirty="0">
              <a:solidFill>
                <a:schemeClr val="accent4">
                  <a:lumMod val="50000"/>
                </a:schemeClr>
              </a:solidFill>
            </a:endParaRPr>
          </a:p>
        </p:txBody>
      </p:sp>
      <p:sp>
        <p:nvSpPr>
          <p:cNvPr id="6" name="12-Point Star 5"/>
          <p:cNvSpPr/>
          <p:nvPr/>
        </p:nvSpPr>
        <p:spPr>
          <a:xfrm rot="21280489">
            <a:off x="5826034" y="3344807"/>
            <a:ext cx="5878286" cy="3183751"/>
          </a:xfrm>
          <a:prstGeom prst="star12">
            <a:avLst/>
          </a:prstGeom>
          <a:solidFill>
            <a:schemeClr val="accent4">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Why might we consider the research to be socially sensitive?</a:t>
            </a:r>
            <a:endParaRPr lang="en-GB" sz="2800" dirty="0"/>
          </a:p>
        </p:txBody>
      </p:sp>
    </p:spTree>
    <p:extLst>
      <p:ext uri="{BB962C8B-B14F-4D97-AF65-F5344CB8AC3E}">
        <p14:creationId xmlns:p14="http://schemas.microsoft.com/office/powerpoint/2010/main" val="159418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5"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7264791" cy="2563495"/>
          </a:xfrm>
        </p:spPr>
        <p:txBody>
          <a:bodyPr>
            <a:normAutofit fontScale="77500" lnSpcReduction="20000"/>
          </a:bodyPr>
          <a:lstStyle/>
          <a:p>
            <a:r>
              <a:rPr lang="en-US" dirty="0"/>
              <a:t>Japanese mothers are so rarely separated from their children that they show very high levels of separation anxiety and in observations Japanese mothers tended to race to their children and scoop them up at the reunion stage meaning the response was hard to observe </a:t>
            </a:r>
            <a:endParaRPr lang="en-US" dirty="0" smtClean="0"/>
          </a:p>
          <a:p>
            <a:pPr marL="0" indent="0">
              <a:buNone/>
            </a:pPr>
            <a:endParaRPr lang="en-US" dirty="0"/>
          </a:p>
          <a:p>
            <a:r>
              <a:rPr lang="en-US" dirty="0" smtClean="0"/>
              <a:t>27% of Japanese babies were classified as insecure resistant, a much high proportion than in western cultures</a:t>
            </a:r>
            <a:r>
              <a:rPr lang="en-US" dirty="0"/>
              <a:t>	</a:t>
            </a:r>
          </a:p>
          <a:p>
            <a:pPr marL="0" indent="0">
              <a:buNone/>
            </a:pPr>
            <a:endParaRPr lang="en-GB" dirty="0"/>
          </a:p>
        </p:txBody>
      </p:sp>
      <p:sp>
        <p:nvSpPr>
          <p:cNvPr id="4" name="Title 1"/>
          <p:cNvSpPr>
            <a:spLocks noGrp="1"/>
          </p:cNvSpPr>
          <p:nvPr>
            <p:ph type="title"/>
          </p:nvPr>
        </p:nvSpPr>
        <p:spPr>
          <a:solidFill>
            <a:srgbClr val="FFCC00"/>
          </a:solidFill>
        </p:spPr>
        <p:txBody>
          <a:bodyPr/>
          <a:lstStyle/>
          <a:p>
            <a:pPr algn="ctr"/>
            <a:r>
              <a:rPr lang="en-GB" b="1" dirty="0" smtClean="0">
                <a:solidFill>
                  <a:schemeClr val="bg1"/>
                </a:solidFill>
              </a:rPr>
              <a:t>Evaluation of the strange situation</a:t>
            </a:r>
            <a:endParaRPr lang="en-GB" b="1" dirty="0">
              <a:solidFill>
                <a:schemeClr val="bg1"/>
              </a:solidFill>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6256" r="16206"/>
          <a:stretch/>
        </p:blipFill>
        <p:spPr>
          <a:xfrm>
            <a:off x="9231924" y="1825625"/>
            <a:ext cx="2121876" cy="2356297"/>
          </a:xfrm>
          <a:prstGeom prst="rect">
            <a:avLst/>
          </a:prstGeom>
        </p:spPr>
      </p:pic>
      <p:sp>
        <p:nvSpPr>
          <p:cNvPr id="7" name="TextBox 6"/>
          <p:cNvSpPr txBox="1"/>
          <p:nvPr/>
        </p:nvSpPr>
        <p:spPr>
          <a:xfrm>
            <a:off x="956603" y="4282984"/>
            <a:ext cx="10397197" cy="1754326"/>
          </a:xfrm>
          <a:prstGeom prst="rect">
            <a:avLst/>
          </a:prstGeom>
          <a:solidFill>
            <a:schemeClr val="accent6">
              <a:lumMod val="20000"/>
              <a:lumOff val="80000"/>
            </a:schemeClr>
          </a:solidFill>
        </p:spPr>
        <p:txBody>
          <a:bodyPr wrap="square" rtlCol="0">
            <a:spAutoFit/>
          </a:bodyPr>
          <a:lstStyle/>
          <a:p>
            <a:r>
              <a:rPr lang="en-GB" dirty="0" smtClean="0"/>
              <a:t>On MWBs, in pairs, from the information above, can you identify a problem with Ainsworth’s research?</a:t>
            </a:r>
          </a:p>
          <a:p>
            <a:endParaRPr lang="en-GB" dirty="0"/>
          </a:p>
          <a:p>
            <a:endParaRPr lang="en-GB" dirty="0">
              <a:solidFill>
                <a:srgbClr val="FF0000"/>
              </a:solidFill>
            </a:endParaRPr>
          </a:p>
          <a:p>
            <a:r>
              <a:rPr lang="en-GB" dirty="0" smtClean="0"/>
              <a:t>What is the possible consequence of this bias? (use the second bullet point to help you come up with an answer)</a:t>
            </a:r>
          </a:p>
          <a:p>
            <a:endParaRPr lang="en-GB" dirty="0">
              <a:solidFill>
                <a:srgbClr val="FF0000"/>
              </a:solidFill>
            </a:endParaRPr>
          </a:p>
        </p:txBody>
      </p:sp>
      <p:sp>
        <p:nvSpPr>
          <p:cNvPr id="8" name="12-Point Star 7"/>
          <p:cNvSpPr/>
          <p:nvPr/>
        </p:nvSpPr>
        <p:spPr>
          <a:xfrm rot="21280489">
            <a:off x="6433947" y="3689828"/>
            <a:ext cx="5878286" cy="3183751"/>
          </a:xfrm>
          <a:prstGeom prst="star12">
            <a:avLst/>
          </a:prstGeom>
          <a:solidFill>
            <a:schemeClr val="accent4">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Now see if you can write a PEEL point for this research</a:t>
            </a:r>
            <a:endParaRPr lang="en-GB" sz="2800" dirty="0"/>
          </a:p>
        </p:txBody>
      </p:sp>
    </p:spTree>
    <p:extLst>
      <p:ext uri="{BB962C8B-B14F-4D97-AF65-F5344CB8AC3E}">
        <p14:creationId xmlns:p14="http://schemas.microsoft.com/office/powerpoint/2010/main" val="1840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Effect transition="in" filter="fade">
                                      <p:cBhvr>
                                        <p:cTn id="15" dur="500"/>
                                        <p:tgtEl>
                                          <p:spTgt spid="7">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GB" b="1" dirty="0" smtClean="0">
                <a:solidFill>
                  <a:schemeClr val="bg1"/>
                </a:solidFill>
              </a:rPr>
              <a:t>Exam Practice</a:t>
            </a:r>
            <a:endParaRPr lang="en-GB" b="1"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buNone/>
            </a:pPr>
            <a:r>
              <a:rPr lang="en-GB" sz="3200" b="1" i="1" dirty="0" smtClean="0"/>
              <a:t>Answer the following question individually without notes:</a:t>
            </a:r>
          </a:p>
          <a:p>
            <a:pPr marL="0" indent="0">
              <a:buNone/>
            </a:pPr>
            <a:endParaRPr lang="en-GB" dirty="0"/>
          </a:p>
          <a:p>
            <a:pPr marL="0" indent="0">
              <a:buNone/>
            </a:pPr>
            <a:r>
              <a:rPr lang="en-US" dirty="0"/>
              <a:t>A researcher used the Strange Situation to investigate the attachment types of two infants. Megan was classified as insecure-avoidant. Rosie was classified as insecure-resistant.</a:t>
            </a:r>
          </a:p>
          <a:p>
            <a:pPr marL="0" indent="0">
              <a:buNone/>
            </a:pPr>
            <a:r>
              <a:rPr lang="en-US" dirty="0"/>
              <a:t>Explain how Megan’s </a:t>
            </a:r>
            <a:r>
              <a:rPr lang="en-US" dirty="0" err="1"/>
              <a:t>behaviour</a:t>
            </a:r>
            <a:r>
              <a:rPr lang="en-US" dirty="0"/>
              <a:t> would differ from Rosie’s </a:t>
            </a:r>
            <a:r>
              <a:rPr lang="en-US" dirty="0" err="1"/>
              <a:t>behaviour</a:t>
            </a:r>
            <a:r>
              <a:rPr lang="en-US" dirty="0"/>
              <a:t> in the Strange Situation</a:t>
            </a:r>
            <a:r>
              <a:rPr lang="en-US" dirty="0" smtClean="0"/>
              <a:t>.  (4 marks)</a:t>
            </a:r>
          </a:p>
          <a:p>
            <a:pPr marL="0" indent="0">
              <a:buNone/>
            </a:pPr>
            <a:endParaRPr lang="en-US" b="1" dirty="0"/>
          </a:p>
          <a:p>
            <a:pPr marL="0" indent="0">
              <a:buNone/>
            </a:pPr>
            <a:r>
              <a:rPr lang="en-US" b="1" i="1" dirty="0" smtClean="0">
                <a:solidFill>
                  <a:schemeClr val="accent4">
                    <a:lumMod val="50000"/>
                  </a:schemeClr>
                </a:solidFill>
              </a:rPr>
              <a:t>Now mark you own answer according to the guidance on the next slide</a:t>
            </a:r>
            <a:endParaRPr lang="en-US" b="1" i="1" dirty="0">
              <a:solidFill>
                <a:schemeClr val="accent4">
                  <a:lumMod val="50000"/>
                </a:schemeClr>
              </a:solidFill>
            </a:endParaRPr>
          </a:p>
          <a:p>
            <a:pPr marL="0" indent="0">
              <a:buNone/>
            </a:pPr>
            <a:endParaRPr lang="en-GB" dirty="0"/>
          </a:p>
        </p:txBody>
      </p:sp>
    </p:spTree>
    <p:extLst>
      <p:ext uri="{BB962C8B-B14F-4D97-AF65-F5344CB8AC3E}">
        <p14:creationId xmlns:p14="http://schemas.microsoft.com/office/powerpoint/2010/main" val="213163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GB" b="1" dirty="0" smtClean="0">
                <a:solidFill>
                  <a:schemeClr val="bg1"/>
                </a:solidFill>
              </a:rPr>
              <a:t>Exam Practice:  Mark Scheme</a:t>
            </a:r>
            <a:endParaRPr lang="en-GB" b="1"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GB" sz="3600" b="1" dirty="0" smtClean="0"/>
              <a:t>Answer the following question individually without notes:</a:t>
            </a:r>
          </a:p>
          <a:p>
            <a:pPr marL="0" indent="0">
              <a:buNone/>
            </a:pPr>
            <a:endParaRPr lang="en-GB" dirty="0"/>
          </a:p>
          <a:p>
            <a:pPr marL="0" indent="0">
              <a:buNone/>
            </a:pPr>
            <a:r>
              <a:rPr lang="en-US" dirty="0"/>
              <a:t>A researcher used the Strange Situation to investigate the attachment types of two infants. Megan was classified as insecure-avoidant. Rosie was classified as insecure-resistant.</a:t>
            </a:r>
          </a:p>
          <a:p>
            <a:pPr marL="0" indent="0">
              <a:buNone/>
            </a:pPr>
            <a:r>
              <a:rPr lang="en-US" dirty="0"/>
              <a:t>Explain how Megan’s </a:t>
            </a:r>
            <a:r>
              <a:rPr lang="en-US" dirty="0" err="1"/>
              <a:t>behaviour</a:t>
            </a:r>
            <a:r>
              <a:rPr lang="en-US" dirty="0"/>
              <a:t> would differ from Rosie’s </a:t>
            </a:r>
            <a:r>
              <a:rPr lang="en-US" dirty="0" err="1"/>
              <a:t>behaviour</a:t>
            </a:r>
            <a:r>
              <a:rPr lang="en-US" dirty="0"/>
              <a:t> in the Strange Situation</a:t>
            </a:r>
            <a:r>
              <a:rPr lang="en-US" dirty="0" smtClean="0"/>
              <a:t>.  (4 marks)</a:t>
            </a:r>
          </a:p>
          <a:p>
            <a:pPr marL="0" indent="0">
              <a:buNone/>
            </a:pPr>
            <a:endParaRPr lang="en-US" b="1" dirty="0" smtClean="0"/>
          </a:p>
          <a:p>
            <a:pPr marL="0" indent="0">
              <a:buNone/>
            </a:pPr>
            <a:r>
              <a:rPr lang="en-US" sz="3600" b="1" dirty="0" smtClean="0">
                <a:solidFill>
                  <a:schemeClr val="accent3">
                    <a:lumMod val="50000"/>
                  </a:schemeClr>
                </a:solidFill>
              </a:rPr>
              <a:t>Answer:</a:t>
            </a:r>
            <a:endParaRPr lang="en-US" sz="3600" b="1" dirty="0">
              <a:solidFill>
                <a:schemeClr val="accent3">
                  <a:lumMod val="50000"/>
                </a:schemeClr>
              </a:solidFill>
            </a:endParaRPr>
          </a:p>
          <a:p>
            <a:pPr marL="0" indent="0">
              <a:buNone/>
            </a:pPr>
            <a:r>
              <a:rPr lang="en-US" b="1" dirty="0">
                <a:solidFill>
                  <a:schemeClr val="accent4">
                    <a:lumMod val="50000"/>
                  </a:schemeClr>
                </a:solidFill>
              </a:rPr>
              <a:t>Separation </a:t>
            </a:r>
            <a:r>
              <a:rPr lang="en-US" b="1" dirty="0" err="1">
                <a:solidFill>
                  <a:schemeClr val="accent4">
                    <a:lumMod val="50000"/>
                  </a:schemeClr>
                </a:solidFill>
              </a:rPr>
              <a:t>behaviour</a:t>
            </a:r>
            <a:r>
              <a:rPr lang="en-US" b="1" dirty="0">
                <a:solidFill>
                  <a:schemeClr val="accent4">
                    <a:lumMod val="50000"/>
                  </a:schemeClr>
                </a:solidFill>
              </a:rPr>
              <a:t> – insecure avoidant (Megan) seem unconcerned when mother leaves, </a:t>
            </a:r>
            <a:r>
              <a:rPr lang="en-US" b="1" dirty="0" smtClean="0">
                <a:solidFill>
                  <a:schemeClr val="accent2">
                    <a:lumMod val="50000"/>
                  </a:schemeClr>
                </a:solidFill>
              </a:rPr>
              <a:t>(1 mark) </a:t>
            </a:r>
            <a:r>
              <a:rPr lang="en-US" b="1" dirty="0" smtClean="0">
                <a:solidFill>
                  <a:schemeClr val="accent4">
                    <a:lumMod val="50000"/>
                  </a:schemeClr>
                </a:solidFill>
              </a:rPr>
              <a:t>whereas </a:t>
            </a:r>
            <a:r>
              <a:rPr lang="en-US" b="1" dirty="0">
                <a:solidFill>
                  <a:schemeClr val="accent4">
                    <a:lumMod val="50000"/>
                  </a:schemeClr>
                </a:solidFill>
              </a:rPr>
              <a:t>insecure resistant (Rosie) show intense </a:t>
            </a:r>
            <a:r>
              <a:rPr lang="en-US" b="1" dirty="0" smtClean="0">
                <a:solidFill>
                  <a:schemeClr val="accent4">
                    <a:lumMod val="50000"/>
                  </a:schemeClr>
                </a:solidFill>
              </a:rPr>
              <a:t>distress </a:t>
            </a:r>
            <a:r>
              <a:rPr lang="en-US" b="1" dirty="0" smtClean="0">
                <a:solidFill>
                  <a:schemeClr val="accent2">
                    <a:lumMod val="50000"/>
                  </a:schemeClr>
                </a:solidFill>
              </a:rPr>
              <a:t>(1 mark).</a:t>
            </a:r>
            <a:r>
              <a:rPr lang="en-US" b="1" dirty="0">
                <a:solidFill>
                  <a:schemeClr val="accent4">
                    <a:lumMod val="50000"/>
                  </a:schemeClr>
                </a:solidFill>
              </a:rPr>
              <a:t/>
            </a:r>
            <a:br>
              <a:rPr lang="en-US" b="1" dirty="0">
                <a:solidFill>
                  <a:schemeClr val="accent4">
                    <a:lumMod val="50000"/>
                  </a:schemeClr>
                </a:solidFill>
              </a:rPr>
            </a:br>
            <a:r>
              <a:rPr lang="en-US" b="1" dirty="0">
                <a:solidFill>
                  <a:schemeClr val="accent4">
                    <a:lumMod val="50000"/>
                  </a:schemeClr>
                </a:solidFill>
              </a:rPr>
              <a:t>Reunion </a:t>
            </a:r>
            <a:r>
              <a:rPr lang="en-US" b="1" dirty="0" err="1">
                <a:solidFill>
                  <a:schemeClr val="accent4">
                    <a:lumMod val="50000"/>
                  </a:schemeClr>
                </a:solidFill>
              </a:rPr>
              <a:t>behaviour</a:t>
            </a:r>
            <a:r>
              <a:rPr lang="en-US" b="1" dirty="0">
                <a:solidFill>
                  <a:schemeClr val="accent4">
                    <a:lumMod val="50000"/>
                  </a:schemeClr>
                </a:solidFill>
              </a:rPr>
              <a:t> – insecure avoidant show little reaction when the mother comes </a:t>
            </a:r>
            <a:r>
              <a:rPr lang="en-US" b="1" dirty="0" smtClean="0">
                <a:solidFill>
                  <a:schemeClr val="accent4">
                    <a:lumMod val="50000"/>
                  </a:schemeClr>
                </a:solidFill>
              </a:rPr>
              <a:t>back </a:t>
            </a:r>
            <a:r>
              <a:rPr lang="en-US" b="1" dirty="0" smtClean="0">
                <a:solidFill>
                  <a:schemeClr val="accent2">
                    <a:lumMod val="50000"/>
                  </a:schemeClr>
                </a:solidFill>
              </a:rPr>
              <a:t>(1 mark), </a:t>
            </a:r>
            <a:r>
              <a:rPr lang="en-US" b="1" dirty="0">
                <a:solidFill>
                  <a:schemeClr val="accent4">
                    <a:lumMod val="50000"/>
                  </a:schemeClr>
                </a:solidFill>
              </a:rPr>
              <a:t>whereas insecure resistant may cling to their mother, but show ambivalent </a:t>
            </a:r>
            <a:r>
              <a:rPr lang="en-US" b="1" dirty="0" err="1">
                <a:solidFill>
                  <a:schemeClr val="accent4">
                    <a:lumMod val="50000"/>
                  </a:schemeClr>
                </a:solidFill>
              </a:rPr>
              <a:t>behaviour</a:t>
            </a:r>
            <a:r>
              <a:rPr lang="en-US" b="1" dirty="0">
                <a:solidFill>
                  <a:schemeClr val="accent4">
                    <a:lumMod val="50000"/>
                  </a:schemeClr>
                </a:solidFill>
              </a:rPr>
              <a:t> towards </a:t>
            </a:r>
            <a:r>
              <a:rPr lang="en-US" b="1" dirty="0" smtClean="0">
                <a:solidFill>
                  <a:schemeClr val="accent4">
                    <a:lumMod val="50000"/>
                  </a:schemeClr>
                </a:solidFill>
              </a:rPr>
              <a:t>her </a:t>
            </a:r>
            <a:r>
              <a:rPr lang="en-US" b="1" dirty="0" smtClean="0">
                <a:solidFill>
                  <a:schemeClr val="accent2">
                    <a:lumMod val="50000"/>
                  </a:schemeClr>
                </a:solidFill>
              </a:rPr>
              <a:t>(1 mark).</a:t>
            </a:r>
            <a:endParaRPr lang="en-GB" dirty="0">
              <a:solidFill>
                <a:schemeClr val="accent2">
                  <a:lumMod val="50000"/>
                </a:schemeClr>
              </a:solidFill>
            </a:endParaRPr>
          </a:p>
        </p:txBody>
      </p:sp>
    </p:spTree>
    <p:extLst>
      <p:ext uri="{BB962C8B-B14F-4D97-AF65-F5344CB8AC3E}">
        <p14:creationId xmlns:p14="http://schemas.microsoft.com/office/powerpoint/2010/main" val="3350135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pPr algn="ctr"/>
            <a:r>
              <a:rPr lang="en-GB" b="1" dirty="0" smtClean="0">
                <a:solidFill>
                  <a:schemeClr val="bg1"/>
                </a:solidFill>
              </a:rPr>
              <a:t>Questions on the strange situation study</a:t>
            </a:r>
            <a:endParaRPr lang="en-GB" b="1"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b="1" i="1" dirty="0" smtClean="0"/>
              <a:t>Answer in pairs, on a sheet of paper.  No notes</a:t>
            </a:r>
          </a:p>
          <a:p>
            <a:pPr marL="0" indent="0">
              <a:buNone/>
            </a:pPr>
            <a:endParaRPr lang="en-GB" b="1" i="1" dirty="0"/>
          </a:p>
          <a:p>
            <a:pPr marL="514350" indent="-514350">
              <a:buFont typeface="+mj-lt"/>
              <a:buAutoNum type="arabicPeriod"/>
            </a:pPr>
            <a:r>
              <a:rPr lang="en-GB" dirty="0" smtClean="0"/>
              <a:t>What type of research method was used in the study?</a:t>
            </a:r>
          </a:p>
          <a:p>
            <a:pPr marL="514350" indent="-514350">
              <a:buFont typeface="+mj-lt"/>
              <a:buAutoNum type="arabicPeriod"/>
            </a:pPr>
            <a:endParaRPr lang="en-GB" dirty="0"/>
          </a:p>
          <a:p>
            <a:pPr marL="514350" indent="-514350">
              <a:buFont typeface="+mj-lt"/>
              <a:buAutoNum type="arabicPeriod"/>
            </a:pPr>
            <a:r>
              <a:rPr lang="en-GB" dirty="0" smtClean="0"/>
              <a:t>How old were the infants being observed?</a:t>
            </a:r>
          </a:p>
          <a:p>
            <a:pPr marL="514350" indent="-514350">
              <a:buFont typeface="+mj-lt"/>
              <a:buAutoNum type="arabicPeriod"/>
            </a:pPr>
            <a:endParaRPr lang="en-GB" dirty="0"/>
          </a:p>
          <a:p>
            <a:pPr marL="514350" indent="-514350">
              <a:buFont typeface="+mj-lt"/>
              <a:buAutoNum type="arabicPeriod"/>
            </a:pPr>
            <a:r>
              <a:rPr lang="en-GB" dirty="0" smtClean="0"/>
              <a:t>What behaviours were being measured?</a:t>
            </a:r>
          </a:p>
          <a:p>
            <a:pPr marL="514350" indent="-514350">
              <a:buFont typeface="+mj-lt"/>
              <a:buAutoNum type="arabicPeriod"/>
            </a:pPr>
            <a:endParaRPr lang="en-GB" dirty="0"/>
          </a:p>
          <a:p>
            <a:pPr marL="514350" indent="-514350">
              <a:buFont typeface="+mj-lt"/>
              <a:buAutoNum type="arabicPeriod"/>
            </a:pPr>
            <a:r>
              <a:rPr lang="en-GB" dirty="0" smtClean="0"/>
              <a:t>What were the three attachment types called?</a:t>
            </a:r>
          </a:p>
          <a:p>
            <a:pPr marL="514350" indent="-514350">
              <a:buFont typeface="+mj-lt"/>
              <a:buAutoNum type="arabicPeriod"/>
            </a:pPr>
            <a:endParaRPr lang="en-GB" dirty="0"/>
          </a:p>
          <a:p>
            <a:pPr marL="514350" indent="-514350">
              <a:buFont typeface="+mj-lt"/>
              <a:buAutoNum type="arabicPeriod"/>
            </a:pPr>
            <a:r>
              <a:rPr lang="en-GB" dirty="0" smtClean="0"/>
              <a:t>What attachment type was Baby G displaying in the clip?</a:t>
            </a:r>
          </a:p>
          <a:p>
            <a:pPr marL="0" indent="0">
              <a:buNone/>
            </a:pPr>
            <a:endParaRPr lang="en-GB" dirty="0"/>
          </a:p>
        </p:txBody>
      </p:sp>
    </p:spTree>
    <p:extLst>
      <p:ext uri="{BB962C8B-B14F-4D97-AF65-F5344CB8AC3E}">
        <p14:creationId xmlns:p14="http://schemas.microsoft.com/office/powerpoint/2010/main" val="181490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lstStyle/>
          <a:p>
            <a:pPr algn="ctr"/>
            <a:r>
              <a:rPr lang="en-GB" b="1" dirty="0" smtClean="0">
                <a:solidFill>
                  <a:schemeClr val="bg1"/>
                </a:solidFill>
              </a:rPr>
              <a:t>Questions on the strange situation study</a:t>
            </a:r>
            <a:endParaRPr lang="en-GB" b="1" dirty="0">
              <a:solidFill>
                <a:schemeClr val="bg1"/>
              </a:solidFill>
            </a:endParaRPr>
          </a:p>
        </p:txBody>
      </p:sp>
      <p:sp>
        <p:nvSpPr>
          <p:cNvPr id="3" name="Content Placeholder 2"/>
          <p:cNvSpPr>
            <a:spLocks noGrp="1"/>
          </p:cNvSpPr>
          <p:nvPr>
            <p:ph idx="1"/>
          </p:nvPr>
        </p:nvSpPr>
        <p:spPr>
          <a:xfrm>
            <a:off x="838200" y="1825625"/>
            <a:ext cx="5518355" cy="4351338"/>
          </a:xfrm>
        </p:spPr>
        <p:txBody>
          <a:bodyPr>
            <a:normAutofit fontScale="70000" lnSpcReduction="20000"/>
          </a:bodyPr>
          <a:lstStyle/>
          <a:p>
            <a:pPr marL="0" indent="0">
              <a:buNone/>
            </a:pPr>
            <a:r>
              <a:rPr lang="en-GB" b="1" i="1" dirty="0" smtClean="0"/>
              <a:t>Did you get it right?</a:t>
            </a:r>
          </a:p>
          <a:p>
            <a:pPr marL="0" indent="0">
              <a:buNone/>
            </a:pPr>
            <a:endParaRPr lang="en-GB" b="1" i="1" dirty="0"/>
          </a:p>
          <a:p>
            <a:pPr marL="514350" indent="-514350">
              <a:buFont typeface="+mj-lt"/>
              <a:buAutoNum type="arabicPeriod"/>
            </a:pPr>
            <a:r>
              <a:rPr lang="en-GB" dirty="0" smtClean="0"/>
              <a:t>What type of research method was used in the study?  </a:t>
            </a:r>
            <a:endParaRPr lang="en-GB" b="1" dirty="0" smtClean="0">
              <a:solidFill>
                <a:srgbClr val="FF0000"/>
              </a:solidFill>
            </a:endParaRPr>
          </a:p>
          <a:p>
            <a:pPr marL="514350" indent="-514350">
              <a:buFont typeface="+mj-lt"/>
              <a:buAutoNum type="arabicPeriod"/>
            </a:pPr>
            <a:endParaRPr lang="en-GB" dirty="0"/>
          </a:p>
          <a:p>
            <a:pPr marL="514350" indent="-514350">
              <a:buFont typeface="+mj-lt"/>
              <a:buAutoNum type="arabicPeriod"/>
            </a:pPr>
            <a:r>
              <a:rPr lang="en-GB" dirty="0" smtClean="0"/>
              <a:t>How old were the infants being observed?  </a:t>
            </a:r>
            <a:endParaRPr lang="en-GB" b="1" dirty="0" smtClean="0">
              <a:solidFill>
                <a:srgbClr val="FF0000"/>
              </a:solidFill>
            </a:endParaRPr>
          </a:p>
          <a:p>
            <a:pPr marL="514350" indent="-514350">
              <a:buFont typeface="+mj-lt"/>
              <a:buAutoNum type="arabicPeriod"/>
            </a:pPr>
            <a:endParaRPr lang="en-GB" dirty="0"/>
          </a:p>
          <a:p>
            <a:pPr marL="514350" indent="-514350">
              <a:buFont typeface="+mj-lt"/>
              <a:buAutoNum type="arabicPeriod"/>
            </a:pPr>
            <a:r>
              <a:rPr lang="en-GB" dirty="0" smtClean="0"/>
              <a:t>What behaviours were being measured? </a:t>
            </a:r>
            <a:endParaRPr lang="en-GB" b="1" dirty="0" smtClean="0">
              <a:solidFill>
                <a:srgbClr val="FF0000"/>
              </a:solidFill>
            </a:endParaRPr>
          </a:p>
          <a:p>
            <a:pPr marL="514350" indent="-514350">
              <a:buFont typeface="+mj-lt"/>
              <a:buAutoNum type="arabicPeriod"/>
            </a:pPr>
            <a:endParaRPr lang="en-GB" dirty="0"/>
          </a:p>
          <a:p>
            <a:pPr marL="514350" indent="-514350">
              <a:buFont typeface="+mj-lt"/>
              <a:buAutoNum type="arabicPeriod"/>
            </a:pPr>
            <a:r>
              <a:rPr lang="en-GB" dirty="0" smtClean="0"/>
              <a:t>What were the three attachment types called? </a:t>
            </a:r>
            <a:endParaRPr lang="en-GB" b="1" dirty="0" smtClean="0">
              <a:solidFill>
                <a:srgbClr val="FF0000"/>
              </a:solidFill>
            </a:endParaRPr>
          </a:p>
          <a:p>
            <a:pPr marL="514350" indent="-514350">
              <a:buFont typeface="+mj-lt"/>
              <a:buAutoNum type="arabicPeriod"/>
            </a:pPr>
            <a:endParaRPr lang="en-GB" dirty="0"/>
          </a:p>
          <a:p>
            <a:pPr marL="514350" indent="-514350">
              <a:buFont typeface="+mj-lt"/>
              <a:buAutoNum type="arabicPeriod"/>
            </a:pPr>
            <a:r>
              <a:rPr lang="en-GB" dirty="0" smtClean="0"/>
              <a:t>What attachment type was Baby G displaying in the clip? </a:t>
            </a:r>
            <a:endParaRPr lang="en-GB" b="1" dirty="0" smtClean="0">
              <a:solidFill>
                <a:srgbClr val="FF0000"/>
              </a:solidFill>
            </a:endParaRPr>
          </a:p>
          <a:p>
            <a:pPr marL="514350" indent="-514350">
              <a:buFont typeface="+mj-lt"/>
              <a:buAutoNum type="arabicPeriod"/>
            </a:pPr>
            <a:endParaRPr lang="en-GB" b="1" dirty="0">
              <a:solidFill>
                <a:srgbClr val="FF0000"/>
              </a:solidFill>
            </a:endParaRPr>
          </a:p>
          <a:p>
            <a:endParaRPr lang="en-GB" b="1" dirty="0" smtClean="0">
              <a:solidFill>
                <a:srgbClr val="FF0000"/>
              </a:solidFill>
            </a:endParaRPr>
          </a:p>
          <a:p>
            <a:pPr marL="0" indent="0">
              <a:buNone/>
            </a:pPr>
            <a:endParaRPr lang="en-GB" dirty="0"/>
          </a:p>
        </p:txBody>
      </p:sp>
      <p:sp>
        <p:nvSpPr>
          <p:cNvPr id="4" name="TextBox 3"/>
          <p:cNvSpPr txBox="1"/>
          <p:nvPr/>
        </p:nvSpPr>
        <p:spPr>
          <a:xfrm>
            <a:off x="6678561" y="2492478"/>
            <a:ext cx="4675239" cy="2585323"/>
          </a:xfrm>
          <a:prstGeom prst="rect">
            <a:avLst/>
          </a:prstGeom>
          <a:noFill/>
        </p:spPr>
        <p:txBody>
          <a:bodyPr wrap="square" rtlCol="0">
            <a:spAutoFit/>
          </a:bodyPr>
          <a:lstStyle/>
          <a:p>
            <a:pPr marL="342900" indent="-342900">
              <a:buFont typeface="+mj-lt"/>
              <a:buAutoNum type="arabicPeriod"/>
            </a:pPr>
            <a:r>
              <a:rPr lang="en-GB" b="1" dirty="0">
                <a:solidFill>
                  <a:srgbClr val="FF0000"/>
                </a:solidFill>
              </a:rPr>
              <a:t>Controlled </a:t>
            </a:r>
            <a:r>
              <a:rPr lang="en-GB" b="1" dirty="0" smtClean="0">
                <a:solidFill>
                  <a:srgbClr val="FF0000"/>
                </a:solidFill>
              </a:rPr>
              <a:t>observation</a:t>
            </a:r>
          </a:p>
          <a:p>
            <a:pPr marL="342900" indent="-342900">
              <a:buFont typeface="+mj-lt"/>
              <a:buAutoNum type="arabicPeriod"/>
            </a:pPr>
            <a:r>
              <a:rPr lang="en-GB" b="1" dirty="0" smtClean="0">
                <a:solidFill>
                  <a:srgbClr val="FF0000"/>
                </a:solidFill>
              </a:rPr>
              <a:t>9-18 months</a:t>
            </a:r>
          </a:p>
          <a:p>
            <a:pPr marL="342900" indent="-342900">
              <a:buFont typeface="+mj-lt"/>
              <a:buAutoNum type="arabicPeriod"/>
            </a:pPr>
            <a:r>
              <a:rPr lang="en-GB" b="1" dirty="0" smtClean="0">
                <a:solidFill>
                  <a:srgbClr val="FF0000"/>
                </a:solidFill>
              </a:rPr>
              <a:t>How </a:t>
            </a:r>
            <a:r>
              <a:rPr lang="en-GB" b="1" dirty="0">
                <a:solidFill>
                  <a:srgbClr val="FF0000"/>
                </a:solidFill>
              </a:rPr>
              <a:t>the child reacted to the mother leaving, how they reacted to the mother returning, how they responded to the </a:t>
            </a:r>
            <a:r>
              <a:rPr lang="en-GB" b="1" dirty="0" smtClean="0">
                <a:solidFill>
                  <a:srgbClr val="FF0000"/>
                </a:solidFill>
              </a:rPr>
              <a:t>stranger</a:t>
            </a:r>
          </a:p>
          <a:p>
            <a:pPr marL="342900" indent="-342900">
              <a:buFont typeface="+mj-lt"/>
              <a:buAutoNum type="arabicPeriod"/>
            </a:pPr>
            <a:r>
              <a:rPr lang="en-GB" b="1" dirty="0" smtClean="0">
                <a:solidFill>
                  <a:srgbClr val="FF0000"/>
                </a:solidFill>
              </a:rPr>
              <a:t>Secure</a:t>
            </a:r>
            <a:r>
              <a:rPr lang="en-GB" b="1" dirty="0">
                <a:solidFill>
                  <a:srgbClr val="FF0000"/>
                </a:solidFill>
              </a:rPr>
              <a:t>, insecure avoidant, insecure </a:t>
            </a:r>
            <a:r>
              <a:rPr lang="en-GB" b="1" dirty="0" smtClean="0">
                <a:solidFill>
                  <a:srgbClr val="FF0000"/>
                </a:solidFill>
              </a:rPr>
              <a:t>resistant</a:t>
            </a:r>
          </a:p>
          <a:p>
            <a:pPr marL="342900" indent="-342900">
              <a:buFont typeface="+mj-lt"/>
              <a:buAutoNum type="arabicPeriod"/>
            </a:pPr>
            <a:r>
              <a:rPr lang="en-GB" b="1" dirty="0" smtClean="0">
                <a:solidFill>
                  <a:srgbClr val="FF0000"/>
                </a:solidFill>
              </a:rPr>
              <a:t>Secure</a:t>
            </a:r>
            <a:endParaRPr lang="en-GB" b="1" dirty="0">
              <a:solidFill>
                <a:srgbClr val="FF0000"/>
              </a:solidFill>
            </a:endParaRPr>
          </a:p>
        </p:txBody>
      </p:sp>
    </p:spTree>
    <p:extLst>
      <p:ext uri="{BB962C8B-B14F-4D97-AF65-F5344CB8AC3E}">
        <p14:creationId xmlns:p14="http://schemas.microsoft.com/office/powerpoint/2010/main" val="65856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43191"/>
            <a:ext cx="6267994" cy="4351338"/>
          </a:xfrm>
        </p:spPr>
        <p:txBody>
          <a:bodyPr/>
          <a:lstStyle/>
          <a:p>
            <a:pPr marL="0" indent="0">
              <a:buNone/>
            </a:pPr>
            <a:r>
              <a:rPr lang="en-GB" dirty="0" smtClean="0"/>
              <a:t>In your groups</a:t>
            </a:r>
            <a:r>
              <a:rPr lang="en-GB" dirty="0" smtClean="0"/>
              <a:t>, without looking at </a:t>
            </a:r>
            <a:r>
              <a:rPr lang="en-GB" dirty="0" smtClean="0"/>
              <a:t>your notes, </a:t>
            </a:r>
            <a:r>
              <a:rPr lang="en-GB" dirty="0" smtClean="0"/>
              <a:t>jot down what happens in </a:t>
            </a:r>
            <a:r>
              <a:rPr lang="en-GB" dirty="0" smtClean="0"/>
              <a:t>each stage of the strange situation procedure</a:t>
            </a:r>
          </a:p>
          <a:p>
            <a:pPr marL="0" indent="0">
              <a:buNone/>
            </a:pPr>
            <a:endParaRPr lang="en-GB" dirty="0"/>
          </a:p>
          <a:p>
            <a:pPr marL="0" indent="0">
              <a:buNone/>
            </a:pPr>
            <a:r>
              <a:rPr lang="en-GB" b="1" i="1" dirty="0" smtClean="0"/>
              <a:t>Now check against the pack. Did you get it right?</a:t>
            </a:r>
            <a:endParaRPr lang="en-GB" b="1" i="1" dirty="0"/>
          </a:p>
        </p:txBody>
      </p:sp>
      <p:sp>
        <p:nvSpPr>
          <p:cNvPr id="4" name="Title 1"/>
          <p:cNvSpPr>
            <a:spLocks noGrp="1"/>
          </p:cNvSpPr>
          <p:nvPr>
            <p:ph type="title"/>
          </p:nvPr>
        </p:nvSpPr>
        <p:spPr>
          <a:solidFill>
            <a:schemeClr val="tx2">
              <a:lumMod val="60000"/>
              <a:lumOff val="40000"/>
            </a:schemeClr>
          </a:solidFill>
        </p:spPr>
        <p:txBody>
          <a:bodyPr/>
          <a:lstStyle/>
          <a:p>
            <a:pPr algn="ctr"/>
            <a:r>
              <a:rPr lang="en-GB" b="1" dirty="0">
                <a:solidFill>
                  <a:schemeClr val="bg1"/>
                </a:solidFill>
              </a:rPr>
              <a:t>T</a:t>
            </a:r>
            <a:r>
              <a:rPr lang="en-GB" b="1" dirty="0" smtClean="0">
                <a:solidFill>
                  <a:schemeClr val="bg1"/>
                </a:solidFill>
              </a:rPr>
              <a:t>he strange situation study</a:t>
            </a:r>
            <a:endParaRPr lang="en-GB" b="1" dirty="0">
              <a:solidFill>
                <a:schemeClr val="bg1"/>
              </a:solidFill>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42298" t="14661"/>
          <a:stretch/>
        </p:blipFill>
        <p:spPr>
          <a:xfrm>
            <a:off x="7267302" y="1943191"/>
            <a:ext cx="4086498" cy="3874857"/>
          </a:xfrm>
          <a:prstGeom prst="rect">
            <a:avLst/>
          </a:prstGeom>
        </p:spPr>
      </p:pic>
    </p:spTree>
    <p:extLst>
      <p:ext uri="{BB962C8B-B14F-4D97-AF65-F5344CB8AC3E}">
        <p14:creationId xmlns:p14="http://schemas.microsoft.com/office/powerpoint/2010/main" val="2516136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hlinkClick r:id="rId2"/>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38200" y="2111092"/>
            <a:ext cx="3550920" cy="2377062"/>
          </a:xfrm>
        </p:spPr>
      </p:pic>
      <p:sp>
        <p:nvSpPr>
          <p:cNvPr id="5" name="TextBox 4"/>
          <p:cNvSpPr txBox="1"/>
          <p:nvPr/>
        </p:nvSpPr>
        <p:spPr>
          <a:xfrm>
            <a:off x="4885509" y="2111092"/>
            <a:ext cx="6468291" cy="1569660"/>
          </a:xfrm>
          <a:prstGeom prst="rect">
            <a:avLst/>
          </a:prstGeom>
          <a:solidFill>
            <a:schemeClr val="accent4">
              <a:lumMod val="40000"/>
              <a:lumOff val="60000"/>
            </a:schemeClr>
          </a:solidFill>
        </p:spPr>
        <p:txBody>
          <a:bodyPr wrap="square" rtlCol="0">
            <a:spAutoFit/>
          </a:bodyPr>
          <a:lstStyle/>
          <a:p>
            <a:r>
              <a:rPr lang="en-GB" sz="2400" dirty="0" smtClean="0"/>
              <a:t>Watch the clips and see if you can work </a:t>
            </a:r>
            <a:r>
              <a:rPr lang="en-GB" sz="2400" dirty="0" smtClean="0"/>
              <a:t>out what the attachment type is (ignore the label on the video – one of them is definitely wrong) and justify your answer</a:t>
            </a:r>
            <a:endParaRPr lang="en-GB" sz="2400" dirty="0" smtClean="0"/>
          </a:p>
        </p:txBody>
      </p:sp>
      <p:pic>
        <p:nvPicPr>
          <p:cNvPr id="7" name="Picture 6">
            <a:hlinkClick r:id="rId4"/>
          </p:cNvPr>
          <p:cNvPicPr>
            <a:picLocks noChangeAspect="1"/>
          </p:cNvPicPr>
          <p:nvPr/>
        </p:nvPicPr>
        <p:blipFill>
          <a:blip r:embed="rId5"/>
          <a:stretch>
            <a:fillRect/>
          </a:stretch>
        </p:blipFill>
        <p:spPr>
          <a:xfrm>
            <a:off x="5005250" y="4111132"/>
            <a:ext cx="3250475" cy="2613382"/>
          </a:xfrm>
          <a:prstGeom prst="rect">
            <a:avLst/>
          </a:prstGeom>
        </p:spPr>
      </p:pic>
      <p:sp>
        <p:nvSpPr>
          <p:cNvPr id="9" name="12-Point Star 8"/>
          <p:cNvSpPr/>
          <p:nvPr/>
        </p:nvSpPr>
        <p:spPr>
          <a:xfrm rot="277987">
            <a:off x="2336700" y="3970924"/>
            <a:ext cx="2613659" cy="1464841"/>
          </a:xfrm>
          <a:prstGeom prst="star12">
            <a:avLst/>
          </a:prstGeom>
          <a:solidFill>
            <a:schemeClr val="accent4">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Baby 1</a:t>
            </a:r>
            <a:endParaRPr lang="en-GB" sz="2800" dirty="0"/>
          </a:p>
        </p:txBody>
      </p:sp>
      <p:sp>
        <p:nvSpPr>
          <p:cNvPr id="11" name="12-Point Star 10"/>
          <p:cNvSpPr/>
          <p:nvPr/>
        </p:nvSpPr>
        <p:spPr>
          <a:xfrm>
            <a:off x="7498666" y="5259673"/>
            <a:ext cx="2613659" cy="1464841"/>
          </a:xfrm>
          <a:prstGeom prst="star12">
            <a:avLst/>
          </a:prstGeom>
          <a:solidFill>
            <a:schemeClr val="accent4">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Baby 2</a:t>
            </a:r>
            <a:endParaRPr lang="en-GB" sz="2800" dirty="0"/>
          </a:p>
        </p:txBody>
      </p:sp>
      <p:sp>
        <p:nvSpPr>
          <p:cNvPr id="13" name="Title 1"/>
          <p:cNvSpPr>
            <a:spLocks noGrp="1"/>
          </p:cNvSpPr>
          <p:nvPr>
            <p:ph type="title"/>
          </p:nvPr>
        </p:nvSpPr>
        <p:spPr>
          <a:solidFill>
            <a:schemeClr val="tx2">
              <a:lumMod val="60000"/>
              <a:lumOff val="40000"/>
            </a:schemeClr>
          </a:solidFill>
        </p:spPr>
        <p:txBody>
          <a:bodyPr/>
          <a:lstStyle/>
          <a:p>
            <a:pPr algn="ctr"/>
            <a:r>
              <a:rPr lang="en-GB" b="1" dirty="0">
                <a:solidFill>
                  <a:schemeClr val="bg1"/>
                </a:solidFill>
              </a:rPr>
              <a:t>T</a:t>
            </a:r>
            <a:r>
              <a:rPr lang="en-GB" b="1" dirty="0" smtClean="0">
                <a:solidFill>
                  <a:schemeClr val="bg1"/>
                </a:solidFill>
              </a:rPr>
              <a:t>he strange situation study</a:t>
            </a:r>
            <a:endParaRPr lang="en-GB" b="1" dirty="0">
              <a:solidFill>
                <a:schemeClr val="bg1"/>
              </a:solidFill>
            </a:endParaRPr>
          </a:p>
        </p:txBody>
      </p:sp>
    </p:spTree>
    <p:extLst>
      <p:ext uri="{BB962C8B-B14F-4D97-AF65-F5344CB8AC3E}">
        <p14:creationId xmlns:p14="http://schemas.microsoft.com/office/powerpoint/2010/main" val="1295386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In </a:t>
            </a:r>
            <a:r>
              <a:rPr lang="en-GB" dirty="0" smtClean="0"/>
              <a:t>groups</a:t>
            </a:r>
            <a:r>
              <a:rPr lang="en-GB" dirty="0" smtClean="0"/>
              <a:t>, </a:t>
            </a:r>
            <a:r>
              <a:rPr lang="en-GB" dirty="0" smtClean="0"/>
              <a:t>on MWBs, draw out the following table and complete it </a:t>
            </a:r>
            <a:r>
              <a:rPr lang="en-GB" b="1" i="1" dirty="0" smtClean="0"/>
              <a:t>without looking at your notes</a:t>
            </a:r>
            <a:r>
              <a:rPr lang="en-GB" dirty="0" smtClean="0"/>
              <a:t>:</a:t>
            </a:r>
          </a:p>
          <a:p>
            <a:pPr marL="0" indent="0">
              <a:buNone/>
            </a:pPr>
            <a:endParaRPr lang="en-GB" dirty="0"/>
          </a:p>
          <a:p>
            <a:pPr marL="0" indent="0">
              <a:buNone/>
            </a:pPr>
            <a:endParaRPr lang="en-GB" dirty="0"/>
          </a:p>
        </p:txBody>
      </p:sp>
      <p:sp>
        <p:nvSpPr>
          <p:cNvPr id="4" name="Title 1"/>
          <p:cNvSpPr>
            <a:spLocks noGrp="1"/>
          </p:cNvSpPr>
          <p:nvPr>
            <p:ph type="title"/>
          </p:nvPr>
        </p:nvSpPr>
        <p:spPr>
          <a:solidFill>
            <a:schemeClr val="tx2">
              <a:lumMod val="60000"/>
              <a:lumOff val="40000"/>
            </a:schemeClr>
          </a:solidFill>
        </p:spPr>
        <p:txBody>
          <a:bodyPr/>
          <a:lstStyle/>
          <a:p>
            <a:pPr algn="ctr"/>
            <a:r>
              <a:rPr lang="en-GB" b="1" dirty="0">
                <a:solidFill>
                  <a:schemeClr val="bg1"/>
                </a:solidFill>
              </a:rPr>
              <a:t>T</a:t>
            </a:r>
            <a:r>
              <a:rPr lang="en-GB" b="1" dirty="0" smtClean="0">
                <a:solidFill>
                  <a:schemeClr val="bg1"/>
                </a:solidFill>
              </a:rPr>
              <a:t>he strange situation study</a:t>
            </a:r>
            <a:endParaRPr lang="en-GB"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369190710"/>
              </p:ext>
            </p:extLst>
          </p:nvPr>
        </p:nvGraphicFramePr>
        <p:xfrm>
          <a:off x="1744618" y="3070980"/>
          <a:ext cx="8127999" cy="3114040"/>
        </p:xfrm>
        <a:graphic>
          <a:graphicData uri="http://schemas.openxmlformats.org/drawingml/2006/table">
            <a:tbl>
              <a:tblPr firstRow="1" bandRow="1">
                <a:tableStyleId>{21E4AEA4-8DFA-4A89-87EB-49C32662AFE0}</a:tableStyleId>
              </a:tblPr>
              <a:tblGrid>
                <a:gridCol w="2709333">
                  <a:extLst>
                    <a:ext uri="{9D8B030D-6E8A-4147-A177-3AD203B41FA5}">
                      <a16:colId xmlns:a16="http://schemas.microsoft.com/office/drawing/2014/main" xmlns="" val="2081565021"/>
                    </a:ext>
                  </a:extLst>
                </a:gridCol>
                <a:gridCol w="2709333">
                  <a:extLst>
                    <a:ext uri="{9D8B030D-6E8A-4147-A177-3AD203B41FA5}">
                      <a16:colId xmlns:a16="http://schemas.microsoft.com/office/drawing/2014/main" xmlns="" val="809827819"/>
                    </a:ext>
                  </a:extLst>
                </a:gridCol>
                <a:gridCol w="2709333">
                  <a:extLst>
                    <a:ext uri="{9D8B030D-6E8A-4147-A177-3AD203B41FA5}">
                      <a16:colId xmlns:a16="http://schemas.microsoft.com/office/drawing/2014/main" xmlns="" val="2558957724"/>
                    </a:ext>
                  </a:extLst>
                </a:gridCol>
              </a:tblGrid>
              <a:tr h="370840">
                <a:tc>
                  <a:txBody>
                    <a:bodyPr/>
                    <a:lstStyle/>
                    <a:p>
                      <a:r>
                        <a:rPr lang="en-GB" dirty="0" smtClean="0"/>
                        <a:t>Type of Attachment</a:t>
                      </a:r>
                      <a:endParaRPr lang="en-GB" dirty="0"/>
                    </a:p>
                  </a:txBody>
                  <a:tcPr/>
                </a:tc>
                <a:tc>
                  <a:txBody>
                    <a:bodyPr/>
                    <a:lstStyle/>
                    <a:p>
                      <a:r>
                        <a:rPr lang="en-GB" dirty="0" smtClean="0"/>
                        <a:t>Percentage of babies</a:t>
                      </a:r>
                      <a:endParaRPr lang="en-GB" dirty="0"/>
                    </a:p>
                  </a:txBody>
                  <a:tcPr/>
                </a:tc>
                <a:tc>
                  <a:txBody>
                    <a:bodyPr/>
                    <a:lstStyle/>
                    <a:p>
                      <a:r>
                        <a:rPr lang="en-GB" dirty="0" smtClean="0"/>
                        <a:t>Behaviour observed</a:t>
                      </a:r>
                      <a:endParaRPr lang="en-GB" dirty="0"/>
                    </a:p>
                  </a:txBody>
                  <a:tcPr/>
                </a:tc>
                <a:extLst>
                  <a:ext uri="{0D108BD9-81ED-4DB2-BD59-A6C34878D82A}">
                    <a16:rowId xmlns:a16="http://schemas.microsoft.com/office/drawing/2014/main" xmlns="" val="784690721"/>
                  </a:ext>
                </a:extLst>
              </a:tr>
              <a:tr h="370840">
                <a:tc>
                  <a:txBody>
                    <a:bodyPr/>
                    <a:lstStyle/>
                    <a:p>
                      <a:r>
                        <a:rPr lang="en-GB" b="1" dirty="0" smtClean="0"/>
                        <a:t>Insecure avoidant</a:t>
                      </a:r>
                      <a:endParaRPr lang="en-GB" b="1" dirty="0"/>
                    </a:p>
                  </a:txBody>
                  <a:tcPr/>
                </a:tc>
                <a:tc>
                  <a:txBody>
                    <a:bodyPr/>
                    <a:lstStyle/>
                    <a:p>
                      <a:endParaRPr lang="en-GB" dirty="0" smtClean="0"/>
                    </a:p>
                    <a:p>
                      <a:endParaRPr lang="en-GB" dirty="0" smtClean="0"/>
                    </a:p>
                    <a:p>
                      <a:endParaRPr lang="en-GB" dirty="0"/>
                    </a:p>
                  </a:txBody>
                  <a:tcPr/>
                </a:tc>
                <a:tc>
                  <a:txBody>
                    <a:bodyPr/>
                    <a:lstStyle/>
                    <a:p>
                      <a:endParaRPr lang="en-GB"/>
                    </a:p>
                  </a:txBody>
                  <a:tcPr/>
                </a:tc>
                <a:extLst>
                  <a:ext uri="{0D108BD9-81ED-4DB2-BD59-A6C34878D82A}">
                    <a16:rowId xmlns:a16="http://schemas.microsoft.com/office/drawing/2014/main" xmlns="" val="586247974"/>
                  </a:ext>
                </a:extLst>
              </a:tr>
              <a:tr h="370840">
                <a:tc>
                  <a:txBody>
                    <a:bodyPr/>
                    <a:lstStyle/>
                    <a:p>
                      <a:r>
                        <a:rPr lang="en-GB" b="1" dirty="0" smtClean="0"/>
                        <a:t>Secure</a:t>
                      </a:r>
                      <a:endParaRPr lang="en-GB" b="1" dirty="0"/>
                    </a:p>
                  </a:txBody>
                  <a:tcPr/>
                </a:tc>
                <a:tc>
                  <a:txBody>
                    <a:bodyPr/>
                    <a:lstStyle/>
                    <a:p>
                      <a:endParaRPr lang="en-GB" dirty="0" smtClean="0"/>
                    </a:p>
                    <a:p>
                      <a:endParaRPr lang="en-GB" dirty="0" smtClean="0"/>
                    </a:p>
                    <a:p>
                      <a:endParaRPr lang="en-GB" dirty="0"/>
                    </a:p>
                  </a:txBody>
                  <a:tcPr/>
                </a:tc>
                <a:tc>
                  <a:txBody>
                    <a:bodyPr/>
                    <a:lstStyle/>
                    <a:p>
                      <a:endParaRPr lang="en-GB"/>
                    </a:p>
                  </a:txBody>
                  <a:tcPr/>
                </a:tc>
                <a:extLst>
                  <a:ext uri="{0D108BD9-81ED-4DB2-BD59-A6C34878D82A}">
                    <a16:rowId xmlns:a16="http://schemas.microsoft.com/office/drawing/2014/main" xmlns="" val="4216152358"/>
                  </a:ext>
                </a:extLst>
              </a:tr>
              <a:tr h="370840">
                <a:tc>
                  <a:txBody>
                    <a:bodyPr/>
                    <a:lstStyle/>
                    <a:p>
                      <a:r>
                        <a:rPr lang="en-GB" b="1" dirty="0" smtClean="0"/>
                        <a:t>Insecure resistant</a:t>
                      </a:r>
                      <a:endParaRPr lang="en-GB" b="1" dirty="0"/>
                    </a:p>
                  </a:txBody>
                  <a:tcPr/>
                </a:tc>
                <a:tc>
                  <a:txBody>
                    <a:bodyPr/>
                    <a:lstStyle/>
                    <a:p>
                      <a:endParaRPr lang="en-GB" dirty="0" smtClean="0"/>
                    </a:p>
                    <a:p>
                      <a:endParaRPr lang="en-GB" dirty="0" smtClean="0"/>
                    </a:p>
                    <a:p>
                      <a:endParaRPr lang="en-GB" dirty="0"/>
                    </a:p>
                  </a:txBody>
                  <a:tcPr/>
                </a:tc>
                <a:tc>
                  <a:txBody>
                    <a:bodyPr/>
                    <a:lstStyle/>
                    <a:p>
                      <a:endParaRPr lang="en-GB" dirty="0"/>
                    </a:p>
                  </a:txBody>
                  <a:tcPr/>
                </a:tc>
                <a:extLst>
                  <a:ext uri="{0D108BD9-81ED-4DB2-BD59-A6C34878D82A}">
                    <a16:rowId xmlns:a16="http://schemas.microsoft.com/office/drawing/2014/main" xmlns="" val="3842071817"/>
                  </a:ext>
                </a:extLst>
              </a:tr>
            </a:tbl>
          </a:graphicData>
        </a:graphic>
      </p:graphicFrame>
    </p:spTree>
    <p:extLst>
      <p:ext uri="{BB962C8B-B14F-4D97-AF65-F5344CB8AC3E}">
        <p14:creationId xmlns:p14="http://schemas.microsoft.com/office/powerpoint/2010/main" val="202851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i="1" dirty="0" smtClean="0"/>
              <a:t>Did you get it right?</a:t>
            </a:r>
          </a:p>
          <a:p>
            <a:pPr marL="0" indent="0">
              <a:buNone/>
            </a:pPr>
            <a:endParaRPr lang="en-GB" dirty="0"/>
          </a:p>
          <a:p>
            <a:pPr marL="0" indent="0">
              <a:buNone/>
            </a:pPr>
            <a:endParaRPr lang="en-GB" dirty="0"/>
          </a:p>
        </p:txBody>
      </p:sp>
      <p:sp>
        <p:nvSpPr>
          <p:cNvPr id="4" name="Title 1"/>
          <p:cNvSpPr>
            <a:spLocks noGrp="1"/>
          </p:cNvSpPr>
          <p:nvPr>
            <p:ph type="title"/>
          </p:nvPr>
        </p:nvSpPr>
        <p:spPr>
          <a:solidFill>
            <a:schemeClr val="tx2">
              <a:lumMod val="60000"/>
              <a:lumOff val="40000"/>
            </a:schemeClr>
          </a:solidFill>
        </p:spPr>
        <p:txBody>
          <a:bodyPr/>
          <a:lstStyle/>
          <a:p>
            <a:pPr algn="ctr"/>
            <a:r>
              <a:rPr lang="en-GB" b="1" dirty="0">
                <a:solidFill>
                  <a:schemeClr val="bg1"/>
                </a:solidFill>
              </a:rPr>
              <a:t>T</a:t>
            </a:r>
            <a:r>
              <a:rPr lang="en-GB" b="1" dirty="0" smtClean="0">
                <a:solidFill>
                  <a:schemeClr val="bg1"/>
                </a:solidFill>
              </a:rPr>
              <a:t>he strange situation study</a:t>
            </a:r>
            <a:endParaRPr lang="en-GB"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085468054"/>
              </p:ext>
            </p:extLst>
          </p:nvPr>
        </p:nvGraphicFramePr>
        <p:xfrm>
          <a:off x="1418047" y="2549797"/>
          <a:ext cx="9609183" cy="3931920"/>
        </p:xfrm>
        <a:graphic>
          <a:graphicData uri="http://schemas.openxmlformats.org/drawingml/2006/table">
            <a:tbl>
              <a:tblPr firstRow="1" bandRow="1">
                <a:tableStyleId>{21E4AEA4-8DFA-4A89-87EB-49C32662AFE0}</a:tableStyleId>
              </a:tblPr>
              <a:tblGrid>
                <a:gridCol w="3203061">
                  <a:extLst>
                    <a:ext uri="{9D8B030D-6E8A-4147-A177-3AD203B41FA5}">
                      <a16:colId xmlns:a16="http://schemas.microsoft.com/office/drawing/2014/main" xmlns="" val="2081565021"/>
                    </a:ext>
                  </a:extLst>
                </a:gridCol>
                <a:gridCol w="1622938">
                  <a:extLst>
                    <a:ext uri="{9D8B030D-6E8A-4147-A177-3AD203B41FA5}">
                      <a16:colId xmlns:a16="http://schemas.microsoft.com/office/drawing/2014/main" xmlns="" val="809827819"/>
                    </a:ext>
                  </a:extLst>
                </a:gridCol>
                <a:gridCol w="4783184">
                  <a:extLst>
                    <a:ext uri="{9D8B030D-6E8A-4147-A177-3AD203B41FA5}">
                      <a16:colId xmlns:a16="http://schemas.microsoft.com/office/drawing/2014/main" xmlns="" val="2558957724"/>
                    </a:ext>
                  </a:extLst>
                </a:gridCol>
              </a:tblGrid>
              <a:tr h="370840">
                <a:tc>
                  <a:txBody>
                    <a:bodyPr/>
                    <a:lstStyle/>
                    <a:p>
                      <a:r>
                        <a:rPr lang="en-GB" dirty="0" smtClean="0"/>
                        <a:t>Type of Attachment</a:t>
                      </a:r>
                      <a:endParaRPr lang="en-GB" dirty="0"/>
                    </a:p>
                  </a:txBody>
                  <a:tcPr/>
                </a:tc>
                <a:tc>
                  <a:txBody>
                    <a:bodyPr/>
                    <a:lstStyle/>
                    <a:p>
                      <a:r>
                        <a:rPr lang="en-GB" dirty="0" smtClean="0"/>
                        <a:t>Percentage of babies</a:t>
                      </a:r>
                      <a:endParaRPr lang="en-GB" dirty="0"/>
                    </a:p>
                  </a:txBody>
                  <a:tcPr/>
                </a:tc>
                <a:tc>
                  <a:txBody>
                    <a:bodyPr/>
                    <a:lstStyle/>
                    <a:p>
                      <a:r>
                        <a:rPr lang="en-GB" dirty="0" smtClean="0"/>
                        <a:t>Behaviour observed</a:t>
                      </a:r>
                      <a:endParaRPr lang="en-GB" dirty="0"/>
                    </a:p>
                  </a:txBody>
                  <a:tcPr/>
                </a:tc>
                <a:extLst>
                  <a:ext uri="{0D108BD9-81ED-4DB2-BD59-A6C34878D82A}">
                    <a16:rowId xmlns:a16="http://schemas.microsoft.com/office/drawing/2014/main" xmlns="" val="784690721"/>
                  </a:ext>
                </a:extLst>
              </a:tr>
              <a:tr h="370840">
                <a:tc>
                  <a:txBody>
                    <a:bodyPr/>
                    <a:lstStyle/>
                    <a:p>
                      <a:r>
                        <a:rPr lang="en-GB" b="1" dirty="0" smtClean="0"/>
                        <a:t>Insecure avoidant</a:t>
                      </a:r>
                      <a:endParaRPr lang="en-GB" b="1" dirty="0"/>
                    </a:p>
                  </a:txBody>
                  <a:tcPr/>
                </a:tc>
                <a:tc>
                  <a:txBody>
                    <a:bodyPr/>
                    <a:lstStyle/>
                    <a:p>
                      <a:pPr algn="ctr"/>
                      <a:endParaRPr lang="en-GB" dirty="0" smtClean="0"/>
                    </a:p>
                    <a:p>
                      <a:pPr algn="ctr"/>
                      <a:r>
                        <a:rPr lang="en-GB" dirty="0" smtClean="0"/>
                        <a:t>22%</a:t>
                      </a:r>
                    </a:p>
                    <a:p>
                      <a:pPr algn="ctr"/>
                      <a:endParaRPr lang="en-GB" dirty="0"/>
                    </a:p>
                  </a:txBody>
                  <a:tcPr/>
                </a:tc>
                <a:tc>
                  <a:txBody>
                    <a:bodyPr/>
                    <a:lstStyle/>
                    <a:p>
                      <a:r>
                        <a:rPr lang="en-GB" dirty="0" smtClean="0"/>
                        <a:t>High willingness to explore. Low stranger anxiety,</a:t>
                      </a:r>
                      <a:r>
                        <a:rPr lang="en-GB" baseline="0" dirty="0" smtClean="0"/>
                        <a:t> no distress on separation, doesn’t seek contact when mother returns</a:t>
                      </a:r>
                      <a:endParaRPr lang="en-GB" dirty="0"/>
                    </a:p>
                  </a:txBody>
                  <a:tcPr/>
                </a:tc>
                <a:extLst>
                  <a:ext uri="{0D108BD9-81ED-4DB2-BD59-A6C34878D82A}">
                    <a16:rowId xmlns:a16="http://schemas.microsoft.com/office/drawing/2014/main" xmlns="" val="586247974"/>
                  </a:ext>
                </a:extLst>
              </a:tr>
              <a:tr h="370840">
                <a:tc>
                  <a:txBody>
                    <a:bodyPr/>
                    <a:lstStyle/>
                    <a:p>
                      <a:r>
                        <a:rPr lang="en-GB" b="1" dirty="0" smtClean="0"/>
                        <a:t>Secure</a:t>
                      </a:r>
                      <a:endParaRPr lang="en-GB" b="1" dirty="0"/>
                    </a:p>
                  </a:txBody>
                  <a:tcPr/>
                </a:tc>
                <a:tc>
                  <a:txBody>
                    <a:bodyPr/>
                    <a:lstStyle/>
                    <a:p>
                      <a:pPr algn="ctr"/>
                      <a:endParaRPr lang="en-GB" dirty="0" smtClean="0"/>
                    </a:p>
                    <a:p>
                      <a:pPr algn="ctr"/>
                      <a:r>
                        <a:rPr lang="en-GB" dirty="0" smtClean="0"/>
                        <a:t>66%</a:t>
                      </a:r>
                    </a:p>
                    <a:p>
                      <a:pPr algn="ct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High willingness</a:t>
                      </a:r>
                      <a:r>
                        <a:rPr lang="en-GB" baseline="0" dirty="0" smtClean="0"/>
                        <a:t> to explore, some distress on separation but easily comforted by the mother when she returns to the room.  High stranger anxiety</a:t>
                      </a:r>
                      <a:endParaRPr lang="en-GB" dirty="0" smtClean="0"/>
                    </a:p>
                  </a:txBody>
                  <a:tcPr/>
                </a:tc>
                <a:extLst>
                  <a:ext uri="{0D108BD9-81ED-4DB2-BD59-A6C34878D82A}">
                    <a16:rowId xmlns:a16="http://schemas.microsoft.com/office/drawing/2014/main" xmlns="" val="4216152358"/>
                  </a:ext>
                </a:extLst>
              </a:tr>
              <a:tr h="370840">
                <a:tc>
                  <a:txBody>
                    <a:bodyPr/>
                    <a:lstStyle/>
                    <a:p>
                      <a:r>
                        <a:rPr lang="en-GB" b="1" dirty="0" smtClean="0"/>
                        <a:t>Insecure resistant</a:t>
                      </a:r>
                      <a:endParaRPr lang="en-GB" b="1" dirty="0"/>
                    </a:p>
                  </a:txBody>
                  <a:tcPr/>
                </a:tc>
                <a:tc>
                  <a:txBody>
                    <a:bodyPr/>
                    <a:lstStyle/>
                    <a:p>
                      <a:pPr algn="ctr"/>
                      <a:endParaRPr lang="en-GB" dirty="0" smtClean="0"/>
                    </a:p>
                    <a:p>
                      <a:pPr algn="ctr"/>
                      <a:r>
                        <a:rPr lang="en-GB" dirty="0" smtClean="0"/>
                        <a:t>12%</a:t>
                      </a:r>
                    </a:p>
                    <a:p>
                      <a:pPr algn="ctr"/>
                      <a:endParaRPr lang="en-GB" dirty="0"/>
                    </a:p>
                  </a:txBody>
                  <a:tcPr/>
                </a:tc>
                <a:tc>
                  <a:txBody>
                    <a:bodyPr/>
                    <a:lstStyle/>
                    <a:p>
                      <a:r>
                        <a:rPr lang="en-GB" dirty="0" smtClean="0"/>
                        <a:t>Low willingness to explore.</a:t>
                      </a:r>
                      <a:r>
                        <a:rPr lang="en-GB" baseline="0" dirty="0" smtClean="0"/>
                        <a:t> </a:t>
                      </a:r>
                      <a:r>
                        <a:rPr lang="en-GB" dirty="0" smtClean="0"/>
                        <a:t>High stranger anxiety.</a:t>
                      </a:r>
                      <a:r>
                        <a:rPr lang="en-GB" baseline="0" dirty="0" smtClean="0"/>
                        <a:t>  High distress on separation from the mother.  Seeks contact with mother when she returns, but also rejects her</a:t>
                      </a:r>
                      <a:endParaRPr lang="en-GB" dirty="0"/>
                    </a:p>
                  </a:txBody>
                  <a:tcPr/>
                </a:tc>
                <a:extLst>
                  <a:ext uri="{0D108BD9-81ED-4DB2-BD59-A6C34878D82A}">
                    <a16:rowId xmlns:a16="http://schemas.microsoft.com/office/drawing/2014/main" xmlns="" val="3842071817"/>
                  </a:ext>
                </a:extLst>
              </a:tr>
            </a:tbl>
          </a:graphicData>
        </a:graphic>
      </p:graphicFrame>
    </p:spTree>
    <p:extLst>
      <p:ext uri="{BB962C8B-B14F-4D97-AF65-F5344CB8AC3E}">
        <p14:creationId xmlns:p14="http://schemas.microsoft.com/office/powerpoint/2010/main" val="600070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00"/>
          </a:solidFill>
        </p:spPr>
        <p:txBody>
          <a:bodyPr/>
          <a:lstStyle/>
          <a:p>
            <a:pPr algn="ctr"/>
            <a:r>
              <a:rPr lang="en-GB" b="1" dirty="0" smtClean="0">
                <a:solidFill>
                  <a:schemeClr val="bg1"/>
                </a:solidFill>
              </a:rPr>
              <a:t>Evaluation of the strange situation</a:t>
            </a:r>
            <a:endParaRPr lang="en-GB" b="1" dirty="0">
              <a:solidFill>
                <a:schemeClr val="bg1"/>
              </a:solidFill>
            </a:endParaRPr>
          </a:p>
        </p:txBody>
      </p:sp>
      <p:sp>
        <p:nvSpPr>
          <p:cNvPr id="3" name="Content Placeholder 2"/>
          <p:cNvSpPr>
            <a:spLocks noGrp="1"/>
          </p:cNvSpPr>
          <p:nvPr>
            <p:ph idx="1"/>
          </p:nvPr>
        </p:nvSpPr>
        <p:spPr>
          <a:xfrm>
            <a:off x="838200" y="1825624"/>
            <a:ext cx="7208519" cy="5137883"/>
          </a:xfrm>
        </p:spPr>
        <p:txBody>
          <a:bodyPr>
            <a:normAutofit fontScale="77500" lnSpcReduction="20000"/>
          </a:bodyPr>
          <a:lstStyle/>
          <a:p>
            <a:pPr marL="0" indent="0">
              <a:buNone/>
            </a:pPr>
            <a:r>
              <a:rPr lang="en-US" sz="3100" b="1" i="1" dirty="0" smtClean="0"/>
              <a:t>Read the following findings and, on MWBs, say what that finding suggests about the Strange </a:t>
            </a:r>
            <a:r>
              <a:rPr lang="en-US" sz="3100" b="1" i="1" dirty="0"/>
              <a:t>S</a:t>
            </a:r>
            <a:r>
              <a:rPr lang="en-US" sz="3100" b="1" i="1" dirty="0" smtClean="0"/>
              <a:t>ituation study.  You will need to use your knowledge of research methods terminology to be able to do this</a:t>
            </a:r>
          </a:p>
          <a:p>
            <a:endParaRPr lang="en-US" dirty="0"/>
          </a:p>
          <a:p>
            <a:r>
              <a:rPr lang="en-US" dirty="0" smtClean="0"/>
              <a:t>Different </a:t>
            </a:r>
            <a:r>
              <a:rPr lang="en-US" dirty="0"/>
              <a:t>observers watching the same children tend to agree on what attachment type to classify infants as. Bick (2012) found </a:t>
            </a:r>
            <a:r>
              <a:rPr lang="en-US" dirty="0" smtClean="0"/>
              <a:t>the similarity between different observers classifications was as high as 94%</a:t>
            </a:r>
          </a:p>
          <a:p>
            <a:endParaRPr lang="en-US" dirty="0"/>
          </a:p>
          <a:p>
            <a:r>
              <a:rPr lang="en-US" dirty="0"/>
              <a:t>Vaughn and waters (1990) compared the </a:t>
            </a:r>
            <a:r>
              <a:rPr lang="en-US" dirty="0" err="1"/>
              <a:t>behaviour</a:t>
            </a:r>
            <a:r>
              <a:rPr lang="en-US" dirty="0"/>
              <a:t> of 1 year olds in the strange situation and at home and found that </a:t>
            </a:r>
            <a:r>
              <a:rPr lang="en-US" dirty="0" smtClean="0"/>
              <a:t>children who had been assessed as securely attached in Ainsworth’s procedure, also displayed secure attachment </a:t>
            </a:r>
            <a:r>
              <a:rPr lang="en-US" dirty="0" err="1" smtClean="0"/>
              <a:t>behaviour</a:t>
            </a:r>
            <a:r>
              <a:rPr lang="en-US" dirty="0" smtClean="0"/>
              <a:t> in the home</a:t>
            </a:r>
          </a:p>
          <a:p>
            <a:pPr marL="0" indent="0">
              <a:buNone/>
            </a:pPr>
            <a:endParaRPr lang="en-US" dirty="0"/>
          </a:p>
          <a:p>
            <a:pPr marL="0" indent="0">
              <a:buNone/>
            </a:pPr>
            <a:r>
              <a:rPr lang="en-US" dirty="0"/>
              <a:t>	</a:t>
            </a:r>
          </a:p>
          <a:p>
            <a:endParaRPr lang="en-GB" dirty="0"/>
          </a:p>
        </p:txBody>
      </p:sp>
      <p:sp>
        <p:nvSpPr>
          <p:cNvPr id="4" name="TextBox 3"/>
          <p:cNvSpPr txBox="1"/>
          <p:nvPr/>
        </p:nvSpPr>
        <p:spPr>
          <a:xfrm>
            <a:off x="8243668" y="1825625"/>
            <a:ext cx="3110132" cy="2554545"/>
          </a:xfrm>
          <a:prstGeom prst="rect">
            <a:avLst/>
          </a:prstGeom>
          <a:solidFill>
            <a:schemeClr val="accent6">
              <a:lumMod val="20000"/>
              <a:lumOff val="80000"/>
            </a:schemeClr>
          </a:solidFill>
        </p:spPr>
        <p:txBody>
          <a:bodyPr wrap="square" rtlCol="0">
            <a:spAutoFit/>
          </a:bodyPr>
          <a:lstStyle/>
          <a:p>
            <a:r>
              <a:rPr lang="en-GB" sz="2000" b="1" i="1" dirty="0" smtClean="0"/>
              <a:t>Now see if you can make a statement linking back to what this means for the research</a:t>
            </a:r>
          </a:p>
          <a:p>
            <a:endParaRPr lang="en-GB" sz="2000" dirty="0"/>
          </a:p>
          <a:p>
            <a:r>
              <a:rPr lang="en-GB" sz="2000" b="1" i="1" dirty="0" smtClean="0"/>
              <a:t>Start you statement with:</a:t>
            </a:r>
          </a:p>
          <a:p>
            <a:r>
              <a:rPr lang="en-GB" sz="2000" i="1" dirty="0" smtClean="0"/>
              <a:t>“This means that we can be sure that…”</a:t>
            </a:r>
            <a:endParaRPr lang="en-GB" sz="2000" i="1" dirty="0"/>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5654" t="10666" r="6539"/>
          <a:stretch/>
        </p:blipFill>
        <p:spPr>
          <a:xfrm>
            <a:off x="8243668" y="4515107"/>
            <a:ext cx="3110132" cy="1779846"/>
          </a:xfrm>
          <a:prstGeom prst="rect">
            <a:avLst/>
          </a:prstGeom>
        </p:spPr>
      </p:pic>
    </p:spTree>
    <p:extLst>
      <p:ext uri="{BB962C8B-B14F-4D97-AF65-F5344CB8AC3E}">
        <p14:creationId xmlns:p14="http://schemas.microsoft.com/office/powerpoint/2010/main" val="46393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6190129" cy="4351338"/>
          </a:xfrm>
        </p:spPr>
        <p:txBody>
          <a:bodyPr>
            <a:normAutofit lnSpcReduction="10000"/>
          </a:bodyPr>
          <a:lstStyle/>
          <a:p>
            <a:pPr marL="0" indent="0">
              <a:buNone/>
            </a:pPr>
            <a:r>
              <a:rPr lang="en-GB" sz="3200" b="1" dirty="0" smtClean="0"/>
              <a:t>Answer the question on MWBs:</a:t>
            </a:r>
          </a:p>
          <a:p>
            <a:pPr marL="0" indent="0">
              <a:buNone/>
            </a:pPr>
            <a:r>
              <a:rPr lang="en-GB" dirty="0" smtClean="0"/>
              <a:t>What did Ainsworth believe was responsible for a baby’s attachment type?</a:t>
            </a:r>
          </a:p>
          <a:p>
            <a:pPr marL="0" indent="0">
              <a:buNone/>
            </a:pPr>
            <a:endParaRPr lang="en-GB" dirty="0"/>
          </a:p>
          <a:p>
            <a:pPr marL="0" indent="0">
              <a:buNone/>
            </a:pPr>
            <a:endParaRPr lang="en-GB" b="1" dirty="0">
              <a:solidFill>
                <a:srgbClr val="FF0000"/>
              </a:solidFill>
            </a:endParaRPr>
          </a:p>
          <a:p>
            <a:pPr marL="0" indent="0">
              <a:buNone/>
            </a:pPr>
            <a:r>
              <a:rPr lang="en-GB" dirty="0" smtClean="0"/>
              <a:t>What then might lead to a child developing a secure attachment, and what might lead to a child developing an insecure attachment?</a:t>
            </a:r>
          </a:p>
          <a:p>
            <a:pPr marL="0" indent="0">
              <a:buNone/>
            </a:pPr>
            <a:endParaRPr lang="en-GB" dirty="0">
              <a:solidFill>
                <a:srgbClr val="FF0000"/>
              </a:solidFill>
            </a:endParaRPr>
          </a:p>
        </p:txBody>
      </p:sp>
      <p:sp>
        <p:nvSpPr>
          <p:cNvPr id="4" name="Title 1"/>
          <p:cNvSpPr>
            <a:spLocks noGrp="1"/>
          </p:cNvSpPr>
          <p:nvPr>
            <p:ph type="title"/>
          </p:nvPr>
        </p:nvSpPr>
        <p:spPr>
          <a:solidFill>
            <a:srgbClr val="FFCC00"/>
          </a:solidFill>
        </p:spPr>
        <p:txBody>
          <a:bodyPr/>
          <a:lstStyle/>
          <a:p>
            <a:pPr algn="ctr"/>
            <a:r>
              <a:rPr lang="en-GB" b="1" dirty="0" smtClean="0">
                <a:solidFill>
                  <a:schemeClr val="bg1"/>
                </a:solidFill>
              </a:rPr>
              <a:t>Evaluation of the strange situation</a:t>
            </a:r>
            <a:endParaRPr lang="en-GB" b="1" dirty="0">
              <a:solidFill>
                <a:schemeClr val="bg1"/>
              </a:solidFill>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36666"/>
          <a:stretch/>
        </p:blipFill>
        <p:spPr>
          <a:xfrm>
            <a:off x="7327544" y="1825625"/>
            <a:ext cx="4026256" cy="3337554"/>
          </a:xfrm>
          <a:prstGeom prst="rect">
            <a:avLst/>
          </a:prstGeom>
        </p:spPr>
      </p:pic>
      <p:sp>
        <p:nvSpPr>
          <p:cNvPr id="6" name="Rounded Rectangle 5"/>
          <p:cNvSpPr/>
          <p:nvPr/>
        </p:nvSpPr>
        <p:spPr>
          <a:xfrm>
            <a:off x="7028329" y="5298116"/>
            <a:ext cx="4482353" cy="1246119"/>
          </a:xfrm>
          <a:prstGeom prst="roundRect">
            <a:avLst/>
          </a:prstGeom>
          <a:solidFill>
            <a:schemeClr val="accent4">
              <a:lumMod val="75000"/>
            </a:schemeClr>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Now read the case study on the next slide and think about what it might suggest about a baby’s attachment type</a:t>
            </a:r>
            <a:endParaRPr lang="en-GB" sz="2000" dirty="0"/>
          </a:p>
        </p:txBody>
      </p:sp>
    </p:spTree>
    <p:extLst>
      <p:ext uri="{BB962C8B-B14F-4D97-AF65-F5344CB8AC3E}">
        <p14:creationId xmlns:p14="http://schemas.microsoft.com/office/powerpoint/2010/main" val="272007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1166</Words>
  <Application>Microsoft Office PowerPoint</Application>
  <PresentationFormat>Widescreen</PresentationFormat>
  <Paragraphs>121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Ainsworth’s Strange Situation Research</vt:lpstr>
      <vt:lpstr>Questions on the strange situation study</vt:lpstr>
      <vt:lpstr>Questions on the strange situation study</vt:lpstr>
      <vt:lpstr>The strange situation study</vt:lpstr>
      <vt:lpstr>The strange situation study</vt:lpstr>
      <vt:lpstr>The strange situation study</vt:lpstr>
      <vt:lpstr>The strange situation study</vt:lpstr>
      <vt:lpstr>Evaluation of the strange situation</vt:lpstr>
      <vt:lpstr>Evaluation of the strange situation</vt:lpstr>
      <vt:lpstr>Evaluation of the strange situation</vt:lpstr>
      <vt:lpstr>Evaluation of the strange situation</vt:lpstr>
      <vt:lpstr>Evaluation of the strange situation</vt:lpstr>
      <vt:lpstr>Exam Practice</vt:lpstr>
      <vt:lpstr>Exam Practice:  Mark Scheme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Ainsworth’s Strange Situation Research</dc:title>
  <dc:creator>Stacey Marks</dc:creator>
  <cp:lastModifiedBy>Stacey</cp:lastModifiedBy>
  <cp:revision>61</cp:revision>
  <dcterms:created xsi:type="dcterms:W3CDTF">2019-01-22T11:41:41Z</dcterms:created>
  <dcterms:modified xsi:type="dcterms:W3CDTF">2021-01-15T11:47:27Z</dcterms:modified>
</cp:coreProperties>
</file>