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88" r:id="rId3"/>
    <p:sldId id="290" r:id="rId4"/>
    <p:sldId id="289" r:id="rId5"/>
    <p:sldId id="291" r:id="rId6"/>
    <p:sldId id="303" r:id="rId7"/>
    <p:sldId id="292" r:id="rId8"/>
    <p:sldId id="334" r:id="rId9"/>
    <p:sldId id="323" r:id="rId10"/>
    <p:sldId id="326" r:id="rId11"/>
    <p:sldId id="327" r:id="rId12"/>
    <p:sldId id="328" r:id="rId13"/>
    <p:sldId id="337" r:id="rId14"/>
    <p:sldId id="335" r:id="rId15"/>
    <p:sldId id="329" r:id="rId16"/>
    <p:sldId id="330" r:id="rId17"/>
    <p:sldId id="331" r:id="rId18"/>
    <p:sldId id="332" r:id="rId19"/>
    <p:sldId id="333" r:id="rId20"/>
    <p:sldId id="339" r:id="rId21"/>
    <p:sldId id="301" r:id="rId22"/>
    <p:sldId id="302" r:id="rId23"/>
    <p:sldId id="264" r:id="rId24"/>
    <p:sldId id="265" r:id="rId25"/>
    <p:sldId id="293" r:id="rId26"/>
    <p:sldId id="294" r:id="rId27"/>
    <p:sldId id="29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14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7C917A-8BD5-4AA4-A4D4-6C4781A2B3AD}"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172141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7C917A-8BD5-4AA4-A4D4-6C4781A2B3AD}"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264806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7C917A-8BD5-4AA4-A4D4-6C4781A2B3AD}"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253120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7C917A-8BD5-4AA4-A4D4-6C4781A2B3AD}"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198213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C917A-8BD5-4AA4-A4D4-6C4781A2B3AD}"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334214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7C917A-8BD5-4AA4-A4D4-6C4781A2B3AD}"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193101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7C917A-8BD5-4AA4-A4D4-6C4781A2B3AD}" type="datetimeFigureOut">
              <a:rPr lang="en-GB" smtClean="0"/>
              <a:t>28/01/2019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219977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7C917A-8BD5-4AA4-A4D4-6C4781A2B3AD}" type="datetimeFigureOut">
              <a:rPr lang="en-GB" smtClean="0"/>
              <a:t>28/01/2019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187041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C917A-8BD5-4AA4-A4D4-6C4781A2B3AD}" type="datetimeFigureOut">
              <a:rPr lang="en-GB" smtClean="0"/>
              <a:t>28/01/2019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138432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C917A-8BD5-4AA4-A4D4-6C4781A2B3AD}"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1516342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C917A-8BD5-4AA4-A4D4-6C4781A2B3AD}"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BCE818-C253-46B5-AB47-B083BEDCBD14}" type="slidenum">
              <a:rPr lang="en-GB" smtClean="0"/>
              <a:t>‹#›</a:t>
            </a:fld>
            <a:endParaRPr lang="en-GB"/>
          </a:p>
        </p:txBody>
      </p:sp>
    </p:spTree>
    <p:extLst>
      <p:ext uri="{BB962C8B-B14F-4D97-AF65-F5344CB8AC3E}">
        <p14:creationId xmlns:p14="http://schemas.microsoft.com/office/powerpoint/2010/main" val="340821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917A-8BD5-4AA4-A4D4-6C4781A2B3AD}" type="datetimeFigureOut">
              <a:rPr lang="en-GB" smtClean="0"/>
              <a:t>28/01/2019</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CE818-C253-46B5-AB47-B083BEDCBD14}" type="slidenum">
              <a:rPr lang="en-GB" smtClean="0"/>
              <a:t>‹#›</a:t>
            </a:fld>
            <a:endParaRPr lang="en-GB"/>
          </a:p>
        </p:txBody>
      </p:sp>
    </p:spTree>
    <p:extLst>
      <p:ext uri="{BB962C8B-B14F-4D97-AF65-F5344CB8AC3E}">
        <p14:creationId xmlns:p14="http://schemas.microsoft.com/office/powerpoint/2010/main" val="4097872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Rdrp-0GLzw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youtube.com/watch?v=AGRT6VjnTm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Rdrp-0GLzw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youtube.com/watch?v=AGRT6VjnTm8"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628" y="192415"/>
            <a:ext cx="10210800" cy="1143000"/>
          </a:xfrm>
        </p:spPr>
        <p:txBody>
          <a:bodyPr/>
          <a:lstStyle/>
          <a:p>
            <a:r>
              <a:rPr lang="en-GB" dirty="0" smtClean="0"/>
              <a:t>Ainsworth’s strange situation</a:t>
            </a:r>
            <a:endParaRPr lang="en-GB" dirty="0"/>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6528049" y="2852936"/>
            <a:ext cx="3875441" cy="3690094"/>
          </a:xfrm>
          <a:prstGeom prst="rect">
            <a:avLst/>
          </a:prstGeom>
        </p:spPr>
      </p:pic>
      <p:pic>
        <p:nvPicPr>
          <p:cNvPr id="7" name="Picture 6"/>
          <p:cNvPicPr>
            <a:picLocks noChangeAspect="1"/>
          </p:cNvPicPr>
          <p:nvPr/>
        </p:nvPicPr>
        <p:blipFill>
          <a:blip r:embed="rId3"/>
          <a:stretch>
            <a:fillRect/>
          </a:stretch>
        </p:blipFill>
        <p:spPr>
          <a:xfrm>
            <a:off x="767408" y="4009994"/>
            <a:ext cx="5206032" cy="2506608"/>
          </a:xfrm>
          <a:prstGeom prst="rect">
            <a:avLst/>
          </a:prstGeom>
        </p:spPr>
      </p:pic>
      <p:sp>
        <p:nvSpPr>
          <p:cNvPr id="8" name="Cloud Callout 7"/>
          <p:cNvSpPr/>
          <p:nvPr/>
        </p:nvSpPr>
        <p:spPr>
          <a:xfrm>
            <a:off x="2161220" y="1183333"/>
            <a:ext cx="4186808" cy="2643670"/>
          </a:xfrm>
          <a:prstGeom prst="cloudCallout">
            <a:avLst>
              <a:gd name="adj1" fmla="val 87064"/>
              <a:gd name="adj2" fmla="val 4812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Here I was with my pal John Bowlby… I love John’s theories. We just needed a way to assess the sort of  attachment a child had. </a:t>
            </a:r>
          </a:p>
        </p:txBody>
      </p:sp>
      <p:sp>
        <p:nvSpPr>
          <p:cNvPr id="9" name="TextBox 8"/>
          <p:cNvSpPr txBox="1"/>
          <p:nvPr/>
        </p:nvSpPr>
        <p:spPr>
          <a:xfrm>
            <a:off x="7176120" y="6358364"/>
            <a:ext cx="303468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t>Mary Ainsworth 1913-1999</a:t>
            </a:r>
          </a:p>
        </p:txBody>
      </p:sp>
      <p:sp>
        <p:nvSpPr>
          <p:cNvPr id="5" name="Rounded Rectangle 4"/>
          <p:cNvSpPr/>
          <p:nvPr/>
        </p:nvSpPr>
        <p:spPr>
          <a:xfrm>
            <a:off x="6672065" y="1183334"/>
            <a:ext cx="3731425" cy="14535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Cultural Variations next lesson – Prep 7. </a:t>
            </a:r>
          </a:p>
        </p:txBody>
      </p:sp>
    </p:spTree>
    <p:extLst>
      <p:ext uri="{BB962C8B-B14F-4D97-AF65-F5344CB8AC3E}">
        <p14:creationId xmlns:p14="http://schemas.microsoft.com/office/powerpoint/2010/main" val="755464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0006" y="1628800"/>
            <a:ext cx="3875834" cy="2594567"/>
          </a:xfrm>
        </p:spPr>
      </p:pic>
      <p:sp>
        <p:nvSpPr>
          <p:cNvPr id="5" name="TextBox 4"/>
          <p:cNvSpPr txBox="1"/>
          <p:nvPr/>
        </p:nvSpPr>
        <p:spPr>
          <a:xfrm>
            <a:off x="5290185" y="1501052"/>
            <a:ext cx="4851218" cy="2246769"/>
          </a:xfrm>
          <a:prstGeom prst="rect">
            <a:avLst/>
          </a:prstGeom>
          <a:solidFill>
            <a:schemeClr val="accent4">
              <a:lumMod val="40000"/>
              <a:lumOff val="60000"/>
            </a:schemeClr>
          </a:solidFill>
        </p:spPr>
        <p:txBody>
          <a:bodyPr wrap="square" rtlCol="0">
            <a:spAutoFit/>
          </a:bodyPr>
          <a:lstStyle/>
          <a:p>
            <a:r>
              <a:rPr lang="en-GB" sz="2800" dirty="0"/>
              <a:t>Watch the clips and see if you can work out the attachment type each baby is displaying</a:t>
            </a:r>
          </a:p>
          <a:p>
            <a:endParaRPr lang="en-GB" sz="2800" dirty="0"/>
          </a:p>
          <a:p>
            <a:r>
              <a:rPr lang="en-GB" sz="2800" b="1" i="1" dirty="0"/>
              <a:t>You must justify your answer</a:t>
            </a:r>
          </a:p>
        </p:txBody>
      </p:sp>
      <p:pic>
        <p:nvPicPr>
          <p:cNvPr id="7" name="Picture 6">
            <a:hlinkClick r:id="rId4"/>
          </p:cNvPr>
          <p:cNvPicPr>
            <a:picLocks noChangeAspect="1"/>
          </p:cNvPicPr>
          <p:nvPr/>
        </p:nvPicPr>
        <p:blipFill>
          <a:blip r:embed="rId5"/>
          <a:stretch>
            <a:fillRect/>
          </a:stretch>
        </p:blipFill>
        <p:spPr>
          <a:xfrm>
            <a:off x="5277938" y="3940600"/>
            <a:ext cx="3628606" cy="2917400"/>
          </a:xfrm>
          <a:prstGeom prst="rect">
            <a:avLst/>
          </a:prstGeom>
        </p:spPr>
      </p:pic>
      <p:sp>
        <p:nvSpPr>
          <p:cNvPr id="9" name="12-Point Star 8"/>
          <p:cNvSpPr/>
          <p:nvPr/>
        </p:nvSpPr>
        <p:spPr>
          <a:xfrm rot="277987">
            <a:off x="2413133" y="3800516"/>
            <a:ext cx="2803255" cy="1637373"/>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t>Baby 1</a:t>
            </a:r>
          </a:p>
        </p:txBody>
      </p:sp>
      <p:sp>
        <p:nvSpPr>
          <p:cNvPr id="11" name="12-Point Star 10"/>
          <p:cNvSpPr/>
          <p:nvPr/>
        </p:nvSpPr>
        <p:spPr>
          <a:xfrm>
            <a:off x="8040216" y="4223367"/>
            <a:ext cx="2808312" cy="1869929"/>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t>Baby 2</a:t>
            </a:r>
          </a:p>
        </p:txBody>
      </p:sp>
      <p:sp>
        <p:nvSpPr>
          <p:cNvPr id="13" name="Title 1"/>
          <p:cNvSpPr>
            <a:spLocks noGrp="1"/>
          </p:cNvSpPr>
          <p:nvPr>
            <p:ph type="title"/>
          </p:nvPr>
        </p:nvSpPr>
        <p:spPr>
          <a:solidFill>
            <a:schemeClr val="tx2">
              <a:lumMod val="60000"/>
              <a:lumOff val="40000"/>
            </a:schemeClr>
          </a:solidFill>
        </p:spPr>
        <p:txBody>
          <a:bodyPr/>
          <a:lstStyle/>
          <a:p>
            <a:pPr algn="ctr"/>
            <a:r>
              <a:rPr lang="en-GB" b="1" dirty="0">
                <a:solidFill>
                  <a:schemeClr val="bg1"/>
                </a:solidFill>
              </a:rPr>
              <a:t>T</a:t>
            </a:r>
            <a:r>
              <a:rPr lang="en-GB" b="1" dirty="0" smtClean="0">
                <a:solidFill>
                  <a:schemeClr val="bg1"/>
                </a:solidFill>
              </a:rPr>
              <a:t>he strange situation study</a:t>
            </a:r>
            <a:endParaRPr lang="en-GB" b="1" dirty="0">
              <a:solidFill>
                <a:schemeClr val="bg1"/>
              </a:solidFill>
            </a:endParaRPr>
          </a:p>
        </p:txBody>
      </p:sp>
    </p:spTree>
    <p:extLst>
      <p:ext uri="{BB962C8B-B14F-4D97-AF65-F5344CB8AC3E}">
        <p14:creationId xmlns:p14="http://schemas.microsoft.com/office/powerpoint/2010/main" val="2127878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In pairs, on MWBs, draw out the following table and complete it </a:t>
            </a:r>
            <a:r>
              <a:rPr lang="en-GB" b="1" i="1" dirty="0" smtClean="0"/>
              <a:t>without looking at your notes</a:t>
            </a:r>
            <a:r>
              <a:rPr lang="en-GB" dirty="0" smtClean="0"/>
              <a:t>:</a:t>
            </a:r>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tx2">
              <a:lumMod val="60000"/>
              <a:lumOff val="40000"/>
            </a:schemeClr>
          </a:solidFill>
        </p:spPr>
        <p:txBody>
          <a:bodyPr/>
          <a:lstStyle/>
          <a:p>
            <a:pPr algn="ctr"/>
            <a:r>
              <a:rPr lang="en-GB" b="1" dirty="0">
                <a:solidFill>
                  <a:schemeClr val="bg1"/>
                </a:solidFill>
              </a:rPr>
              <a:t>T</a:t>
            </a:r>
            <a:r>
              <a:rPr lang="en-GB" b="1" dirty="0" smtClean="0">
                <a:solidFill>
                  <a:schemeClr val="bg1"/>
                </a:solidFill>
              </a:rPr>
              <a:t>he strange situation study</a:t>
            </a:r>
            <a:endParaRPr lang="en-GB"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42839491"/>
              </p:ext>
            </p:extLst>
          </p:nvPr>
        </p:nvGraphicFramePr>
        <p:xfrm>
          <a:off x="1739517" y="2568551"/>
          <a:ext cx="8712966" cy="4297680"/>
        </p:xfrm>
        <a:graphic>
          <a:graphicData uri="http://schemas.openxmlformats.org/drawingml/2006/table">
            <a:tbl>
              <a:tblPr firstRow="1" bandRow="1">
                <a:tableStyleId>{93296810-A885-4BE3-A3E7-6D5BEEA58F35}</a:tableStyleId>
              </a:tblPr>
              <a:tblGrid>
                <a:gridCol w="2544495">
                  <a:extLst>
                    <a:ext uri="{9D8B030D-6E8A-4147-A177-3AD203B41FA5}">
                      <a16:colId xmlns:a16="http://schemas.microsoft.com/office/drawing/2014/main" val="2081565021"/>
                    </a:ext>
                  </a:extLst>
                </a:gridCol>
                <a:gridCol w="2192632">
                  <a:extLst>
                    <a:ext uri="{9D8B030D-6E8A-4147-A177-3AD203B41FA5}">
                      <a16:colId xmlns:a16="http://schemas.microsoft.com/office/drawing/2014/main" val="809827819"/>
                    </a:ext>
                  </a:extLst>
                </a:gridCol>
                <a:gridCol w="3975839">
                  <a:extLst>
                    <a:ext uri="{9D8B030D-6E8A-4147-A177-3AD203B41FA5}">
                      <a16:colId xmlns:a16="http://schemas.microsoft.com/office/drawing/2014/main" val="2558957724"/>
                    </a:ext>
                  </a:extLst>
                </a:gridCol>
              </a:tblGrid>
              <a:tr h="278130">
                <a:tc>
                  <a:txBody>
                    <a:bodyPr/>
                    <a:lstStyle/>
                    <a:p>
                      <a:r>
                        <a:rPr lang="en-GB" sz="2400" dirty="0" smtClean="0"/>
                        <a:t>Type of Attachment</a:t>
                      </a:r>
                      <a:endParaRPr lang="en-GB" sz="2400" dirty="0"/>
                    </a:p>
                  </a:txBody>
                  <a:tcPr marL="68580" marR="68580" marT="34290" marB="34290"/>
                </a:tc>
                <a:tc>
                  <a:txBody>
                    <a:bodyPr/>
                    <a:lstStyle/>
                    <a:p>
                      <a:r>
                        <a:rPr lang="en-GB" sz="2400" dirty="0" smtClean="0"/>
                        <a:t>Percentage of babies</a:t>
                      </a:r>
                      <a:endParaRPr lang="en-GB" sz="2400" dirty="0"/>
                    </a:p>
                  </a:txBody>
                  <a:tcPr marL="68580" marR="68580" marT="34290" marB="34290"/>
                </a:tc>
                <a:tc>
                  <a:txBody>
                    <a:bodyPr/>
                    <a:lstStyle/>
                    <a:p>
                      <a:r>
                        <a:rPr lang="en-GB" sz="2400" dirty="0" smtClean="0"/>
                        <a:t>Behaviour observed</a:t>
                      </a:r>
                      <a:endParaRPr lang="en-GB" sz="2400" dirty="0"/>
                    </a:p>
                  </a:txBody>
                  <a:tcPr marL="68580" marR="68580" marT="34290" marB="34290"/>
                </a:tc>
                <a:extLst>
                  <a:ext uri="{0D108BD9-81ED-4DB2-BD59-A6C34878D82A}">
                    <a16:rowId xmlns:a16="http://schemas.microsoft.com/office/drawing/2014/main" val="784690721"/>
                  </a:ext>
                </a:extLst>
              </a:tr>
              <a:tr h="685800">
                <a:tc>
                  <a:txBody>
                    <a:bodyPr/>
                    <a:lstStyle/>
                    <a:p>
                      <a:r>
                        <a:rPr lang="en-GB" sz="2400" dirty="0" smtClean="0"/>
                        <a:t>Insecure avoidant</a:t>
                      </a:r>
                      <a:endParaRPr lang="en-GB" sz="2400" b="1" dirty="0"/>
                    </a:p>
                  </a:txBody>
                  <a:tcPr marL="68580" marR="68580" marT="34290" marB="34290"/>
                </a:tc>
                <a:tc>
                  <a:txBody>
                    <a:bodyPr/>
                    <a:lstStyle/>
                    <a:p>
                      <a:endParaRPr lang="en-GB" sz="2400" dirty="0" smtClean="0"/>
                    </a:p>
                    <a:p>
                      <a:endParaRPr lang="en-GB" sz="2400" dirty="0" smtClean="0"/>
                    </a:p>
                    <a:p>
                      <a:endParaRPr lang="en-GB" sz="2400" dirty="0"/>
                    </a:p>
                  </a:txBody>
                  <a:tcPr marL="68580" marR="68580" marT="34290" marB="34290"/>
                </a:tc>
                <a:tc>
                  <a:txBody>
                    <a:bodyPr/>
                    <a:lstStyle/>
                    <a:p>
                      <a:endParaRPr lang="en-GB" sz="2400"/>
                    </a:p>
                  </a:txBody>
                  <a:tcPr marL="68580" marR="68580" marT="34290" marB="34290"/>
                </a:tc>
                <a:extLst>
                  <a:ext uri="{0D108BD9-81ED-4DB2-BD59-A6C34878D82A}">
                    <a16:rowId xmlns:a16="http://schemas.microsoft.com/office/drawing/2014/main" val="586247974"/>
                  </a:ext>
                </a:extLst>
              </a:tr>
              <a:tr h="685800">
                <a:tc>
                  <a:txBody>
                    <a:bodyPr/>
                    <a:lstStyle/>
                    <a:p>
                      <a:r>
                        <a:rPr lang="en-GB" sz="2400" dirty="0" smtClean="0"/>
                        <a:t>Secure</a:t>
                      </a:r>
                      <a:endParaRPr lang="en-GB" sz="2400" b="1" dirty="0"/>
                    </a:p>
                  </a:txBody>
                  <a:tcPr marL="68580" marR="68580" marT="34290" marB="34290"/>
                </a:tc>
                <a:tc>
                  <a:txBody>
                    <a:bodyPr/>
                    <a:lstStyle/>
                    <a:p>
                      <a:endParaRPr lang="en-GB" sz="2400" dirty="0" smtClean="0"/>
                    </a:p>
                    <a:p>
                      <a:endParaRPr lang="en-GB" sz="2400" dirty="0" smtClean="0"/>
                    </a:p>
                    <a:p>
                      <a:endParaRPr lang="en-GB" sz="2400" dirty="0"/>
                    </a:p>
                  </a:txBody>
                  <a:tcPr marL="68580" marR="68580" marT="34290" marB="34290"/>
                </a:tc>
                <a:tc>
                  <a:txBody>
                    <a:bodyPr/>
                    <a:lstStyle/>
                    <a:p>
                      <a:endParaRPr lang="en-GB" sz="2400" dirty="0"/>
                    </a:p>
                  </a:txBody>
                  <a:tcPr marL="68580" marR="68580" marT="34290" marB="34290"/>
                </a:tc>
                <a:extLst>
                  <a:ext uri="{0D108BD9-81ED-4DB2-BD59-A6C34878D82A}">
                    <a16:rowId xmlns:a16="http://schemas.microsoft.com/office/drawing/2014/main" val="4216152358"/>
                  </a:ext>
                </a:extLst>
              </a:tr>
              <a:tr h="685800">
                <a:tc>
                  <a:txBody>
                    <a:bodyPr/>
                    <a:lstStyle/>
                    <a:p>
                      <a:r>
                        <a:rPr lang="en-GB" sz="2400" dirty="0" smtClean="0"/>
                        <a:t>Insecure resistant</a:t>
                      </a:r>
                      <a:endParaRPr lang="en-GB" sz="2400" b="1" dirty="0"/>
                    </a:p>
                  </a:txBody>
                  <a:tcPr marL="68580" marR="68580" marT="34290" marB="34290"/>
                </a:tc>
                <a:tc>
                  <a:txBody>
                    <a:bodyPr/>
                    <a:lstStyle/>
                    <a:p>
                      <a:endParaRPr lang="en-GB" sz="2400" dirty="0" smtClean="0"/>
                    </a:p>
                    <a:p>
                      <a:endParaRPr lang="en-GB" sz="2400" dirty="0" smtClean="0"/>
                    </a:p>
                    <a:p>
                      <a:endParaRPr lang="en-GB" sz="2400" dirty="0"/>
                    </a:p>
                  </a:txBody>
                  <a:tcPr marL="68580" marR="68580" marT="34290" marB="34290"/>
                </a:tc>
                <a:tc>
                  <a:txBody>
                    <a:bodyPr/>
                    <a:lstStyle/>
                    <a:p>
                      <a:endParaRPr lang="en-GB" sz="2400" dirty="0"/>
                    </a:p>
                  </a:txBody>
                  <a:tcPr marL="68580" marR="68580" marT="34290" marB="34290"/>
                </a:tc>
                <a:extLst>
                  <a:ext uri="{0D108BD9-81ED-4DB2-BD59-A6C34878D82A}">
                    <a16:rowId xmlns:a16="http://schemas.microsoft.com/office/drawing/2014/main" val="3842071817"/>
                  </a:ext>
                </a:extLst>
              </a:tr>
            </a:tbl>
          </a:graphicData>
        </a:graphic>
      </p:graphicFrame>
    </p:spTree>
    <p:extLst>
      <p:ext uri="{BB962C8B-B14F-4D97-AF65-F5344CB8AC3E}">
        <p14:creationId xmlns:p14="http://schemas.microsoft.com/office/powerpoint/2010/main" val="2760974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340769"/>
            <a:ext cx="8229600" cy="4525963"/>
          </a:xfrm>
        </p:spPr>
        <p:txBody>
          <a:bodyPr/>
          <a:lstStyle/>
          <a:p>
            <a:pPr marL="0" indent="0">
              <a:buNone/>
            </a:pPr>
            <a:r>
              <a:rPr lang="en-GB" b="1" i="1" dirty="0" smtClean="0"/>
              <a:t>Did you get it right?</a:t>
            </a:r>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tx2">
              <a:lumMod val="60000"/>
              <a:lumOff val="40000"/>
            </a:schemeClr>
          </a:solidFill>
        </p:spPr>
        <p:txBody>
          <a:bodyPr/>
          <a:lstStyle/>
          <a:p>
            <a:pPr algn="ctr"/>
            <a:r>
              <a:rPr lang="en-GB" b="1" dirty="0">
                <a:solidFill>
                  <a:schemeClr val="bg1"/>
                </a:solidFill>
              </a:rPr>
              <a:t>T</a:t>
            </a:r>
            <a:r>
              <a:rPr lang="en-GB" b="1" dirty="0" smtClean="0">
                <a:solidFill>
                  <a:schemeClr val="bg1"/>
                </a:solidFill>
              </a:rPr>
              <a:t>he strange situation study</a:t>
            </a:r>
            <a:endParaRPr lang="en-GB"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63821583"/>
              </p:ext>
            </p:extLst>
          </p:nvPr>
        </p:nvGraphicFramePr>
        <p:xfrm>
          <a:off x="720571" y="1988840"/>
          <a:ext cx="11280085" cy="4536504"/>
        </p:xfrm>
        <a:graphic>
          <a:graphicData uri="http://schemas.openxmlformats.org/drawingml/2006/table">
            <a:tbl>
              <a:tblPr firstRow="1" bandRow="1">
                <a:tableStyleId>{93296810-A885-4BE3-A3E7-6D5BEEA58F35}</a:tableStyleId>
              </a:tblPr>
              <a:tblGrid>
                <a:gridCol w="3365323">
                  <a:extLst>
                    <a:ext uri="{9D8B030D-6E8A-4147-A177-3AD203B41FA5}">
                      <a16:colId xmlns:a16="http://schemas.microsoft.com/office/drawing/2014/main" val="2081565021"/>
                    </a:ext>
                  </a:extLst>
                </a:gridCol>
                <a:gridCol w="1941654">
                  <a:extLst>
                    <a:ext uri="{9D8B030D-6E8A-4147-A177-3AD203B41FA5}">
                      <a16:colId xmlns:a16="http://schemas.microsoft.com/office/drawing/2014/main" val="809827819"/>
                    </a:ext>
                  </a:extLst>
                </a:gridCol>
                <a:gridCol w="5973108">
                  <a:extLst>
                    <a:ext uri="{9D8B030D-6E8A-4147-A177-3AD203B41FA5}">
                      <a16:colId xmlns:a16="http://schemas.microsoft.com/office/drawing/2014/main" val="2558957724"/>
                    </a:ext>
                  </a:extLst>
                </a:gridCol>
              </a:tblGrid>
              <a:tr h="737182">
                <a:tc>
                  <a:txBody>
                    <a:bodyPr/>
                    <a:lstStyle/>
                    <a:p>
                      <a:r>
                        <a:rPr lang="en-GB" sz="2000" dirty="0" smtClean="0"/>
                        <a:t>Type of Attachment</a:t>
                      </a:r>
                      <a:endParaRPr lang="en-GB" sz="2000" dirty="0"/>
                    </a:p>
                  </a:txBody>
                  <a:tcPr marL="68580" marR="68580" marT="34290" marB="34290"/>
                </a:tc>
                <a:tc>
                  <a:txBody>
                    <a:bodyPr/>
                    <a:lstStyle/>
                    <a:p>
                      <a:r>
                        <a:rPr lang="en-GB" sz="2000" dirty="0" smtClean="0"/>
                        <a:t>Percentage of babies</a:t>
                      </a:r>
                      <a:endParaRPr lang="en-GB" sz="2000" dirty="0"/>
                    </a:p>
                  </a:txBody>
                  <a:tcPr marL="68580" marR="68580" marT="34290" marB="34290"/>
                </a:tc>
                <a:tc>
                  <a:txBody>
                    <a:bodyPr/>
                    <a:lstStyle/>
                    <a:p>
                      <a:r>
                        <a:rPr lang="en-GB" sz="2000" dirty="0" smtClean="0"/>
                        <a:t>Behaviour observed</a:t>
                      </a:r>
                      <a:endParaRPr lang="en-GB" sz="2000" dirty="0"/>
                    </a:p>
                  </a:txBody>
                  <a:tcPr marL="68580" marR="68580" marT="34290" marB="34290"/>
                </a:tc>
                <a:extLst>
                  <a:ext uri="{0D108BD9-81ED-4DB2-BD59-A6C34878D82A}">
                    <a16:rowId xmlns:a16="http://schemas.microsoft.com/office/drawing/2014/main" val="784690721"/>
                  </a:ext>
                </a:extLst>
              </a:tr>
              <a:tr h="1054738">
                <a:tc>
                  <a:txBody>
                    <a:bodyPr/>
                    <a:lstStyle/>
                    <a:p>
                      <a:r>
                        <a:rPr lang="en-GB" sz="2000" dirty="0" smtClean="0"/>
                        <a:t>Insecure avoidant</a:t>
                      </a:r>
                      <a:endParaRPr lang="en-GB" sz="2000" b="1" dirty="0"/>
                    </a:p>
                  </a:txBody>
                  <a:tcPr marL="68580" marR="68580" marT="34290" marB="34290"/>
                </a:tc>
                <a:tc>
                  <a:txBody>
                    <a:bodyPr/>
                    <a:lstStyle/>
                    <a:p>
                      <a:pPr algn="ctr"/>
                      <a:endParaRPr lang="en-GB" sz="2000" dirty="0" smtClean="0"/>
                    </a:p>
                    <a:p>
                      <a:pPr algn="ctr"/>
                      <a:r>
                        <a:rPr lang="en-GB" sz="2000" dirty="0" smtClean="0"/>
                        <a:t>22%</a:t>
                      </a:r>
                    </a:p>
                    <a:p>
                      <a:pPr algn="ctr"/>
                      <a:endParaRPr lang="en-GB" sz="2000" dirty="0"/>
                    </a:p>
                  </a:txBody>
                  <a:tcPr marL="68580" marR="68580" marT="34290" marB="34290"/>
                </a:tc>
                <a:tc>
                  <a:txBody>
                    <a:bodyPr/>
                    <a:lstStyle/>
                    <a:p>
                      <a:r>
                        <a:rPr lang="en-GB" sz="2000" dirty="0" smtClean="0"/>
                        <a:t>High willingness to explore. Low stranger anxiety,</a:t>
                      </a:r>
                      <a:r>
                        <a:rPr lang="en-GB" sz="2000" baseline="0" dirty="0" smtClean="0"/>
                        <a:t> no distress on separation, doesn’t seek contact when mother returns</a:t>
                      </a:r>
                      <a:endParaRPr lang="en-GB" sz="2000" dirty="0"/>
                    </a:p>
                  </a:txBody>
                  <a:tcPr marL="68580" marR="68580" marT="34290" marB="34290"/>
                </a:tc>
                <a:extLst>
                  <a:ext uri="{0D108BD9-81ED-4DB2-BD59-A6C34878D82A}">
                    <a16:rowId xmlns:a16="http://schemas.microsoft.com/office/drawing/2014/main" val="586247974"/>
                  </a:ext>
                </a:extLst>
              </a:tr>
              <a:tr h="1372292">
                <a:tc>
                  <a:txBody>
                    <a:bodyPr/>
                    <a:lstStyle/>
                    <a:p>
                      <a:r>
                        <a:rPr lang="en-GB" sz="2000" dirty="0" smtClean="0"/>
                        <a:t>Secure</a:t>
                      </a:r>
                      <a:endParaRPr lang="en-GB" sz="2000" b="1" dirty="0"/>
                    </a:p>
                  </a:txBody>
                  <a:tcPr marL="68580" marR="68580" marT="34290" marB="34290"/>
                </a:tc>
                <a:tc>
                  <a:txBody>
                    <a:bodyPr/>
                    <a:lstStyle/>
                    <a:p>
                      <a:pPr algn="ctr"/>
                      <a:endParaRPr lang="en-GB" sz="2000" dirty="0" smtClean="0"/>
                    </a:p>
                    <a:p>
                      <a:pPr algn="ctr"/>
                      <a:r>
                        <a:rPr lang="en-GB" sz="2000" dirty="0" smtClean="0"/>
                        <a:t>66%</a:t>
                      </a:r>
                    </a:p>
                    <a:p>
                      <a:pPr algn="ctr"/>
                      <a:endParaRPr lang="en-GB" sz="20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High willingness</a:t>
                      </a:r>
                      <a:r>
                        <a:rPr lang="en-GB" sz="2000" baseline="0" dirty="0" smtClean="0"/>
                        <a:t> to explore, some distress on separation but easily comforted by the mother when she returns to the room.  High stranger anxiety</a:t>
                      </a:r>
                      <a:endParaRPr lang="en-GB" sz="2000" dirty="0" smtClean="0"/>
                    </a:p>
                  </a:txBody>
                  <a:tcPr marL="68580" marR="68580" marT="34290" marB="34290"/>
                </a:tc>
                <a:extLst>
                  <a:ext uri="{0D108BD9-81ED-4DB2-BD59-A6C34878D82A}">
                    <a16:rowId xmlns:a16="http://schemas.microsoft.com/office/drawing/2014/main" val="4216152358"/>
                  </a:ext>
                </a:extLst>
              </a:tr>
              <a:tr h="1372292">
                <a:tc>
                  <a:txBody>
                    <a:bodyPr/>
                    <a:lstStyle/>
                    <a:p>
                      <a:r>
                        <a:rPr lang="en-GB" sz="2000" dirty="0" smtClean="0"/>
                        <a:t>Insecure resistant</a:t>
                      </a:r>
                      <a:endParaRPr lang="en-GB" sz="2000" b="1" dirty="0"/>
                    </a:p>
                  </a:txBody>
                  <a:tcPr marL="68580" marR="68580" marT="34290" marB="34290"/>
                </a:tc>
                <a:tc>
                  <a:txBody>
                    <a:bodyPr/>
                    <a:lstStyle/>
                    <a:p>
                      <a:pPr algn="ctr"/>
                      <a:endParaRPr lang="en-GB" sz="2000" dirty="0" smtClean="0"/>
                    </a:p>
                    <a:p>
                      <a:pPr algn="ctr"/>
                      <a:r>
                        <a:rPr lang="en-GB" sz="2000" dirty="0" smtClean="0"/>
                        <a:t>12%</a:t>
                      </a:r>
                    </a:p>
                    <a:p>
                      <a:pPr algn="ctr"/>
                      <a:endParaRPr lang="en-GB" sz="2000" dirty="0"/>
                    </a:p>
                  </a:txBody>
                  <a:tcPr marL="68580" marR="68580" marT="34290" marB="34290"/>
                </a:tc>
                <a:tc>
                  <a:txBody>
                    <a:bodyPr/>
                    <a:lstStyle/>
                    <a:p>
                      <a:r>
                        <a:rPr lang="en-GB" sz="2000" dirty="0" smtClean="0"/>
                        <a:t>Low willingness to explore.</a:t>
                      </a:r>
                      <a:r>
                        <a:rPr lang="en-GB" sz="2000" baseline="0" dirty="0" smtClean="0"/>
                        <a:t> </a:t>
                      </a:r>
                      <a:r>
                        <a:rPr lang="en-GB" sz="2000" dirty="0" smtClean="0"/>
                        <a:t>High stranger anxiety.</a:t>
                      </a:r>
                      <a:r>
                        <a:rPr lang="en-GB" sz="2000" baseline="0" dirty="0" smtClean="0"/>
                        <a:t>  High distress on separation from the mother.  Seeks contact with mother when she returns, but also rejects her</a:t>
                      </a:r>
                      <a:endParaRPr lang="en-GB" sz="2000" dirty="0"/>
                    </a:p>
                  </a:txBody>
                  <a:tcPr marL="68580" marR="68580" marT="34290" marB="34290"/>
                </a:tc>
                <a:extLst>
                  <a:ext uri="{0D108BD9-81ED-4DB2-BD59-A6C34878D82A}">
                    <a16:rowId xmlns:a16="http://schemas.microsoft.com/office/drawing/2014/main" val="3842071817"/>
                  </a:ext>
                </a:extLst>
              </a:tr>
            </a:tbl>
          </a:graphicData>
        </a:graphic>
      </p:graphicFrame>
    </p:spTree>
    <p:extLst>
      <p:ext uri="{BB962C8B-B14F-4D97-AF65-F5344CB8AC3E}">
        <p14:creationId xmlns:p14="http://schemas.microsoft.com/office/powerpoint/2010/main" val="1030011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0006" y="1628800"/>
            <a:ext cx="3875834" cy="2594567"/>
          </a:xfrm>
        </p:spPr>
      </p:pic>
      <p:sp>
        <p:nvSpPr>
          <p:cNvPr id="5" name="TextBox 4"/>
          <p:cNvSpPr txBox="1"/>
          <p:nvPr/>
        </p:nvSpPr>
        <p:spPr>
          <a:xfrm>
            <a:off x="5290185" y="1501052"/>
            <a:ext cx="4851218" cy="2246769"/>
          </a:xfrm>
          <a:prstGeom prst="rect">
            <a:avLst/>
          </a:prstGeom>
          <a:solidFill>
            <a:schemeClr val="accent4">
              <a:lumMod val="40000"/>
              <a:lumOff val="60000"/>
            </a:schemeClr>
          </a:solidFill>
        </p:spPr>
        <p:txBody>
          <a:bodyPr wrap="square" rtlCol="0">
            <a:spAutoFit/>
          </a:bodyPr>
          <a:lstStyle/>
          <a:p>
            <a:r>
              <a:rPr lang="en-GB" sz="2800" dirty="0"/>
              <a:t>Watch the clips and see if you can work out the attachment type each baby is displaying</a:t>
            </a:r>
          </a:p>
          <a:p>
            <a:endParaRPr lang="en-GB" sz="2800" dirty="0"/>
          </a:p>
          <a:p>
            <a:r>
              <a:rPr lang="en-GB" sz="2800" b="1" i="1" dirty="0"/>
              <a:t>You must justify your answer</a:t>
            </a:r>
          </a:p>
        </p:txBody>
      </p:sp>
      <p:pic>
        <p:nvPicPr>
          <p:cNvPr id="7" name="Picture 6">
            <a:hlinkClick r:id="rId4"/>
          </p:cNvPr>
          <p:cNvPicPr>
            <a:picLocks noChangeAspect="1"/>
          </p:cNvPicPr>
          <p:nvPr/>
        </p:nvPicPr>
        <p:blipFill>
          <a:blip r:embed="rId5"/>
          <a:stretch>
            <a:fillRect/>
          </a:stretch>
        </p:blipFill>
        <p:spPr>
          <a:xfrm>
            <a:off x="5277938" y="3940600"/>
            <a:ext cx="3628606" cy="2917400"/>
          </a:xfrm>
          <a:prstGeom prst="rect">
            <a:avLst/>
          </a:prstGeom>
        </p:spPr>
      </p:pic>
      <p:sp>
        <p:nvSpPr>
          <p:cNvPr id="9" name="12-Point Star 8"/>
          <p:cNvSpPr/>
          <p:nvPr/>
        </p:nvSpPr>
        <p:spPr>
          <a:xfrm rot="277987">
            <a:off x="2413133" y="3800516"/>
            <a:ext cx="2803255" cy="1637373"/>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t>Baby 1</a:t>
            </a:r>
          </a:p>
        </p:txBody>
      </p:sp>
      <p:sp>
        <p:nvSpPr>
          <p:cNvPr id="11" name="12-Point Star 10"/>
          <p:cNvSpPr/>
          <p:nvPr/>
        </p:nvSpPr>
        <p:spPr>
          <a:xfrm>
            <a:off x="8040216" y="4223367"/>
            <a:ext cx="2808312" cy="1869929"/>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dirty="0"/>
              <a:t>Baby 2</a:t>
            </a:r>
          </a:p>
        </p:txBody>
      </p:sp>
      <p:sp>
        <p:nvSpPr>
          <p:cNvPr id="13" name="Title 1"/>
          <p:cNvSpPr>
            <a:spLocks noGrp="1"/>
          </p:cNvSpPr>
          <p:nvPr>
            <p:ph type="title"/>
          </p:nvPr>
        </p:nvSpPr>
        <p:spPr>
          <a:solidFill>
            <a:schemeClr val="tx2">
              <a:lumMod val="60000"/>
              <a:lumOff val="40000"/>
            </a:schemeClr>
          </a:solidFill>
        </p:spPr>
        <p:txBody>
          <a:bodyPr/>
          <a:lstStyle/>
          <a:p>
            <a:pPr algn="ctr"/>
            <a:r>
              <a:rPr lang="en-GB" b="1" dirty="0" smtClean="0">
                <a:solidFill>
                  <a:schemeClr val="bg1"/>
                </a:solidFill>
              </a:rPr>
              <a:t>Quick starter: The strange situation study</a:t>
            </a:r>
            <a:endParaRPr lang="en-GB" b="1" dirty="0">
              <a:solidFill>
                <a:schemeClr val="bg1"/>
              </a:solidFill>
            </a:endParaRPr>
          </a:p>
        </p:txBody>
      </p:sp>
    </p:spTree>
    <p:extLst>
      <p:ext uri="{BB962C8B-B14F-4D97-AF65-F5344CB8AC3E}">
        <p14:creationId xmlns:p14="http://schemas.microsoft.com/office/powerpoint/2010/main" val="3743248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628" y="192415"/>
            <a:ext cx="10210800" cy="1143000"/>
          </a:xfrm>
        </p:spPr>
        <p:txBody>
          <a:bodyPr/>
          <a:lstStyle/>
          <a:p>
            <a:r>
              <a:rPr lang="en-GB" dirty="0" smtClean="0"/>
              <a:t>Evaluating Ainsworth’s strange situation</a:t>
            </a:r>
            <a:endParaRPr lang="en-GB" dirty="0"/>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6528049" y="2852936"/>
            <a:ext cx="3875441" cy="3690094"/>
          </a:xfrm>
          <a:prstGeom prst="rect">
            <a:avLst/>
          </a:prstGeom>
        </p:spPr>
      </p:pic>
      <p:pic>
        <p:nvPicPr>
          <p:cNvPr id="7" name="Picture 6"/>
          <p:cNvPicPr>
            <a:picLocks noChangeAspect="1"/>
          </p:cNvPicPr>
          <p:nvPr/>
        </p:nvPicPr>
        <p:blipFill>
          <a:blip r:embed="rId3"/>
          <a:stretch>
            <a:fillRect/>
          </a:stretch>
        </p:blipFill>
        <p:spPr>
          <a:xfrm>
            <a:off x="767408" y="4009994"/>
            <a:ext cx="5206032" cy="2506608"/>
          </a:xfrm>
          <a:prstGeom prst="rect">
            <a:avLst/>
          </a:prstGeom>
        </p:spPr>
      </p:pic>
      <p:sp>
        <p:nvSpPr>
          <p:cNvPr id="8" name="Cloud Callout 7"/>
          <p:cNvSpPr/>
          <p:nvPr/>
        </p:nvSpPr>
        <p:spPr>
          <a:xfrm>
            <a:off x="767408" y="1183333"/>
            <a:ext cx="5580620" cy="2643670"/>
          </a:xfrm>
          <a:prstGeom prst="cloudCallout">
            <a:avLst>
              <a:gd name="adj1" fmla="val 87064"/>
              <a:gd name="adj2" fmla="val 4812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dirty="0"/>
              <a:t>Here I was with my pal John Bowlby… I love John’s theories. We just needed a way to assess the sort of  attachment a child had. </a:t>
            </a:r>
          </a:p>
        </p:txBody>
      </p:sp>
      <p:sp>
        <p:nvSpPr>
          <p:cNvPr id="9" name="TextBox 8"/>
          <p:cNvSpPr txBox="1"/>
          <p:nvPr/>
        </p:nvSpPr>
        <p:spPr>
          <a:xfrm>
            <a:off x="7176120" y="6358364"/>
            <a:ext cx="303468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t>Mary Ainsworth 1913-1999</a:t>
            </a:r>
          </a:p>
        </p:txBody>
      </p:sp>
      <p:sp>
        <p:nvSpPr>
          <p:cNvPr id="5" name="Rounded Rectangle 4"/>
          <p:cNvSpPr/>
          <p:nvPr/>
        </p:nvSpPr>
        <p:spPr>
          <a:xfrm>
            <a:off x="6672065" y="1183334"/>
            <a:ext cx="5112567" cy="14535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Cultural Variations next lesson – </a:t>
            </a:r>
            <a:r>
              <a:rPr lang="en-GB" sz="3200" dirty="0" smtClean="0"/>
              <a:t>still Prep </a:t>
            </a:r>
            <a:r>
              <a:rPr lang="en-GB" sz="3200" dirty="0"/>
              <a:t>7. </a:t>
            </a:r>
          </a:p>
        </p:txBody>
      </p:sp>
    </p:spTree>
    <p:extLst>
      <p:ext uri="{BB962C8B-B14F-4D97-AF65-F5344CB8AC3E}">
        <p14:creationId xmlns:p14="http://schemas.microsoft.com/office/powerpoint/2010/main" val="2664281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sp>
        <p:nvSpPr>
          <p:cNvPr id="3" name="Content Placeholder 2"/>
          <p:cNvSpPr>
            <a:spLocks noGrp="1"/>
          </p:cNvSpPr>
          <p:nvPr>
            <p:ph idx="1"/>
          </p:nvPr>
        </p:nvSpPr>
        <p:spPr>
          <a:xfrm>
            <a:off x="0" y="1417638"/>
            <a:ext cx="8046719" cy="5545869"/>
          </a:xfrm>
        </p:spPr>
        <p:txBody>
          <a:bodyPr>
            <a:normAutofit fontScale="62500" lnSpcReduction="20000"/>
          </a:bodyPr>
          <a:lstStyle/>
          <a:p>
            <a:pPr marL="0" indent="0">
              <a:buNone/>
            </a:pPr>
            <a:r>
              <a:rPr lang="en-US" sz="3100" b="1" i="1" dirty="0" smtClean="0"/>
              <a:t>Read the following findings and, discuss what that finding suggests about the Strange </a:t>
            </a:r>
            <a:r>
              <a:rPr lang="en-US" sz="3100" b="1" i="1" dirty="0"/>
              <a:t>S</a:t>
            </a:r>
            <a:r>
              <a:rPr lang="en-US" sz="3100" b="1" i="1" dirty="0" smtClean="0"/>
              <a:t>ituation study.  You will need to use your knowledge of research methods terminology to be able to do this</a:t>
            </a:r>
          </a:p>
          <a:p>
            <a:endParaRPr lang="en-US" dirty="0"/>
          </a:p>
          <a:p>
            <a:r>
              <a:rPr lang="en-US" dirty="0" smtClean="0"/>
              <a:t>Different </a:t>
            </a:r>
            <a:r>
              <a:rPr lang="en-US" dirty="0"/>
              <a:t>observers watching the same children tend to agree on what attachment type to classify infants as. Bick (2012) found </a:t>
            </a:r>
            <a:r>
              <a:rPr lang="en-US" dirty="0" smtClean="0"/>
              <a:t>the similarity between different observers classifications was as high as 94%</a:t>
            </a:r>
          </a:p>
          <a:p>
            <a:endParaRPr lang="en-US" dirty="0"/>
          </a:p>
          <a:p>
            <a:r>
              <a:rPr lang="en-US" dirty="0"/>
              <a:t>Vaughn and waters (1990) compared the </a:t>
            </a:r>
            <a:r>
              <a:rPr lang="en-US" dirty="0" err="1"/>
              <a:t>behaviour</a:t>
            </a:r>
            <a:r>
              <a:rPr lang="en-US" dirty="0"/>
              <a:t> of 1 year olds in the strange situation and at home and found that </a:t>
            </a:r>
            <a:r>
              <a:rPr lang="en-US" dirty="0" smtClean="0"/>
              <a:t>children who had been assessed as securely attached in Ainsworth’s procedure, also displayed secure attachment </a:t>
            </a:r>
            <a:r>
              <a:rPr lang="en-US" dirty="0" err="1" smtClean="0"/>
              <a:t>behaviour</a:t>
            </a:r>
            <a:r>
              <a:rPr lang="en-US" dirty="0" smtClean="0"/>
              <a:t> in the home</a:t>
            </a:r>
          </a:p>
          <a:p>
            <a:pPr marL="0" indent="0">
              <a:buNone/>
            </a:pPr>
            <a:endParaRPr lang="en-US" dirty="0"/>
          </a:p>
          <a:p>
            <a:pPr marL="0" indent="0">
              <a:buNone/>
            </a:pPr>
            <a:r>
              <a:rPr lang="en-US" b="1" dirty="0" smtClean="0">
                <a:solidFill>
                  <a:srgbClr val="FF0000"/>
                </a:solidFill>
              </a:rPr>
              <a:t>The first finding suggests that the research has high inter-rater reliability</a:t>
            </a:r>
          </a:p>
          <a:p>
            <a:pPr marL="0" indent="0">
              <a:buNone/>
            </a:pPr>
            <a:endParaRPr lang="en-US" dirty="0"/>
          </a:p>
          <a:p>
            <a:pPr marL="0" indent="0">
              <a:buNone/>
            </a:pPr>
            <a:r>
              <a:rPr lang="en-US" b="1" dirty="0" smtClean="0">
                <a:solidFill>
                  <a:srgbClr val="FF0000"/>
                </a:solidFill>
              </a:rPr>
              <a:t>The second finding suggests that the study has high external (ecological) validity as the findings </a:t>
            </a:r>
            <a:r>
              <a:rPr lang="en-US" b="1" dirty="0" err="1" smtClean="0">
                <a:solidFill>
                  <a:srgbClr val="FF0000"/>
                </a:solidFill>
              </a:rPr>
              <a:t>generalise</a:t>
            </a:r>
            <a:r>
              <a:rPr lang="en-US" b="1" dirty="0" smtClean="0">
                <a:solidFill>
                  <a:srgbClr val="FF0000"/>
                </a:solidFill>
              </a:rPr>
              <a:t> to a real life situation</a:t>
            </a:r>
          </a:p>
          <a:p>
            <a:pPr marL="0" indent="0">
              <a:buNone/>
            </a:pPr>
            <a:endParaRPr lang="en-US" i="1" dirty="0"/>
          </a:p>
          <a:p>
            <a:pPr marL="0" indent="0">
              <a:buNone/>
            </a:pPr>
            <a:r>
              <a:rPr lang="en-US" dirty="0"/>
              <a:t>	</a:t>
            </a:r>
          </a:p>
          <a:p>
            <a:endParaRPr lang="en-GB" dirty="0"/>
          </a:p>
        </p:txBody>
      </p:sp>
      <p:sp>
        <p:nvSpPr>
          <p:cNvPr id="4" name="TextBox 3"/>
          <p:cNvSpPr txBox="1"/>
          <p:nvPr/>
        </p:nvSpPr>
        <p:spPr>
          <a:xfrm>
            <a:off x="8243668" y="1825625"/>
            <a:ext cx="3110132" cy="2062103"/>
          </a:xfrm>
          <a:prstGeom prst="rect">
            <a:avLst/>
          </a:prstGeom>
          <a:solidFill>
            <a:schemeClr val="accent6">
              <a:lumMod val="20000"/>
              <a:lumOff val="80000"/>
            </a:schemeClr>
          </a:solidFill>
        </p:spPr>
        <p:txBody>
          <a:bodyPr wrap="square" rtlCol="0">
            <a:spAutoFit/>
          </a:bodyPr>
          <a:lstStyle/>
          <a:p>
            <a:r>
              <a:rPr lang="en-GB" sz="3200" b="1" i="1" dirty="0" smtClean="0"/>
              <a:t>Now see if you can complete evaluation point 1 on your sheet.</a:t>
            </a:r>
            <a:endParaRPr lang="en-GB" sz="3200" i="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5654" t="10666" r="6539"/>
          <a:stretch/>
        </p:blipFill>
        <p:spPr>
          <a:xfrm>
            <a:off x="8243668" y="4515107"/>
            <a:ext cx="3110132" cy="1779846"/>
          </a:xfrm>
          <a:prstGeom prst="rect">
            <a:avLst/>
          </a:prstGeom>
        </p:spPr>
      </p:pic>
      <p:sp>
        <p:nvSpPr>
          <p:cNvPr id="6" name="12-Point Star 5"/>
          <p:cNvSpPr/>
          <p:nvPr/>
        </p:nvSpPr>
        <p:spPr>
          <a:xfrm rot="21275198">
            <a:off x="448843" y="740468"/>
            <a:ext cx="9961470" cy="6707883"/>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This means that we can be sure that the attachment type that each child is assessed as having is not just down to the interpretation of the individual observer.  It also suggests that the behaviour we are observing is consistent behaviour and not a product of the child being in an unfamiliar situation</a:t>
            </a:r>
            <a:endParaRPr lang="en-GB" sz="2800" dirty="0"/>
          </a:p>
        </p:txBody>
      </p:sp>
    </p:spTree>
    <p:extLst>
      <p:ext uri="{BB962C8B-B14F-4D97-AF65-F5344CB8AC3E}">
        <p14:creationId xmlns:p14="http://schemas.microsoft.com/office/powerpoint/2010/main" val="198739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82427"/>
            <a:ext cx="7028329" cy="5032375"/>
          </a:xfrm>
        </p:spPr>
        <p:txBody>
          <a:bodyPr>
            <a:normAutofit fontScale="77500" lnSpcReduction="20000"/>
          </a:bodyPr>
          <a:lstStyle/>
          <a:p>
            <a:pPr marL="0" indent="0">
              <a:buNone/>
            </a:pPr>
            <a:r>
              <a:rPr lang="en-GB" dirty="0" smtClean="0"/>
              <a:t>What did Ainsworth believe was responsible for a baby’s attachment type?</a:t>
            </a:r>
          </a:p>
          <a:p>
            <a:pPr marL="0" indent="0">
              <a:buNone/>
            </a:pPr>
            <a:endParaRPr lang="en-GB" b="1" dirty="0">
              <a:solidFill>
                <a:srgbClr val="FF0000"/>
              </a:solidFill>
            </a:endParaRPr>
          </a:p>
          <a:p>
            <a:pPr marL="0" indent="0">
              <a:buNone/>
            </a:pPr>
            <a:r>
              <a:rPr lang="en-GB" dirty="0" smtClean="0"/>
              <a:t>SO …what might lead to a child developing a </a:t>
            </a:r>
            <a:r>
              <a:rPr lang="en-GB" b="1" u="sng" dirty="0" smtClean="0"/>
              <a:t>secure attachment</a:t>
            </a:r>
            <a:r>
              <a:rPr lang="en-GB" dirty="0" smtClean="0"/>
              <a:t>, and what might lead to a child developing an </a:t>
            </a:r>
            <a:r>
              <a:rPr lang="en-GB" b="1" u="sng" dirty="0" smtClean="0"/>
              <a:t>insecure attachment</a:t>
            </a:r>
            <a:r>
              <a:rPr lang="en-GB" dirty="0" smtClean="0"/>
              <a:t>?</a:t>
            </a:r>
          </a:p>
          <a:p>
            <a:pPr marL="0" indent="0">
              <a:buNone/>
            </a:pPr>
            <a:endParaRPr lang="en-GB" dirty="0"/>
          </a:p>
          <a:p>
            <a:pPr marL="0" indent="0">
              <a:buNone/>
            </a:pPr>
            <a:r>
              <a:rPr lang="en-GB" b="1" dirty="0">
                <a:solidFill>
                  <a:srgbClr val="FF0000"/>
                </a:solidFill>
              </a:rPr>
              <a:t>She believed that the way the mother responded to the child influenced its attachment </a:t>
            </a:r>
            <a:r>
              <a:rPr lang="en-GB" b="1" dirty="0" smtClean="0">
                <a:solidFill>
                  <a:srgbClr val="FF0000"/>
                </a:solidFill>
              </a:rPr>
              <a:t>type</a:t>
            </a:r>
            <a:endParaRPr lang="en-GB" dirty="0" smtClean="0"/>
          </a:p>
          <a:p>
            <a:pPr marL="0" indent="0">
              <a:buNone/>
            </a:pPr>
            <a:endParaRPr lang="en-GB" dirty="0">
              <a:solidFill>
                <a:srgbClr val="FF0000"/>
              </a:solidFill>
            </a:endParaRPr>
          </a:p>
          <a:p>
            <a:pPr marL="0" indent="0">
              <a:buNone/>
            </a:pPr>
            <a:r>
              <a:rPr lang="en-GB" b="1" dirty="0" smtClean="0">
                <a:solidFill>
                  <a:srgbClr val="FF0000"/>
                </a:solidFill>
              </a:rPr>
              <a:t>A mother who responses sensitively to the child’s needs (secure), or a mother who does not respond sensitively to the child’s needs (insecure)</a:t>
            </a:r>
            <a:endParaRPr lang="en-GB" b="1" dirty="0">
              <a:solidFill>
                <a:srgbClr val="FF0000"/>
              </a:solidFill>
            </a:endParaRPr>
          </a:p>
        </p:txBody>
      </p:sp>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6666"/>
          <a:stretch/>
        </p:blipFill>
        <p:spPr>
          <a:xfrm>
            <a:off x="7327544" y="1825625"/>
            <a:ext cx="4026256" cy="3337554"/>
          </a:xfrm>
          <a:prstGeom prst="rect">
            <a:avLst/>
          </a:prstGeom>
        </p:spPr>
      </p:pic>
      <p:sp>
        <p:nvSpPr>
          <p:cNvPr id="6" name="Rounded Rectangle 5"/>
          <p:cNvSpPr/>
          <p:nvPr/>
        </p:nvSpPr>
        <p:spPr>
          <a:xfrm>
            <a:off x="7028329" y="5298116"/>
            <a:ext cx="4482353" cy="1246119"/>
          </a:xfrm>
          <a:prstGeom prst="roundRect">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Now read the case study on the next slide and think about what it might suggest about a baby’s attachment type</a:t>
            </a:r>
            <a:endParaRPr lang="en-GB" sz="2000" dirty="0"/>
          </a:p>
        </p:txBody>
      </p:sp>
    </p:spTree>
    <p:extLst>
      <p:ext uri="{BB962C8B-B14F-4D97-AF65-F5344CB8AC3E}">
        <p14:creationId xmlns:p14="http://schemas.microsoft.com/office/powerpoint/2010/main" val="428221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7270" r="2220"/>
          <a:stretch/>
        </p:blipFill>
        <p:spPr>
          <a:xfrm>
            <a:off x="7422776" y="1852457"/>
            <a:ext cx="3931024" cy="4333190"/>
          </a:xfrm>
          <a:prstGeom prst="rect">
            <a:avLst/>
          </a:prstGeom>
        </p:spPr>
      </p:pic>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sp>
        <p:nvSpPr>
          <p:cNvPr id="5" name="Rectangular Callout 4"/>
          <p:cNvSpPr/>
          <p:nvPr/>
        </p:nvSpPr>
        <p:spPr>
          <a:xfrm>
            <a:off x="838199" y="1882588"/>
            <a:ext cx="7283825" cy="4303059"/>
          </a:xfrm>
          <a:prstGeom prst="wedgeRectCallout">
            <a:avLst/>
          </a:prstGeom>
          <a:solidFill>
            <a:schemeClr val="accent2">
              <a:lumMod val="75000"/>
            </a:schemeClr>
          </a:solidFill>
          <a:ln>
            <a:noFill/>
          </a:ln>
          <a:scene3d>
            <a:camera prst="orthographicFront"/>
            <a:lightRig rig="threeP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solidFill>
                  <a:schemeClr val="bg1"/>
                </a:solidFill>
              </a:rPr>
              <a:t>“During the first six months of Noah’s life, I don’t think I slept for more than two hours at a time on any one night.  Noah was constantly crying and whatever I did he didn’t seem to stop.  He was assessed by a doctor, but there was no physical problem.  It was difficult for me, as I felt as if whatever I did for him, it didn’t seem to have any effect.  I was tired all the time and spent a lot of time crying. After a few months, my doctor suggested that I may be suffering from depression and started me on anti-</a:t>
            </a:r>
            <a:r>
              <a:rPr lang="en-GB" sz="2200" dirty="0" err="1">
                <a:solidFill>
                  <a:schemeClr val="bg1"/>
                </a:solidFill>
              </a:rPr>
              <a:t>depessants</a:t>
            </a:r>
            <a:r>
              <a:rPr lang="en-GB" sz="2200" dirty="0">
                <a:solidFill>
                  <a:schemeClr val="bg1"/>
                </a:solidFill>
              </a:rPr>
              <a:t>. My first child was really easy.  She slept through the night from 8 weeks old, and was generally quite a calm baby.  It was such a shock having Noah”</a:t>
            </a:r>
          </a:p>
        </p:txBody>
      </p:sp>
      <p:sp>
        <p:nvSpPr>
          <p:cNvPr id="7" name="16-Point Star 6"/>
          <p:cNvSpPr/>
          <p:nvPr/>
        </p:nvSpPr>
        <p:spPr>
          <a:xfrm rot="21289683">
            <a:off x="2725270" y="2438401"/>
            <a:ext cx="6078070" cy="3926541"/>
          </a:xfrm>
          <a:prstGeom prst="star16">
            <a:avLst/>
          </a:prstGeom>
          <a:solidFill>
            <a:schemeClr val="accent4">
              <a:lumMod val="60000"/>
              <a:lumOff val="40000"/>
            </a:schemeClr>
          </a:solidFill>
          <a:ln>
            <a:noFill/>
          </a:ln>
          <a:scene3d>
            <a:camera prst="orthographicFront"/>
            <a:lightRig rig="threePt" dir="t"/>
          </a:scene3d>
          <a:sp3d extrusionH="76200" contourW="76200">
            <a:bevelT w="12700" prst="hardEdge"/>
            <a:bevelB w="114300" prst="artDeco"/>
            <a:extrusionClr>
              <a:schemeClr val="accent4">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accent4">
                    <a:lumMod val="50000"/>
                  </a:schemeClr>
                </a:solidFill>
              </a:rPr>
              <a:t>How do you think having a baby like Noah might have affect a mother’s behaviour?</a:t>
            </a:r>
            <a:endParaRPr lang="en-GB" sz="2800" b="1" dirty="0">
              <a:solidFill>
                <a:schemeClr val="accent4">
                  <a:lumMod val="50000"/>
                </a:schemeClr>
              </a:solidFill>
            </a:endParaRPr>
          </a:p>
        </p:txBody>
      </p:sp>
    </p:spTree>
    <p:extLst>
      <p:ext uri="{BB962C8B-B14F-4D97-AF65-F5344CB8AC3E}">
        <p14:creationId xmlns:p14="http://schemas.microsoft.com/office/powerpoint/2010/main" val="63457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6"/>
            <a:ext cx="10515600" cy="1652680"/>
          </a:xfrm>
          <a:solidFill>
            <a:schemeClr val="accent3">
              <a:lumMod val="20000"/>
              <a:lumOff val="80000"/>
            </a:schemeClr>
          </a:solidFill>
        </p:spPr>
        <p:txBody>
          <a:bodyPr>
            <a:normAutofit fontScale="62500" lnSpcReduction="20000"/>
          </a:bodyPr>
          <a:lstStyle/>
          <a:p>
            <a:pPr marL="0" indent="0">
              <a:buNone/>
            </a:pPr>
            <a:r>
              <a:rPr lang="en-GB" dirty="0" err="1" smtClean="0"/>
              <a:t>Kagan</a:t>
            </a:r>
            <a:r>
              <a:rPr lang="en-GB" dirty="0" smtClean="0"/>
              <a:t> proposed the temperament hypothesis, which suggests that babies may be born with an innate temperament that possible influences the way the mother reacts to the baby.</a:t>
            </a:r>
          </a:p>
          <a:p>
            <a:pPr marL="0" indent="0">
              <a:buNone/>
            </a:pPr>
            <a:endParaRPr lang="en-GB" dirty="0"/>
          </a:p>
          <a:p>
            <a:pPr marL="0" indent="0">
              <a:buNone/>
            </a:pPr>
            <a:r>
              <a:rPr lang="en-GB" dirty="0" smtClean="0"/>
              <a:t>Although there is limited evidence to support the temperament hypothesis, it does highlight a problem with Ainsworth’s conclusion</a:t>
            </a:r>
            <a:endParaRPr lang="en-GB" dirty="0"/>
          </a:p>
        </p:txBody>
      </p:sp>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sp>
        <p:nvSpPr>
          <p:cNvPr id="5" name="TextBox 4"/>
          <p:cNvSpPr txBox="1"/>
          <p:nvPr/>
        </p:nvSpPr>
        <p:spPr>
          <a:xfrm>
            <a:off x="838200" y="3525746"/>
            <a:ext cx="5401235" cy="3170099"/>
          </a:xfrm>
          <a:prstGeom prst="rect">
            <a:avLst/>
          </a:prstGeom>
          <a:noFill/>
        </p:spPr>
        <p:txBody>
          <a:bodyPr wrap="square" rtlCol="0">
            <a:spAutoFit/>
          </a:bodyPr>
          <a:lstStyle/>
          <a:p>
            <a:endParaRPr lang="en-GB" sz="2400" b="1" i="1" dirty="0" smtClean="0"/>
          </a:p>
          <a:p>
            <a:r>
              <a:rPr lang="en-GB" sz="2400" b="1" i="1" dirty="0" smtClean="0"/>
              <a:t>Now Use this and the discussion about Noah to complete point 2.</a:t>
            </a:r>
          </a:p>
          <a:p>
            <a:endParaRPr lang="en-GB" sz="2400" b="1" i="1" dirty="0"/>
          </a:p>
          <a:p>
            <a:r>
              <a:rPr lang="en-GB" sz="2400" b="1" i="1" dirty="0" smtClean="0"/>
              <a:t>Try to be specific to the study, </a:t>
            </a:r>
            <a:r>
              <a:rPr lang="en-GB" sz="2800" b="1" i="1" dirty="0" smtClean="0">
                <a:solidFill>
                  <a:schemeClr val="accent2">
                    <a:lumMod val="50000"/>
                  </a:schemeClr>
                </a:solidFill>
              </a:rPr>
              <a:t>not generic</a:t>
            </a:r>
            <a:r>
              <a:rPr lang="en-GB" sz="2400" b="1" i="1" dirty="0" smtClean="0"/>
              <a:t>. Use terms like…</a:t>
            </a:r>
          </a:p>
          <a:p>
            <a:endParaRPr lang="en-GB" sz="2000" b="1" dirty="0"/>
          </a:p>
          <a:p>
            <a:r>
              <a:rPr lang="en-GB" sz="2800" b="1" dirty="0" smtClean="0">
                <a:solidFill>
                  <a:schemeClr val="accent4">
                    <a:lumMod val="50000"/>
                  </a:schemeClr>
                </a:solidFill>
              </a:rPr>
              <a:t>Cause         effect</a:t>
            </a:r>
            <a:endParaRPr lang="en-GB" sz="2800" b="1" dirty="0">
              <a:solidFill>
                <a:schemeClr val="accent4">
                  <a:lumMod val="50000"/>
                </a:schemeClr>
              </a:solidFill>
            </a:endParaRPr>
          </a:p>
        </p:txBody>
      </p:sp>
      <p:sp>
        <p:nvSpPr>
          <p:cNvPr id="6" name="12-Point Star 5"/>
          <p:cNvSpPr/>
          <p:nvPr/>
        </p:nvSpPr>
        <p:spPr>
          <a:xfrm rot="21280489">
            <a:off x="5826034" y="3344807"/>
            <a:ext cx="5878286" cy="3183751"/>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Why might we consider the research to be socially sensitive?</a:t>
            </a:r>
            <a:endParaRPr lang="en-GB" sz="2800" dirty="0"/>
          </a:p>
        </p:txBody>
      </p:sp>
    </p:spTree>
    <p:extLst>
      <p:ext uri="{BB962C8B-B14F-4D97-AF65-F5344CB8AC3E}">
        <p14:creationId xmlns:p14="http://schemas.microsoft.com/office/powerpoint/2010/main" val="183947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417638"/>
            <a:ext cx="8393725" cy="3091481"/>
          </a:xfrm>
        </p:spPr>
        <p:txBody>
          <a:bodyPr>
            <a:normAutofit fontScale="85000" lnSpcReduction="20000"/>
          </a:bodyPr>
          <a:lstStyle/>
          <a:p>
            <a:r>
              <a:rPr lang="en-US" dirty="0"/>
              <a:t>Japanese mothers are so rarely separated from their children that they show very high levels of separation anxiety and in observations Japanese mothers tended to race to their children and scoop them up at the reunion </a:t>
            </a:r>
            <a:r>
              <a:rPr lang="en-US" dirty="0" smtClean="0"/>
              <a:t>stage.</a:t>
            </a:r>
            <a:endParaRPr lang="en-US" dirty="0"/>
          </a:p>
          <a:p>
            <a:r>
              <a:rPr lang="en-US" dirty="0" smtClean="0"/>
              <a:t>27% of Japanese babies were classified as insecure resistant, a much higher proportion than in western cultures</a:t>
            </a:r>
            <a:r>
              <a:rPr lang="en-US" dirty="0"/>
              <a:t>	</a:t>
            </a:r>
          </a:p>
          <a:p>
            <a:pPr marL="0" indent="0">
              <a:buNone/>
            </a:pPr>
            <a:endParaRPr lang="en-GB" dirty="0"/>
          </a:p>
        </p:txBody>
      </p:sp>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6256" r="16206"/>
          <a:stretch/>
        </p:blipFill>
        <p:spPr>
          <a:xfrm>
            <a:off x="9231924" y="1825625"/>
            <a:ext cx="2121876" cy="2356297"/>
          </a:xfrm>
          <a:prstGeom prst="rect">
            <a:avLst/>
          </a:prstGeom>
        </p:spPr>
      </p:pic>
      <p:sp>
        <p:nvSpPr>
          <p:cNvPr id="7" name="TextBox 6"/>
          <p:cNvSpPr txBox="1"/>
          <p:nvPr/>
        </p:nvSpPr>
        <p:spPr>
          <a:xfrm>
            <a:off x="849134" y="4122958"/>
            <a:ext cx="10397197" cy="2585323"/>
          </a:xfrm>
          <a:prstGeom prst="rect">
            <a:avLst/>
          </a:prstGeom>
          <a:solidFill>
            <a:schemeClr val="accent6">
              <a:lumMod val="20000"/>
              <a:lumOff val="80000"/>
            </a:schemeClr>
          </a:solidFill>
        </p:spPr>
        <p:txBody>
          <a:bodyPr wrap="square" rtlCol="0">
            <a:spAutoFit/>
          </a:bodyPr>
          <a:lstStyle/>
          <a:p>
            <a:r>
              <a:rPr lang="en-GB" dirty="0"/>
              <a:t>I</a:t>
            </a:r>
            <a:r>
              <a:rPr lang="en-GB" dirty="0" smtClean="0"/>
              <a:t>n pairs discuss any problem with Ainsworth’s research on the basis of this?</a:t>
            </a:r>
          </a:p>
          <a:p>
            <a:endParaRPr lang="en-GB" dirty="0"/>
          </a:p>
          <a:p>
            <a:r>
              <a:rPr lang="en-GB" b="1" dirty="0" smtClean="0">
                <a:solidFill>
                  <a:srgbClr val="FF0000"/>
                </a:solidFill>
              </a:rPr>
              <a:t>It is culturally biased, as the attachment types are based on Western ideals</a:t>
            </a:r>
          </a:p>
          <a:p>
            <a:endParaRPr lang="en-GB" dirty="0">
              <a:solidFill>
                <a:srgbClr val="FF0000"/>
              </a:solidFill>
            </a:endParaRPr>
          </a:p>
          <a:p>
            <a:r>
              <a:rPr lang="en-GB" dirty="0" smtClean="0"/>
              <a:t>What is the possible consequence of this bias? (use the second bullet point to help you come up with an answer)</a:t>
            </a:r>
          </a:p>
          <a:p>
            <a:endParaRPr lang="en-GB" dirty="0">
              <a:solidFill>
                <a:srgbClr val="FF0000"/>
              </a:solidFill>
            </a:endParaRPr>
          </a:p>
          <a:p>
            <a:r>
              <a:rPr lang="en-GB" b="1" dirty="0" smtClean="0">
                <a:solidFill>
                  <a:srgbClr val="FF0000"/>
                </a:solidFill>
              </a:rPr>
              <a:t>It leads to other cultures’ child rearing practices as being judged negatively, as we are labelling the babies as ‘insecure’</a:t>
            </a:r>
            <a:endParaRPr lang="en-GB" b="1" dirty="0">
              <a:solidFill>
                <a:srgbClr val="FF0000"/>
              </a:solidFill>
            </a:endParaRPr>
          </a:p>
        </p:txBody>
      </p:sp>
      <p:sp>
        <p:nvSpPr>
          <p:cNvPr id="8" name="12-Point Star 7"/>
          <p:cNvSpPr/>
          <p:nvPr/>
        </p:nvSpPr>
        <p:spPr>
          <a:xfrm rot="21280489">
            <a:off x="5139786" y="2322641"/>
            <a:ext cx="5878286" cy="3183751"/>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How do you turn this into a PEEL? </a:t>
            </a:r>
            <a:endParaRPr lang="en-GB" sz="2800" dirty="0"/>
          </a:p>
        </p:txBody>
      </p:sp>
    </p:spTree>
    <p:extLst>
      <p:ext uri="{BB962C8B-B14F-4D97-AF65-F5344CB8AC3E}">
        <p14:creationId xmlns:p14="http://schemas.microsoft.com/office/powerpoint/2010/main" val="358057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500"/>
                                        <p:tgtEl>
                                          <p:spTgt spid="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en-GB" sz="2800" dirty="0"/>
              <a:t>Quick starter. This item is on page 15 in your purple packs. Feel free to annotate as we discuss it</a:t>
            </a:r>
          </a:p>
        </p:txBody>
      </p:sp>
      <p:sp>
        <p:nvSpPr>
          <p:cNvPr id="3" name="Content Placeholder 2"/>
          <p:cNvSpPr>
            <a:spLocks noGrp="1"/>
          </p:cNvSpPr>
          <p:nvPr>
            <p:ph idx="1"/>
          </p:nvPr>
        </p:nvSpPr>
        <p:spPr>
          <a:xfrm>
            <a:off x="335360" y="1600200"/>
            <a:ext cx="11593288" cy="52578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en-GB" dirty="0"/>
              <a:t>Two mothers at the toddler and parent group are chatting.</a:t>
            </a:r>
          </a:p>
          <a:p>
            <a:pPr marL="0" indent="0">
              <a:buNone/>
            </a:pPr>
            <a:r>
              <a:rPr lang="en-GB" dirty="0"/>
              <a:t>“I always felt sorry for my husband when Millie was a baby. He used to say his </a:t>
            </a:r>
            <a:r>
              <a:rPr lang="en-GB" dirty="0" smtClean="0"/>
              <a:t>bond </a:t>
            </a:r>
            <a:r>
              <a:rPr lang="en-GB" dirty="0"/>
              <a:t>with Millie was not as strong as mine because I was breastfeeding.”</a:t>
            </a:r>
          </a:p>
          <a:p>
            <a:pPr marL="0" indent="0">
              <a:buNone/>
            </a:pPr>
            <a:r>
              <a:rPr lang="en-GB" dirty="0"/>
              <a:t>“I’m not sure”, replies the other mother. “I think there’s something important about a mother’s love that makes it more special anyway- and so important for future development</a:t>
            </a:r>
            <a:r>
              <a:rPr lang="en-GB" dirty="0" smtClean="0"/>
              <a:t>.”</a:t>
            </a:r>
          </a:p>
          <a:p>
            <a:pPr marL="0" indent="0">
              <a:buNone/>
            </a:pPr>
            <a:endParaRPr lang="en-GB" dirty="0"/>
          </a:p>
          <a:p>
            <a:pPr marL="0" indent="0">
              <a:buNone/>
            </a:pPr>
            <a:r>
              <a:rPr lang="en-GB" dirty="0"/>
              <a:t>Discuss the learning theory of attachment </a:t>
            </a:r>
            <a:r>
              <a:rPr lang="en-GB" b="1" dirty="0"/>
              <a:t>and </a:t>
            </a:r>
            <a:r>
              <a:rPr lang="en-GB" dirty="0"/>
              <a:t>Bowlby’s </a:t>
            </a:r>
            <a:r>
              <a:rPr lang="en-GB" dirty="0" err="1"/>
              <a:t>monotropic</a:t>
            </a:r>
            <a:r>
              <a:rPr lang="en-GB" dirty="0"/>
              <a:t> theory of attachment. Refer to the conversation above in your answer. </a:t>
            </a:r>
            <a:r>
              <a:rPr lang="en-GB" dirty="0" smtClean="0"/>
              <a:t>(16 marks)</a:t>
            </a:r>
          </a:p>
          <a:p>
            <a:pPr marL="0" indent="0">
              <a:buNone/>
            </a:pPr>
            <a:endParaRPr lang="en-GB" dirty="0"/>
          </a:p>
          <a:p>
            <a:pPr marL="0" indent="0">
              <a:buNone/>
            </a:pPr>
            <a:r>
              <a:rPr lang="en-GB" dirty="0" smtClean="0"/>
              <a:t>How would you link the theories to the item? </a:t>
            </a:r>
            <a:endParaRPr lang="en-GB" dirty="0"/>
          </a:p>
          <a:p>
            <a:endParaRPr lang="en-GB" dirty="0"/>
          </a:p>
          <a:p>
            <a:endParaRPr lang="en-GB" dirty="0"/>
          </a:p>
        </p:txBody>
      </p:sp>
    </p:spTree>
    <p:extLst>
      <p:ext uri="{BB962C8B-B14F-4D97-AF65-F5344CB8AC3E}">
        <p14:creationId xmlns:p14="http://schemas.microsoft.com/office/powerpoint/2010/main" val="2351853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336" y="945296"/>
            <a:ext cx="11856640" cy="5940088"/>
          </a:xfrm>
          <a:prstGeom prst="rect">
            <a:avLst/>
          </a:prstGeom>
        </p:spPr>
        <p:txBody>
          <a:bodyPr wrap="square">
            <a:spAutoFit/>
          </a:bodyPr>
          <a:lstStyle/>
          <a:p>
            <a:r>
              <a:rPr lang="en-US" sz="2000" b="1" u="sng" dirty="0" smtClean="0"/>
              <a:t>Point: </a:t>
            </a:r>
            <a:endParaRPr lang="en-US" sz="2000" b="1" u="sng" dirty="0"/>
          </a:p>
          <a:p>
            <a:r>
              <a:rPr lang="en-US" sz="2000" dirty="0"/>
              <a:t>An example of culture bias in psychology is in Ainsworth’s Strange situation methodology used to investigate attachment</a:t>
            </a:r>
          </a:p>
          <a:p>
            <a:endParaRPr lang="en-US" sz="2000" b="1" u="sng" dirty="0" smtClean="0"/>
          </a:p>
          <a:p>
            <a:r>
              <a:rPr lang="en-US" sz="2000" b="1" u="sng" dirty="0" smtClean="0"/>
              <a:t>Evidence/explain:</a:t>
            </a:r>
            <a:endParaRPr lang="en-US" sz="2000" b="1" u="sng" dirty="0"/>
          </a:p>
          <a:p>
            <a:r>
              <a:rPr lang="en-US" sz="2000" dirty="0"/>
              <a:t> The Strange Situation test assumes that behavior has the same meaning in all cultures, when in fact cultural perception and understanding of behavior differ greatly. The Strange Situation was created and tested in the USA. Many researchers assumed that the strange situation had the same meaning for infants in other cultures resulting in potentially invalid conclusions. </a:t>
            </a:r>
            <a:endParaRPr lang="en-US" sz="2000" dirty="0" smtClean="0"/>
          </a:p>
          <a:p>
            <a:endParaRPr lang="en-US" sz="2000" b="1" u="sng" dirty="0" smtClean="0"/>
          </a:p>
          <a:p>
            <a:r>
              <a:rPr lang="en-US" sz="2000" b="1" u="sng" dirty="0" smtClean="0"/>
              <a:t>Evidence/explain:</a:t>
            </a:r>
            <a:endParaRPr lang="en-US" sz="2000" dirty="0"/>
          </a:p>
          <a:p>
            <a:r>
              <a:rPr lang="en-US" sz="2000" dirty="0" smtClean="0"/>
              <a:t>For </a:t>
            </a:r>
            <a:r>
              <a:rPr lang="en-US" sz="2000" dirty="0"/>
              <a:t>example that </a:t>
            </a:r>
            <a:r>
              <a:rPr lang="en-US" sz="2000" dirty="0" smtClean="0"/>
              <a:t>Japanese </a:t>
            </a:r>
            <a:r>
              <a:rPr lang="en-US" sz="2000" dirty="0"/>
              <a:t>mothers are </a:t>
            </a:r>
            <a:r>
              <a:rPr lang="en-US" sz="2000" dirty="0" smtClean="0"/>
              <a:t>overly sensitive </a:t>
            </a:r>
            <a:r>
              <a:rPr lang="en-US" sz="2000" dirty="0"/>
              <a:t>to the needs of the children as </a:t>
            </a:r>
            <a:r>
              <a:rPr lang="en-US" sz="2000" dirty="0" smtClean="0"/>
              <a:t>Japanese </a:t>
            </a:r>
            <a:r>
              <a:rPr lang="en-US" sz="2000" dirty="0"/>
              <a:t>children showed a higher rate of </a:t>
            </a:r>
            <a:r>
              <a:rPr lang="en-US" sz="2000" dirty="0" smtClean="0"/>
              <a:t>insecure-resistant behavior at 27%. </a:t>
            </a:r>
            <a:r>
              <a:rPr lang="en-US" sz="2000" dirty="0"/>
              <a:t>However </a:t>
            </a:r>
            <a:r>
              <a:rPr lang="en-US" sz="2000" dirty="0" smtClean="0"/>
              <a:t>extremely close mother-child relationships are a cultural norm in Japan </a:t>
            </a:r>
            <a:r>
              <a:rPr lang="en-US" sz="2000" dirty="0"/>
              <a:t>which explains why the children behaved differently to those in the US. </a:t>
            </a:r>
            <a:endParaRPr lang="en-US" sz="2000" b="1" u="sng" dirty="0"/>
          </a:p>
          <a:p>
            <a:endParaRPr lang="en-US" sz="2000" b="1" u="sng" dirty="0" smtClean="0"/>
          </a:p>
          <a:p>
            <a:r>
              <a:rPr lang="en-US" sz="2000" b="1" u="sng" dirty="0" smtClean="0"/>
              <a:t>Link:</a:t>
            </a:r>
            <a:endParaRPr lang="en-US" sz="2000" b="1" u="sng" dirty="0"/>
          </a:p>
          <a:p>
            <a:r>
              <a:rPr lang="en-US" sz="2000" dirty="0"/>
              <a:t>Ainsworth’s research methodology is therefore an inappropriate and ineffective way to accurately measure attachment due to its ethnocentrism </a:t>
            </a:r>
            <a:r>
              <a:rPr lang="en-US" sz="2000" dirty="0" smtClean="0"/>
              <a:t>as </a:t>
            </a:r>
            <a:r>
              <a:rPr lang="en-US" sz="2000" dirty="0"/>
              <a:t>it was assumed that the US model of classifying attachment was the norm</a:t>
            </a:r>
          </a:p>
        </p:txBody>
      </p:sp>
      <p:sp>
        <p:nvSpPr>
          <p:cNvPr id="5" name="Title 1"/>
          <p:cNvSpPr>
            <a:spLocks noGrp="1"/>
          </p:cNvSpPr>
          <p:nvPr>
            <p:ph type="title"/>
          </p:nvPr>
        </p:nvSpPr>
        <p:spPr>
          <a:xfrm>
            <a:off x="839416" y="-18256"/>
            <a:ext cx="10972800" cy="1143000"/>
          </a:xfrm>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spTree>
    <p:extLst>
      <p:ext uri="{BB962C8B-B14F-4D97-AF65-F5344CB8AC3E}">
        <p14:creationId xmlns:p14="http://schemas.microsoft.com/office/powerpoint/2010/main" val="230247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fontScale="90000"/>
          </a:bodyPr>
          <a:lstStyle/>
          <a:p>
            <a:r>
              <a:rPr lang="en-GB" dirty="0" smtClean="0"/>
              <a:t>Can you complete the grid without notes.  Pairs on MWB or group BWB</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7873582"/>
              </p:ext>
            </p:extLst>
          </p:nvPr>
        </p:nvGraphicFramePr>
        <p:xfrm>
          <a:off x="1981200" y="1916833"/>
          <a:ext cx="8363272" cy="4866909"/>
        </p:xfrm>
        <a:graphic>
          <a:graphicData uri="http://schemas.openxmlformats.org/drawingml/2006/table">
            <a:tbl>
              <a:tblPr firstRow="1" bandRow="1">
                <a:tableStyleId>{5C22544A-7EE6-4342-B048-85BDC9FD1C3A}</a:tableStyleId>
              </a:tblPr>
              <a:tblGrid>
                <a:gridCol w="2090818">
                  <a:extLst>
                    <a:ext uri="{9D8B030D-6E8A-4147-A177-3AD203B41FA5}">
                      <a16:colId xmlns:a16="http://schemas.microsoft.com/office/drawing/2014/main" val="20000"/>
                    </a:ext>
                  </a:extLst>
                </a:gridCol>
                <a:gridCol w="2090818">
                  <a:extLst>
                    <a:ext uri="{9D8B030D-6E8A-4147-A177-3AD203B41FA5}">
                      <a16:colId xmlns:a16="http://schemas.microsoft.com/office/drawing/2014/main" val="20001"/>
                    </a:ext>
                  </a:extLst>
                </a:gridCol>
                <a:gridCol w="2090818">
                  <a:extLst>
                    <a:ext uri="{9D8B030D-6E8A-4147-A177-3AD203B41FA5}">
                      <a16:colId xmlns:a16="http://schemas.microsoft.com/office/drawing/2014/main" val="20002"/>
                    </a:ext>
                  </a:extLst>
                </a:gridCol>
                <a:gridCol w="2090818">
                  <a:extLst>
                    <a:ext uri="{9D8B030D-6E8A-4147-A177-3AD203B41FA5}">
                      <a16:colId xmlns:a16="http://schemas.microsoft.com/office/drawing/2014/main" val="20003"/>
                    </a:ext>
                  </a:extLst>
                </a:gridCol>
              </a:tblGrid>
              <a:tr h="612597">
                <a:tc>
                  <a:txBody>
                    <a:bodyPr/>
                    <a:lstStyle/>
                    <a:p>
                      <a:endParaRPr lang="en-GB" dirty="0"/>
                    </a:p>
                  </a:txBody>
                  <a:tcPr/>
                </a:tc>
                <a:tc>
                  <a:txBody>
                    <a:bodyPr/>
                    <a:lstStyle/>
                    <a:p>
                      <a:r>
                        <a:rPr lang="en-GB" dirty="0" smtClean="0"/>
                        <a:t>Secure </a:t>
                      </a:r>
                    </a:p>
                    <a:p>
                      <a:r>
                        <a:rPr lang="en-GB" dirty="0" smtClean="0"/>
                        <a:t>(%? in Ainsworth</a:t>
                      </a:r>
                      <a:r>
                        <a:rPr lang="en-GB" baseline="0" dirty="0" smtClean="0"/>
                        <a:t> + Bell 1970</a:t>
                      </a:r>
                      <a:r>
                        <a:rPr lang="en-GB" dirty="0" smtClean="0"/>
                        <a:t>)</a:t>
                      </a:r>
                      <a:endParaRPr lang="en-GB" dirty="0"/>
                    </a:p>
                  </a:txBody>
                  <a:tcPr/>
                </a:tc>
                <a:tc>
                  <a:txBody>
                    <a:bodyPr/>
                    <a:lstStyle/>
                    <a:p>
                      <a:r>
                        <a:rPr lang="en-GB" dirty="0" smtClean="0"/>
                        <a:t>Insecure-avoidant (%?)</a:t>
                      </a:r>
                      <a:endParaRPr lang="en-GB" dirty="0"/>
                    </a:p>
                  </a:txBody>
                  <a:tcPr/>
                </a:tc>
                <a:tc>
                  <a:txBody>
                    <a:bodyPr/>
                    <a:lstStyle/>
                    <a:p>
                      <a:r>
                        <a:rPr lang="en-GB" dirty="0" smtClean="0"/>
                        <a:t>Insecure resistant (%?)</a:t>
                      </a:r>
                      <a:endParaRPr lang="en-GB" dirty="0"/>
                    </a:p>
                  </a:txBody>
                  <a:tcPr/>
                </a:tc>
                <a:extLst>
                  <a:ext uri="{0D108BD9-81ED-4DB2-BD59-A6C34878D82A}">
                    <a16:rowId xmlns:a16="http://schemas.microsoft.com/office/drawing/2014/main" val="10000"/>
                  </a:ext>
                </a:extLst>
              </a:tr>
              <a:tr h="612597">
                <a:tc>
                  <a:txBody>
                    <a:bodyPr/>
                    <a:lstStyle/>
                    <a:p>
                      <a:r>
                        <a:rPr lang="en-GB" dirty="0" smtClean="0"/>
                        <a:t>Proximity –seeking</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1"/>
                  </a:ext>
                </a:extLst>
              </a:tr>
              <a:tr h="1057359">
                <a:tc>
                  <a:txBody>
                    <a:bodyPr/>
                    <a:lstStyle/>
                    <a:p>
                      <a:r>
                        <a:rPr lang="en-GB" dirty="0" smtClean="0"/>
                        <a:t>exploration-/secure base</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2"/>
                  </a:ext>
                </a:extLst>
              </a:tr>
              <a:tr h="612597">
                <a:tc>
                  <a:txBody>
                    <a:bodyPr/>
                    <a:lstStyle/>
                    <a:p>
                      <a:r>
                        <a:rPr lang="en-GB" dirty="0" smtClean="0"/>
                        <a:t>Stranger anxiety</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3"/>
                  </a:ext>
                </a:extLst>
              </a:tr>
              <a:tr h="612597">
                <a:tc>
                  <a:txBody>
                    <a:bodyPr/>
                    <a:lstStyle/>
                    <a:p>
                      <a:r>
                        <a:rPr lang="en-GB" dirty="0" smtClean="0"/>
                        <a:t>Separation</a:t>
                      </a:r>
                      <a:r>
                        <a:rPr lang="en-GB" baseline="0" dirty="0" smtClean="0"/>
                        <a:t> anxiety</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4"/>
                  </a:ext>
                </a:extLst>
              </a:tr>
              <a:tr h="1057359">
                <a:tc>
                  <a:txBody>
                    <a:bodyPr/>
                    <a:lstStyle/>
                    <a:p>
                      <a:r>
                        <a:rPr lang="en-GB" dirty="0" smtClean="0"/>
                        <a:t>Response</a:t>
                      </a:r>
                      <a:r>
                        <a:rPr lang="en-GB" baseline="0" dirty="0" smtClean="0"/>
                        <a:t> on reunion</a:t>
                      </a:r>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5"/>
                  </a:ext>
                </a:extLst>
              </a:tr>
            </a:tbl>
          </a:graphicData>
        </a:graphic>
      </p:graphicFrame>
      <p:sp>
        <p:nvSpPr>
          <p:cNvPr id="5" name="Rounded Rectangle 4"/>
          <p:cNvSpPr/>
          <p:nvPr/>
        </p:nvSpPr>
        <p:spPr>
          <a:xfrm>
            <a:off x="2112665" y="1231007"/>
            <a:ext cx="8208912" cy="4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dirty="0"/>
              <a:t>Add high / low/ strong / weak to summarise the differences</a:t>
            </a:r>
          </a:p>
        </p:txBody>
      </p:sp>
      <p:pic>
        <p:nvPicPr>
          <p:cNvPr id="6" name="Picture 6" descr="C:\Users\Admin\AppData\Local\Microsoft\Windows\Temporary Internet Files\Content.IE5\C9CPQ0TC\MCj04238600000[1].wmf"/>
          <p:cNvPicPr>
            <a:picLocks noChangeAspect="1" noChangeArrowheads="1"/>
          </p:cNvPicPr>
          <p:nvPr/>
        </p:nvPicPr>
        <p:blipFill>
          <a:blip r:embed="rId2"/>
          <a:srcRect/>
          <a:stretch>
            <a:fillRect/>
          </a:stretch>
        </p:blipFill>
        <p:spPr bwMode="auto">
          <a:xfrm>
            <a:off x="5627431" y="2489692"/>
            <a:ext cx="589690" cy="651276"/>
          </a:xfrm>
          <a:prstGeom prst="rect">
            <a:avLst/>
          </a:prstGeom>
          <a:noFill/>
          <a:ln w="9525">
            <a:noFill/>
            <a:miter lim="800000"/>
            <a:headEnd/>
            <a:tailEnd/>
          </a:ln>
        </p:spPr>
      </p:pic>
      <p:pic>
        <p:nvPicPr>
          <p:cNvPr id="7" name="Picture 6" descr="C:\Users\Admin\AppData\Local\Microsoft\Windows\Temporary Internet Files\Content.IE5\J06OMC4I\MCj04244860000[1].wmf"/>
          <p:cNvPicPr>
            <a:picLocks noChangeAspect="1" noChangeArrowheads="1"/>
          </p:cNvPicPr>
          <p:nvPr/>
        </p:nvPicPr>
        <p:blipFill>
          <a:blip r:embed="rId3"/>
          <a:srcRect/>
          <a:stretch>
            <a:fillRect/>
          </a:stretch>
        </p:blipFill>
        <p:spPr bwMode="auto">
          <a:xfrm>
            <a:off x="7610920" y="2417264"/>
            <a:ext cx="669876" cy="723705"/>
          </a:xfrm>
          <a:prstGeom prst="rect">
            <a:avLst/>
          </a:prstGeom>
          <a:noFill/>
          <a:ln w="9525">
            <a:noFill/>
            <a:miter lim="800000"/>
            <a:headEnd/>
            <a:tailEnd/>
          </a:ln>
        </p:spPr>
      </p:pic>
      <p:pic>
        <p:nvPicPr>
          <p:cNvPr id="8" name="Picture 7" descr="C:\Users\Admin\AppData\Local\Microsoft\Windows\Temporary Internet Files\Content.IE5\PWSQDKRR\MCj04244960000[1].wmf"/>
          <p:cNvPicPr>
            <a:picLocks noChangeAspect="1" noChangeArrowheads="1"/>
          </p:cNvPicPr>
          <p:nvPr/>
        </p:nvPicPr>
        <p:blipFill>
          <a:blip r:embed="rId4"/>
          <a:srcRect/>
          <a:stretch>
            <a:fillRect/>
          </a:stretch>
        </p:blipFill>
        <p:spPr bwMode="auto">
          <a:xfrm>
            <a:off x="9674595" y="2494632"/>
            <a:ext cx="721676" cy="646336"/>
          </a:xfrm>
          <a:prstGeom prst="rect">
            <a:avLst/>
          </a:prstGeom>
          <a:noFill/>
          <a:ln w="9525">
            <a:noFill/>
            <a:miter lim="800000"/>
            <a:headEnd/>
            <a:tailEnd/>
          </a:ln>
        </p:spPr>
      </p:pic>
    </p:spTree>
    <p:extLst>
      <p:ext uri="{BB962C8B-B14F-4D97-AF65-F5344CB8AC3E}">
        <p14:creationId xmlns:p14="http://schemas.microsoft.com/office/powerpoint/2010/main" val="1956949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fontScale="90000"/>
          </a:bodyPr>
          <a:lstStyle/>
          <a:p>
            <a:r>
              <a:rPr lang="en-GB" dirty="0" smtClean="0"/>
              <a:t>Can you complete the grid without notes?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7367425"/>
              </p:ext>
            </p:extLst>
          </p:nvPr>
        </p:nvGraphicFramePr>
        <p:xfrm>
          <a:off x="1847528" y="1804815"/>
          <a:ext cx="8363272" cy="4921875"/>
        </p:xfrm>
        <a:graphic>
          <a:graphicData uri="http://schemas.openxmlformats.org/drawingml/2006/table">
            <a:tbl>
              <a:tblPr firstRow="1" bandRow="1">
                <a:tableStyleId>{5C22544A-7EE6-4342-B048-85BDC9FD1C3A}</a:tableStyleId>
              </a:tblPr>
              <a:tblGrid>
                <a:gridCol w="2090818">
                  <a:extLst>
                    <a:ext uri="{9D8B030D-6E8A-4147-A177-3AD203B41FA5}">
                      <a16:colId xmlns:a16="http://schemas.microsoft.com/office/drawing/2014/main" val="20000"/>
                    </a:ext>
                  </a:extLst>
                </a:gridCol>
                <a:gridCol w="2090818">
                  <a:extLst>
                    <a:ext uri="{9D8B030D-6E8A-4147-A177-3AD203B41FA5}">
                      <a16:colId xmlns:a16="http://schemas.microsoft.com/office/drawing/2014/main" val="20001"/>
                    </a:ext>
                  </a:extLst>
                </a:gridCol>
                <a:gridCol w="2090818">
                  <a:extLst>
                    <a:ext uri="{9D8B030D-6E8A-4147-A177-3AD203B41FA5}">
                      <a16:colId xmlns:a16="http://schemas.microsoft.com/office/drawing/2014/main" val="20002"/>
                    </a:ext>
                  </a:extLst>
                </a:gridCol>
                <a:gridCol w="2090818">
                  <a:extLst>
                    <a:ext uri="{9D8B030D-6E8A-4147-A177-3AD203B41FA5}">
                      <a16:colId xmlns:a16="http://schemas.microsoft.com/office/drawing/2014/main" val="20003"/>
                    </a:ext>
                  </a:extLst>
                </a:gridCol>
              </a:tblGrid>
              <a:tr h="612597">
                <a:tc>
                  <a:txBody>
                    <a:bodyPr/>
                    <a:lstStyle/>
                    <a:p>
                      <a:endParaRPr lang="en-GB" dirty="0"/>
                    </a:p>
                  </a:txBody>
                  <a:tcPr/>
                </a:tc>
                <a:tc>
                  <a:txBody>
                    <a:bodyPr/>
                    <a:lstStyle/>
                    <a:p>
                      <a:r>
                        <a:rPr lang="en-GB" dirty="0" smtClean="0"/>
                        <a:t>Secure (66%)</a:t>
                      </a:r>
                      <a:endParaRPr lang="en-GB" dirty="0"/>
                    </a:p>
                  </a:txBody>
                  <a:tcPr/>
                </a:tc>
                <a:tc>
                  <a:txBody>
                    <a:bodyPr/>
                    <a:lstStyle/>
                    <a:p>
                      <a:r>
                        <a:rPr lang="en-GB" dirty="0" smtClean="0"/>
                        <a:t>Insecure-avoidant (22%)</a:t>
                      </a:r>
                      <a:endParaRPr lang="en-GB" dirty="0"/>
                    </a:p>
                  </a:txBody>
                  <a:tcPr/>
                </a:tc>
                <a:tc>
                  <a:txBody>
                    <a:bodyPr/>
                    <a:lstStyle/>
                    <a:p>
                      <a:r>
                        <a:rPr lang="en-GB" dirty="0" smtClean="0"/>
                        <a:t>Insecure resistant (12%)</a:t>
                      </a:r>
                      <a:endParaRPr lang="en-GB" dirty="0"/>
                    </a:p>
                  </a:txBody>
                  <a:tcPr/>
                </a:tc>
                <a:extLst>
                  <a:ext uri="{0D108BD9-81ED-4DB2-BD59-A6C34878D82A}">
                    <a16:rowId xmlns:a16="http://schemas.microsoft.com/office/drawing/2014/main" val="10000"/>
                  </a:ext>
                </a:extLst>
              </a:tr>
              <a:tr h="612597">
                <a:tc>
                  <a:txBody>
                    <a:bodyPr/>
                    <a:lstStyle/>
                    <a:p>
                      <a:r>
                        <a:rPr lang="en-GB" dirty="0" smtClean="0"/>
                        <a:t>Proximity –seeking</a:t>
                      </a:r>
                      <a:endParaRPr lang="en-GB" dirty="0"/>
                    </a:p>
                  </a:txBody>
                  <a:tcPr/>
                </a:tc>
                <a:tc>
                  <a:txBody>
                    <a:bodyPr/>
                    <a:lstStyle/>
                    <a:p>
                      <a:r>
                        <a:rPr lang="en-GB" dirty="0" smtClean="0"/>
                        <a:t>High – stays close</a:t>
                      </a:r>
                      <a:endParaRPr lang="en-GB" dirty="0"/>
                    </a:p>
                  </a:txBody>
                  <a:tcPr/>
                </a:tc>
                <a:tc>
                  <a:txBody>
                    <a:bodyPr/>
                    <a:lstStyle/>
                    <a:p>
                      <a:r>
                        <a:rPr lang="en-GB" dirty="0" smtClean="0"/>
                        <a:t>Low</a:t>
                      </a:r>
                      <a:endParaRPr lang="en-GB" dirty="0"/>
                    </a:p>
                  </a:txBody>
                  <a:tcPr/>
                </a:tc>
                <a:tc>
                  <a:txBody>
                    <a:bodyPr/>
                    <a:lstStyle/>
                    <a:p>
                      <a:r>
                        <a:rPr lang="en-GB" dirty="0" smtClean="0"/>
                        <a:t>High and Low – Seeks and rejects intimacy</a:t>
                      </a:r>
                      <a:endParaRPr lang="en-GB" dirty="0"/>
                    </a:p>
                  </a:txBody>
                  <a:tcPr/>
                </a:tc>
                <a:extLst>
                  <a:ext uri="{0D108BD9-81ED-4DB2-BD59-A6C34878D82A}">
                    <a16:rowId xmlns:a16="http://schemas.microsoft.com/office/drawing/2014/main" val="10001"/>
                  </a:ext>
                </a:extLst>
              </a:tr>
              <a:tr h="1057359">
                <a:tc>
                  <a:txBody>
                    <a:bodyPr/>
                    <a:lstStyle/>
                    <a:p>
                      <a:r>
                        <a:rPr lang="en-GB" dirty="0" smtClean="0"/>
                        <a:t>exploration-/secure base</a:t>
                      </a:r>
                      <a:endParaRPr lang="en-GB" dirty="0"/>
                    </a:p>
                  </a:txBody>
                  <a:tcPr/>
                </a:tc>
                <a:tc>
                  <a:txBody>
                    <a:bodyPr/>
                    <a:lstStyle/>
                    <a:p>
                      <a:r>
                        <a:rPr lang="en-GB" dirty="0" smtClean="0"/>
                        <a:t>High – will explore if CG present</a:t>
                      </a:r>
                      <a:endParaRPr lang="en-GB" dirty="0"/>
                    </a:p>
                  </a:txBody>
                  <a:tcPr/>
                </a:tc>
                <a:tc>
                  <a:txBody>
                    <a:bodyPr/>
                    <a:lstStyle/>
                    <a:p>
                      <a:r>
                        <a:rPr lang="en-GB" dirty="0" smtClean="0"/>
                        <a:t>High</a:t>
                      </a:r>
                      <a:endParaRPr lang="en-GB" dirty="0"/>
                    </a:p>
                  </a:txBody>
                  <a:tcPr/>
                </a:tc>
                <a:tc>
                  <a:txBody>
                    <a:bodyPr/>
                    <a:lstStyle/>
                    <a:p>
                      <a:r>
                        <a:rPr lang="en-GB" dirty="0" smtClean="0"/>
                        <a:t>Low – Clingy</a:t>
                      </a:r>
                      <a:endParaRPr lang="en-GB" dirty="0"/>
                    </a:p>
                  </a:txBody>
                  <a:tcPr/>
                </a:tc>
                <a:extLst>
                  <a:ext uri="{0D108BD9-81ED-4DB2-BD59-A6C34878D82A}">
                    <a16:rowId xmlns:a16="http://schemas.microsoft.com/office/drawing/2014/main" val="10002"/>
                  </a:ext>
                </a:extLst>
              </a:tr>
              <a:tr h="612597">
                <a:tc>
                  <a:txBody>
                    <a:bodyPr/>
                    <a:lstStyle/>
                    <a:p>
                      <a:r>
                        <a:rPr lang="en-GB" dirty="0" smtClean="0"/>
                        <a:t>Stranger anxiety</a:t>
                      </a:r>
                      <a:endParaRPr lang="en-GB" dirty="0"/>
                    </a:p>
                  </a:txBody>
                  <a:tcPr/>
                </a:tc>
                <a:tc>
                  <a:txBody>
                    <a:bodyPr/>
                    <a:lstStyle/>
                    <a:p>
                      <a:r>
                        <a:rPr lang="en-GB" dirty="0" smtClean="0"/>
                        <a:t>High</a:t>
                      </a:r>
                      <a:endParaRPr lang="en-GB" dirty="0"/>
                    </a:p>
                  </a:txBody>
                  <a:tcPr/>
                </a:tc>
                <a:tc>
                  <a:txBody>
                    <a:bodyPr/>
                    <a:lstStyle/>
                    <a:p>
                      <a:r>
                        <a:rPr lang="en-GB" dirty="0" smtClean="0"/>
                        <a:t>Low</a:t>
                      </a:r>
                      <a:endParaRPr lang="en-GB" dirty="0"/>
                    </a:p>
                  </a:txBody>
                  <a:tcPr/>
                </a:tc>
                <a:tc>
                  <a:txBody>
                    <a:bodyPr/>
                    <a:lstStyle/>
                    <a:p>
                      <a:r>
                        <a:rPr lang="en-GB" dirty="0" smtClean="0"/>
                        <a:t>High</a:t>
                      </a:r>
                      <a:endParaRPr lang="en-GB" dirty="0"/>
                    </a:p>
                  </a:txBody>
                  <a:tcPr/>
                </a:tc>
                <a:extLst>
                  <a:ext uri="{0D108BD9-81ED-4DB2-BD59-A6C34878D82A}">
                    <a16:rowId xmlns:a16="http://schemas.microsoft.com/office/drawing/2014/main" val="10003"/>
                  </a:ext>
                </a:extLst>
              </a:tr>
              <a:tr h="612597">
                <a:tc>
                  <a:txBody>
                    <a:bodyPr/>
                    <a:lstStyle/>
                    <a:p>
                      <a:r>
                        <a:rPr lang="en-GB" dirty="0" smtClean="0"/>
                        <a:t>Separation</a:t>
                      </a:r>
                      <a:r>
                        <a:rPr lang="en-GB" baseline="0" dirty="0" smtClean="0"/>
                        <a:t> anxiety</a:t>
                      </a:r>
                      <a:endParaRPr lang="en-GB" dirty="0"/>
                    </a:p>
                  </a:txBody>
                  <a:tcPr/>
                </a:tc>
                <a:tc>
                  <a:txBody>
                    <a:bodyPr/>
                    <a:lstStyle/>
                    <a:p>
                      <a:r>
                        <a:rPr lang="en-GB" dirty="0" smtClean="0"/>
                        <a:t>Moderate anxiety (may be soothed)</a:t>
                      </a:r>
                      <a:endParaRPr lang="en-GB" dirty="0"/>
                    </a:p>
                  </a:txBody>
                  <a:tcPr/>
                </a:tc>
                <a:tc>
                  <a:txBody>
                    <a:bodyPr/>
                    <a:lstStyle/>
                    <a:p>
                      <a:r>
                        <a:rPr lang="en-GB" dirty="0" smtClean="0"/>
                        <a:t>Low/ indifferent – little to nothing</a:t>
                      </a:r>
                      <a:endParaRPr lang="en-GB" dirty="0"/>
                    </a:p>
                  </a:txBody>
                  <a:tcPr/>
                </a:tc>
                <a:tc>
                  <a:txBody>
                    <a:bodyPr/>
                    <a:lstStyle/>
                    <a:p>
                      <a:r>
                        <a:rPr lang="en-GB" dirty="0" smtClean="0"/>
                        <a:t>V High</a:t>
                      </a:r>
                      <a:endParaRPr lang="en-GB" dirty="0"/>
                    </a:p>
                  </a:txBody>
                  <a:tcPr/>
                </a:tc>
                <a:extLst>
                  <a:ext uri="{0D108BD9-81ED-4DB2-BD59-A6C34878D82A}">
                    <a16:rowId xmlns:a16="http://schemas.microsoft.com/office/drawing/2014/main" val="10004"/>
                  </a:ext>
                </a:extLst>
              </a:tr>
              <a:tr h="1057359">
                <a:tc>
                  <a:txBody>
                    <a:bodyPr/>
                    <a:lstStyle/>
                    <a:p>
                      <a:r>
                        <a:rPr lang="en-GB" dirty="0" smtClean="0"/>
                        <a:t>Response</a:t>
                      </a:r>
                      <a:r>
                        <a:rPr lang="en-GB" baseline="0" dirty="0" smtClean="0"/>
                        <a:t> on reunion</a:t>
                      </a:r>
                      <a:endParaRPr lang="en-GB" dirty="0"/>
                    </a:p>
                  </a:txBody>
                  <a:tcPr/>
                </a:tc>
                <a:tc>
                  <a:txBody>
                    <a:bodyPr/>
                    <a:lstStyle/>
                    <a:p>
                      <a:r>
                        <a:rPr lang="en-GB" dirty="0" smtClean="0"/>
                        <a:t>High – very enthusiastic</a:t>
                      </a:r>
                      <a:endParaRPr lang="en-GB" dirty="0"/>
                    </a:p>
                  </a:txBody>
                  <a:tcPr/>
                </a:tc>
                <a:tc>
                  <a:txBody>
                    <a:bodyPr/>
                    <a:lstStyle/>
                    <a:p>
                      <a:r>
                        <a:rPr lang="en-GB" dirty="0" smtClean="0"/>
                        <a:t>Weak –</a:t>
                      </a:r>
                      <a:r>
                        <a:rPr lang="en-GB" baseline="0" dirty="0" smtClean="0"/>
                        <a:t> avoids contact</a:t>
                      </a:r>
                      <a:endParaRPr lang="en-GB" dirty="0"/>
                    </a:p>
                  </a:txBody>
                  <a:tcPr/>
                </a:tc>
                <a:tc>
                  <a:txBody>
                    <a:bodyPr/>
                    <a:lstStyle/>
                    <a:p>
                      <a:r>
                        <a:rPr lang="en-GB" dirty="0" smtClean="0"/>
                        <a:t>Seeks and rejects – angry but seeks proximity</a:t>
                      </a:r>
                      <a:endParaRPr lang="en-GB" dirty="0"/>
                    </a:p>
                  </a:txBody>
                  <a:tcPr/>
                </a:tc>
                <a:extLst>
                  <a:ext uri="{0D108BD9-81ED-4DB2-BD59-A6C34878D82A}">
                    <a16:rowId xmlns:a16="http://schemas.microsoft.com/office/drawing/2014/main" val="10005"/>
                  </a:ext>
                </a:extLst>
              </a:tr>
            </a:tbl>
          </a:graphicData>
        </a:graphic>
      </p:graphicFrame>
      <p:sp>
        <p:nvSpPr>
          <p:cNvPr id="5" name="Rounded Rectangle 4"/>
          <p:cNvSpPr/>
          <p:nvPr/>
        </p:nvSpPr>
        <p:spPr>
          <a:xfrm>
            <a:off x="2112665" y="1231007"/>
            <a:ext cx="8208912" cy="4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dirty="0"/>
              <a:t>Do you have something like this?</a:t>
            </a:r>
          </a:p>
        </p:txBody>
      </p:sp>
      <p:sp>
        <p:nvSpPr>
          <p:cNvPr id="3" name="7-Point Star 2"/>
          <p:cNvSpPr/>
          <p:nvPr/>
        </p:nvSpPr>
        <p:spPr>
          <a:xfrm>
            <a:off x="4439816" y="1716808"/>
            <a:ext cx="4176464" cy="4214217"/>
          </a:xfrm>
          <a:prstGeom prst="star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400" b="1" dirty="0"/>
              <a:t>I can’t stress the importance of these key terms enough!</a:t>
            </a:r>
          </a:p>
        </p:txBody>
      </p:sp>
      <p:cxnSp>
        <p:nvCxnSpPr>
          <p:cNvPr id="7" name="Straight Arrow Connector 6"/>
          <p:cNvCxnSpPr/>
          <p:nvPr/>
        </p:nvCxnSpPr>
        <p:spPr>
          <a:xfrm flipH="1">
            <a:off x="3534585" y="3938435"/>
            <a:ext cx="1584165" cy="327317"/>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9" name="Rounded Rectangle 8"/>
          <p:cNvSpPr/>
          <p:nvPr/>
        </p:nvSpPr>
        <p:spPr>
          <a:xfrm>
            <a:off x="8760296" y="476672"/>
            <a:ext cx="1907704" cy="13281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%’s Vary from culture to culture – we will discuss this next lesson</a:t>
            </a:r>
          </a:p>
        </p:txBody>
      </p:sp>
    </p:spTree>
    <p:extLst>
      <p:ext uri="{BB962C8B-B14F-4D97-AF65-F5344CB8AC3E}">
        <p14:creationId xmlns:p14="http://schemas.microsoft.com/office/powerpoint/2010/main" val="434409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121"/>
            <a:ext cx="8229600" cy="922114"/>
          </a:xfrm>
        </p:spPr>
        <p:style>
          <a:lnRef idx="1">
            <a:schemeClr val="accent3"/>
          </a:lnRef>
          <a:fillRef idx="2">
            <a:schemeClr val="accent3"/>
          </a:fillRef>
          <a:effectRef idx="1">
            <a:schemeClr val="accent3"/>
          </a:effectRef>
          <a:fontRef idx="minor">
            <a:schemeClr val="dk1"/>
          </a:fontRef>
        </p:style>
        <p:txBody>
          <a:bodyPr>
            <a:normAutofit/>
          </a:bodyPr>
          <a:lstStyle/>
          <a:p>
            <a:r>
              <a:rPr lang="en-GB" sz="3200" dirty="0"/>
              <a:t>From the prep - Baby G </a:t>
            </a:r>
          </a:p>
        </p:txBody>
      </p:sp>
      <p:sp>
        <p:nvSpPr>
          <p:cNvPr id="3" name="Content Placeholder 2"/>
          <p:cNvSpPr>
            <a:spLocks noGrp="1"/>
          </p:cNvSpPr>
          <p:nvPr>
            <p:ph idx="1"/>
          </p:nvPr>
        </p:nvSpPr>
        <p:spPr>
          <a:xfrm>
            <a:off x="551384" y="908721"/>
            <a:ext cx="11377264" cy="5217443"/>
          </a:xfrm>
        </p:spPr>
        <p:txBody>
          <a:bodyPr>
            <a:normAutofit fontScale="85000" lnSpcReduction="20000"/>
          </a:bodyPr>
          <a:lstStyle/>
          <a:p>
            <a:pPr marL="0" indent="0">
              <a:buNone/>
            </a:pPr>
            <a:r>
              <a:rPr lang="en-GB" dirty="0" smtClean="0"/>
              <a:t>You were all observers in the baby G experiment.</a:t>
            </a:r>
          </a:p>
          <a:p>
            <a:r>
              <a:rPr lang="en-GB" dirty="0" smtClean="0"/>
              <a:t>Write on your boards Baby G’s attachment type?</a:t>
            </a:r>
            <a:r>
              <a:rPr lang="en-GB" dirty="0"/>
              <a:t> </a:t>
            </a:r>
            <a:endParaRPr lang="en-GB" dirty="0" smtClean="0"/>
          </a:p>
          <a:p>
            <a:r>
              <a:rPr lang="en-GB" dirty="0" smtClean="0"/>
              <a:t>And how </a:t>
            </a:r>
            <a:r>
              <a:rPr lang="en-GB" dirty="0"/>
              <a:t>you </a:t>
            </a:r>
            <a:r>
              <a:rPr lang="en-GB" dirty="0" smtClean="0"/>
              <a:t>decided this? </a:t>
            </a:r>
          </a:p>
          <a:p>
            <a:pPr marL="0" indent="0">
              <a:buNone/>
            </a:pPr>
            <a:r>
              <a:rPr lang="en-GB" dirty="0" smtClean="0"/>
              <a:t>Did we all get the same result?   What does this suggest about the strange situation as a measuring tool?</a:t>
            </a:r>
          </a:p>
          <a:p>
            <a:endParaRPr lang="en-GB" dirty="0"/>
          </a:p>
          <a:p>
            <a:endParaRPr lang="en-GB" dirty="0" smtClean="0"/>
          </a:p>
          <a:p>
            <a:endParaRPr lang="en-GB" dirty="0" smtClean="0"/>
          </a:p>
          <a:p>
            <a:endParaRPr lang="en-GB" dirty="0"/>
          </a:p>
          <a:p>
            <a:endParaRPr lang="en-GB" dirty="0" smtClean="0"/>
          </a:p>
          <a:p>
            <a:pPr marL="0" indent="0">
              <a:buNone/>
            </a:pPr>
            <a:r>
              <a:rPr lang="en-GB" sz="3500" dirty="0"/>
              <a:t>What % does it need to be have high reliability?</a:t>
            </a:r>
          </a:p>
          <a:p>
            <a:pPr marL="0" indent="0">
              <a:buNone/>
            </a:pPr>
            <a:r>
              <a:rPr lang="en-GB" sz="3500" dirty="0"/>
              <a:t>80%   </a:t>
            </a:r>
          </a:p>
          <a:p>
            <a:endParaRPr lang="en-GB" dirty="0" smtClean="0"/>
          </a:p>
          <a:p>
            <a:endParaRPr lang="en-GB" dirty="0" smtClean="0"/>
          </a:p>
          <a:p>
            <a:endParaRPr lang="en-GB" dirty="0" smtClean="0"/>
          </a:p>
          <a:p>
            <a:endParaRPr lang="en-GB" dirty="0"/>
          </a:p>
          <a:p>
            <a:endParaRPr lang="en-GB" dirty="0" smtClean="0"/>
          </a:p>
          <a:p>
            <a:endParaRPr lang="en-GB"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24946847"/>
              </p:ext>
            </p:extLst>
          </p:nvPr>
        </p:nvGraphicFramePr>
        <p:xfrm>
          <a:off x="2135561" y="2924944"/>
          <a:ext cx="7632849" cy="1743348"/>
        </p:xfrm>
        <a:graphic>
          <a:graphicData uri="http://schemas.openxmlformats.org/drawingml/2006/table">
            <a:tbl>
              <a:tblPr firstRow="1" bandRow="1">
                <a:tableStyleId>{5C22544A-7EE6-4342-B048-85BDC9FD1C3A}</a:tableStyleId>
              </a:tblPr>
              <a:tblGrid>
                <a:gridCol w="2544283">
                  <a:extLst>
                    <a:ext uri="{9D8B030D-6E8A-4147-A177-3AD203B41FA5}">
                      <a16:colId xmlns:a16="http://schemas.microsoft.com/office/drawing/2014/main" val="20000"/>
                    </a:ext>
                  </a:extLst>
                </a:gridCol>
                <a:gridCol w="2544283">
                  <a:extLst>
                    <a:ext uri="{9D8B030D-6E8A-4147-A177-3AD203B41FA5}">
                      <a16:colId xmlns:a16="http://schemas.microsoft.com/office/drawing/2014/main" val="20001"/>
                    </a:ext>
                  </a:extLst>
                </a:gridCol>
                <a:gridCol w="2544283">
                  <a:extLst>
                    <a:ext uri="{9D8B030D-6E8A-4147-A177-3AD203B41FA5}">
                      <a16:colId xmlns:a16="http://schemas.microsoft.com/office/drawing/2014/main" val="20002"/>
                    </a:ext>
                  </a:extLst>
                </a:gridCol>
              </a:tblGrid>
              <a:tr h="149736">
                <a:tc>
                  <a:txBody>
                    <a:bodyPr/>
                    <a:lstStyle/>
                    <a:p>
                      <a:r>
                        <a:rPr lang="en-GB" dirty="0" smtClean="0"/>
                        <a:t>Secure</a:t>
                      </a:r>
                      <a:endParaRPr lang="en-GB" dirty="0"/>
                    </a:p>
                  </a:txBody>
                  <a:tcPr/>
                </a:tc>
                <a:tc>
                  <a:txBody>
                    <a:bodyPr/>
                    <a:lstStyle/>
                    <a:p>
                      <a:r>
                        <a:rPr lang="en-GB" dirty="0" smtClean="0"/>
                        <a:t>Insecure-resistant</a:t>
                      </a:r>
                      <a:endParaRPr lang="en-GB" dirty="0"/>
                    </a:p>
                  </a:txBody>
                  <a:tcPr/>
                </a:tc>
                <a:tc>
                  <a:txBody>
                    <a:bodyPr/>
                    <a:lstStyle/>
                    <a:p>
                      <a:r>
                        <a:rPr lang="en-GB" dirty="0" smtClean="0"/>
                        <a:t>Insecure-avoidant</a:t>
                      </a:r>
                      <a:endParaRPr lang="en-GB" dirty="0"/>
                    </a:p>
                  </a:txBody>
                  <a:tcPr/>
                </a:tc>
                <a:extLst>
                  <a:ext uri="{0D108BD9-81ED-4DB2-BD59-A6C34878D82A}">
                    <a16:rowId xmlns:a16="http://schemas.microsoft.com/office/drawing/2014/main" val="10000"/>
                  </a:ext>
                </a:extLst>
              </a:tr>
              <a:tr h="1377588">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45869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circle(in)">
                                      <p:cBhvr>
                                        <p:cTn id="12" dur="20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circle(in)">
                                      <p:cBhvr>
                                        <p:cTn id="1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Linking to evaluation…..</a:t>
            </a:r>
            <a:endParaRPr lang="en-GB" dirty="0"/>
          </a:p>
        </p:txBody>
      </p:sp>
      <p:sp>
        <p:nvSpPr>
          <p:cNvPr id="3" name="Content Placeholder 2"/>
          <p:cNvSpPr>
            <a:spLocks noGrp="1"/>
          </p:cNvSpPr>
          <p:nvPr>
            <p:ph idx="1"/>
          </p:nvPr>
        </p:nvSpPr>
        <p:spPr>
          <a:xfrm>
            <a:off x="1981200" y="1268761"/>
            <a:ext cx="8229600" cy="4857403"/>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dirty="0" smtClean="0"/>
              <a:t>We had inter-</a:t>
            </a:r>
            <a:r>
              <a:rPr lang="en-GB" dirty="0" err="1" smtClean="0"/>
              <a:t>rater</a:t>
            </a:r>
            <a:r>
              <a:rPr lang="en-GB" dirty="0" smtClean="0"/>
              <a:t> reliability because the strange situation does tend to have VERY high inter-</a:t>
            </a:r>
            <a:r>
              <a:rPr lang="en-GB" dirty="0" err="1" smtClean="0"/>
              <a:t>rater</a:t>
            </a:r>
            <a:r>
              <a:rPr lang="en-GB" dirty="0" smtClean="0"/>
              <a:t> reliability.</a:t>
            </a:r>
          </a:p>
          <a:p>
            <a:pPr marL="0" indent="0">
              <a:buNone/>
            </a:pPr>
            <a:endParaRPr lang="en-GB" dirty="0"/>
          </a:p>
          <a:p>
            <a:pPr marL="0" indent="0">
              <a:buNone/>
            </a:pPr>
            <a:r>
              <a:rPr lang="en-GB" dirty="0" smtClean="0"/>
              <a:t>Bick (2012) found it to be as high as 94%!! </a:t>
            </a:r>
          </a:p>
          <a:p>
            <a:pPr marL="0" indent="0">
              <a:buNone/>
            </a:pPr>
            <a:endParaRPr lang="en-GB" dirty="0" smtClean="0"/>
          </a:p>
          <a:p>
            <a:pPr marL="0" indent="0" algn="ctr">
              <a:buNone/>
            </a:pPr>
            <a:r>
              <a:rPr lang="en-GB" b="1" dirty="0" smtClean="0"/>
              <a:t>Why is inter-rater reliability so important?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2385" y="2276873"/>
            <a:ext cx="1007755" cy="1233737"/>
          </a:xfrm>
          <a:prstGeom prst="rect">
            <a:avLst/>
          </a:prstGeom>
        </p:spPr>
      </p:pic>
    </p:spTree>
    <p:extLst>
      <p:ext uri="{BB962C8B-B14F-4D97-AF65-F5344CB8AC3E}">
        <p14:creationId xmlns:p14="http://schemas.microsoft.com/office/powerpoint/2010/main" val="3830689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So why is it a strength to have high reliability and be replicable?</a:t>
            </a:r>
            <a:endParaRPr lang="en-GB"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dirty="0" smtClean="0"/>
              <a:t>It means that we can be confident that the attachment type that is recorded for each child is their actual attachment style and not just dependent on who is observing them.</a:t>
            </a:r>
          </a:p>
          <a:p>
            <a:pPr marL="0" indent="0">
              <a:buNone/>
            </a:pPr>
            <a:endParaRPr lang="en-GB" dirty="0"/>
          </a:p>
          <a:p>
            <a:pPr marL="0" indent="0">
              <a:buNone/>
            </a:pPr>
            <a:r>
              <a:rPr lang="en-GB" dirty="0" smtClean="0"/>
              <a:t>Their attachment style will be the same no matter who observes them, like with our baby G! </a:t>
            </a:r>
          </a:p>
          <a:p>
            <a:pPr marL="0" indent="0">
              <a:buNone/>
            </a:pPr>
            <a:endParaRPr lang="en-GB" dirty="0" smtClean="0"/>
          </a:p>
          <a:p>
            <a:pPr marL="0" indent="0">
              <a:buNone/>
            </a:pPr>
            <a:r>
              <a:rPr lang="en-GB" b="1" dirty="0" smtClean="0">
                <a:solidFill>
                  <a:srgbClr val="7030A0"/>
                </a:solidFill>
              </a:rPr>
              <a:t>This means we can have confidence in the findings</a:t>
            </a:r>
            <a:endParaRPr lang="en-GB" b="1" dirty="0">
              <a:solidFill>
                <a:srgbClr val="7030A0"/>
              </a:solidFill>
            </a:endParaRPr>
          </a:p>
        </p:txBody>
      </p:sp>
    </p:spTree>
    <p:extLst>
      <p:ext uri="{BB962C8B-B14F-4D97-AF65-F5344CB8AC3E}">
        <p14:creationId xmlns:p14="http://schemas.microsoft.com/office/powerpoint/2010/main" val="2560012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So what about the validity of Ainsworth study and findings?</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512" y="1556793"/>
            <a:ext cx="3734684" cy="2494955"/>
          </a:xfrm>
          <a:prstGeom prst="rect">
            <a:avLst/>
          </a:prstGeom>
        </p:spPr>
      </p:pic>
      <p:sp>
        <p:nvSpPr>
          <p:cNvPr id="6" name="Rectangle 5"/>
          <p:cNvSpPr/>
          <p:nvPr/>
        </p:nvSpPr>
        <p:spPr>
          <a:xfrm>
            <a:off x="6456040" y="1700808"/>
            <a:ext cx="3528392" cy="1800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about this situation may not actually reflect the real behaviour of the mother and child?   </a:t>
            </a:r>
          </a:p>
        </p:txBody>
      </p:sp>
      <p:sp>
        <p:nvSpPr>
          <p:cNvPr id="7" name="Left Arrow 6"/>
          <p:cNvSpPr/>
          <p:nvPr/>
        </p:nvSpPr>
        <p:spPr>
          <a:xfrm>
            <a:off x="5438196" y="2408225"/>
            <a:ext cx="1017844" cy="792088"/>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Left Arrow 7"/>
          <p:cNvSpPr/>
          <p:nvPr/>
        </p:nvSpPr>
        <p:spPr>
          <a:xfrm rot="16200000">
            <a:off x="2886778" y="4164625"/>
            <a:ext cx="1017844" cy="792088"/>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703512" y="4759165"/>
            <a:ext cx="3816424" cy="209883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dirty="0">
                <a:solidFill>
                  <a:schemeClr val="tx1"/>
                </a:solidFill>
              </a:rPr>
              <a:t>Unfamiliar situation</a:t>
            </a:r>
          </a:p>
          <a:p>
            <a:pPr marL="342900" indent="-342900">
              <a:buFont typeface="Arial" panose="020B0604020202020204" pitchFamily="34" charset="0"/>
              <a:buChar char="•"/>
            </a:pPr>
            <a:r>
              <a:rPr lang="en-GB" sz="2400" dirty="0">
                <a:solidFill>
                  <a:schemeClr val="tx1"/>
                </a:solidFill>
              </a:rPr>
              <a:t>Knowing they are being observed</a:t>
            </a:r>
          </a:p>
          <a:p>
            <a:pPr marL="342900" indent="-342900">
              <a:buFont typeface="Arial" panose="020B0604020202020204" pitchFamily="34" charset="0"/>
              <a:buChar char="•"/>
            </a:pPr>
            <a:r>
              <a:rPr lang="en-GB" sz="2400" dirty="0">
                <a:solidFill>
                  <a:schemeClr val="tx1"/>
                </a:solidFill>
              </a:rPr>
              <a:t>Child might not be used to being with strangers </a:t>
            </a:r>
          </a:p>
          <a:p>
            <a:pPr marL="285750" indent="-285750">
              <a:buFont typeface="Arial" panose="020B0604020202020204" pitchFamily="34" charset="0"/>
              <a:buChar char="•"/>
            </a:pPr>
            <a:endParaRPr lang="en-GB" dirty="0"/>
          </a:p>
        </p:txBody>
      </p:sp>
      <p:sp>
        <p:nvSpPr>
          <p:cNvPr id="10" name="Right Arrow 9"/>
          <p:cNvSpPr/>
          <p:nvPr/>
        </p:nvSpPr>
        <p:spPr>
          <a:xfrm>
            <a:off x="5159896" y="5445224"/>
            <a:ext cx="1728192" cy="108012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7230647" y="4632466"/>
            <a:ext cx="3096344" cy="199089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So how does this impact on the </a:t>
            </a:r>
            <a:r>
              <a:rPr lang="en-GB" sz="2800" b="1" u="sng" dirty="0">
                <a:solidFill>
                  <a:schemeClr val="tx1"/>
                </a:solidFill>
              </a:rPr>
              <a:t>validity</a:t>
            </a:r>
            <a:r>
              <a:rPr lang="en-GB" sz="2800" dirty="0">
                <a:solidFill>
                  <a:schemeClr val="tx1"/>
                </a:solidFill>
              </a:rPr>
              <a:t> of the findings? </a:t>
            </a:r>
          </a:p>
        </p:txBody>
      </p:sp>
    </p:spTree>
    <p:extLst>
      <p:ext uri="{BB962C8B-B14F-4D97-AF65-F5344CB8AC3E}">
        <p14:creationId xmlns:p14="http://schemas.microsoft.com/office/powerpoint/2010/main" val="590182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So what about the validity of Ainsworth study and findings?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9577" y="1772816"/>
            <a:ext cx="3233651" cy="2160240"/>
          </a:xfrm>
          <a:prstGeom prst="rect">
            <a:avLst/>
          </a:prstGeom>
        </p:spPr>
      </p:pic>
      <p:sp>
        <p:nvSpPr>
          <p:cNvPr id="6" name="Rectangle 5"/>
          <p:cNvSpPr/>
          <p:nvPr/>
        </p:nvSpPr>
        <p:spPr>
          <a:xfrm>
            <a:off x="6023992" y="1551930"/>
            <a:ext cx="4032448" cy="238112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If the behaviour of the mother or child is different from normal in the strange situation then it means it doesn’t actually reflect real life.</a:t>
            </a:r>
          </a:p>
        </p:txBody>
      </p:sp>
      <p:sp>
        <p:nvSpPr>
          <p:cNvPr id="7" name="Rectangle 6"/>
          <p:cNvSpPr/>
          <p:nvPr/>
        </p:nvSpPr>
        <p:spPr>
          <a:xfrm>
            <a:off x="6476434" y="4149080"/>
            <a:ext cx="3744416" cy="230911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This then means that maybe the findings of the study (i.e. the child’s attachment type) is not accurate and so THIS is why it lacks validity!</a:t>
            </a:r>
          </a:p>
        </p:txBody>
      </p:sp>
      <p:sp>
        <p:nvSpPr>
          <p:cNvPr id="10" name="Rectangle 9"/>
          <p:cNvSpPr/>
          <p:nvPr/>
        </p:nvSpPr>
        <p:spPr>
          <a:xfrm>
            <a:off x="2109456" y="4149080"/>
            <a:ext cx="3377667" cy="244341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So if we wanted to carry out the strange situations and make it more real life and valid where should we do it?</a:t>
            </a:r>
          </a:p>
        </p:txBody>
      </p:sp>
    </p:spTree>
    <p:extLst>
      <p:ext uri="{BB962C8B-B14F-4D97-AF65-F5344CB8AC3E}">
        <p14:creationId xmlns:p14="http://schemas.microsoft.com/office/powerpoint/2010/main" val="250610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74042"/>
          </a:xfrm>
        </p:spPr>
        <p:txBody>
          <a:bodyPr>
            <a:normAutofit fontScale="90000"/>
          </a:bodyPr>
          <a:lstStyle/>
          <a:p>
            <a:endParaRPr lang="en-GB" dirty="0"/>
          </a:p>
        </p:txBody>
      </p:sp>
      <p:sp>
        <p:nvSpPr>
          <p:cNvPr id="3" name="Content Placeholder 2"/>
          <p:cNvSpPr>
            <a:spLocks noGrp="1"/>
          </p:cNvSpPr>
          <p:nvPr>
            <p:ph idx="1"/>
          </p:nvPr>
        </p:nvSpPr>
        <p:spPr>
          <a:xfrm>
            <a:off x="1981200" y="692697"/>
            <a:ext cx="8229600" cy="5433467"/>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GB" sz="3600" dirty="0"/>
              <a:t>“I always felt sorry for my husband when Millie was a baby. He used to say his bond with Millie was not as strong as mine because I was breastfeeding.”</a:t>
            </a:r>
          </a:p>
          <a:p>
            <a:pPr marL="0" indent="0">
              <a:buNone/>
            </a:pPr>
            <a:r>
              <a:rPr lang="en-GB" sz="3600" dirty="0"/>
              <a:t>“I’m not sure”, replies the other mother. “I think there’s something important about a mother’s love that makes it more special anyway- and so important for future development.”</a:t>
            </a:r>
          </a:p>
          <a:p>
            <a:pPr marL="0" indent="0">
              <a:buNone/>
            </a:pPr>
            <a:endParaRPr lang="en-GB" sz="3600" dirty="0"/>
          </a:p>
        </p:txBody>
      </p:sp>
      <p:sp>
        <p:nvSpPr>
          <p:cNvPr id="5" name="Oval Callout 4"/>
          <p:cNvSpPr/>
          <p:nvPr/>
        </p:nvSpPr>
        <p:spPr>
          <a:xfrm>
            <a:off x="5267908" y="91176"/>
            <a:ext cx="5976664" cy="2434282"/>
          </a:xfrm>
          <a:prstGeom prst="wedgeEllipseCallout">
            <a:avLst>
              <a:gd name="adj1" fmla="val 28774"/>
              <a:gd name="adj2" fmla="val 7388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dirty="0"/>
              <a:t>He used to say his bond with Millie was not as strong as mine because I was breastfeeding.”</a:t>
            </a:r>
          </a:p>
          <a:p>
            <a:pPr algn="ctr"/>
            <a:endParaRPr lang="en-GB" dirty="0"/>
          </a:p>
        </p:txBody>
      </p:sp>
      <p:sp>
        <p:nvSpPr>
          <p:cNvPr id="6" name="Rectangle 5"/>
          <p:cNvSpPr/>
          <p:nvPr/>
        </p:nvSpPr>
        <p:spPr>
          <a:xfrm>
            <a:off x="6782377" y="3316386"/>
            <a:ext cx="4824536" cy="317808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dirty="0"/>
              <a:t>The mother fed the baby so became the CS  and the bond the CR whereas the father didn’t so didn’t get to from the attachment bond  so would remain the NS</a:t>
            </a:r>
          </a:p>
          <a:p>
            <a:pPr algn="ctr"/>
            <a:r>
              <a:rPr lang="en-GB" sz="3200" dirty="0"/>
              <a:t>OR</a:t>
            </a:r>
            <a:r>
              <a:rPr lang="en-GB" sz="2400" dirty="0"/>
              <a:t> the mother is the secondary reinforce and the food the primary so that is why the their bond is stronger. </a:t>
            </a:r>
          </a:p>
        </p:txBody>
      </p:sp>
      <p:sp>
        <p:nvSpPr>
          <p:cNvPr id="7" name="Oval Callout 6"/>
          <p:cNvSpPr/>
          <p:nvPr/>
        </p:nvSpPr>
        <p:spPr>
          <a:xfrm>
            <a:off x="623392" y="-184622"/>
            <a:ext cx="4032448" cy="3501008"/>
          </a:xfrm>
          <a:prstGeom prst="wedgeEllipseCallout">
            <a:avLst>
              <a:gd name="adj1" fmla="val -13685"/>
              <a:gd name="adj2" fmla="val 5901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400" dirty="0"/>
              <a:t>“I think there’s something important about a mother’s love that makes it more special anyway- and so important for future development</a:t>
            </a:r>
          </a:p>
        </p:txBody>
      </p:sp>
      <p:sp>
        <p:nvSpPr>
          <p:cNvPr id="8" name="Rectangle 7"/>
          <p:cNvSpPr/>
          <p:nvPr/>
        </p:nvSpPr>
        <p:spPr>
          <a:xfrm>
            <a:off x="603057" y="3861048"/>
            <a:ext cx="3816424" cy="259228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800" dirty="0"/>
              <a:t>Mothers love/special bond-monotropy</a:t>
            </a:r>
          </a:p>
          <a:p>
            <a:pPr algn="ctr"/>
            <a:endParaRPr lang="en-GB" sz="2800" dirty="0"/>
          </a:p>
          <a:p>
            <a:pPr algn="ctr"/>
            <a:r>
              <a:rPr lang="en-GB" sz="2800" dirty="0"/>
              <a:t>Important for future development-internal working model</a:t>
            </a:r>
          </a:p>
        </p:txBody>
      </p:sp>
    </p:spTree>
    <p:extLst>
      <p:ext uri="{BB962C8B-B14F-4D97-AF65-F5344CB8AC3E}">
        <p14:creationId xmlns:p14="http://schemas.microsoft.com/office/powerpoint/2010/main" val="4034051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 calcmode="lin" valueType="num">
                                      <p:cBhvr additive="base">
                                        <p:cTn id="4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8">
                                            <p:txEl>
                                              <p:pRg st="2" end="2"/>
                                            </p:txEl>
                                          </p:spTgt>
                                        </p:tgtEl>
                                        <p:attrNameLst>
                                          <p:attrName>style.visibility</p:attrName>
                                        </p:attrNameLst>
                                      </p:cBhvr>
                                      <p:to>
                                        <p:strVal val="visible"/>
                                      </p:to>
                                    </p:set>
                                    <p:anim calcmode="lin" valueType="num">
                                      <p:cBhvr additive="base">
                                        <p:cTn id="5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312"/>
            <a:ext cx="8229600" cy="1143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This is a scenario essay so is assessed in a different way</a:t>
            </a:r>
            <a:endParaRPr lang="en-GB"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2868" y="3284984"/>
            <a:ext cx="3205585" cy="2808312"/>
          </a:xfrm>
        </p:spPr>
      </p:pic>
      <p:sp>
        <p:nvSpPr>
          <p:cNvPr id="5" name="5-Point Star 4"/>
          <p:cNvSpPr/>
          <p:nvPr/>
        </p:nvSpPr>
        <p:spPr>
          <a:xfrm>
            <a:off x="1271464" y="531881"/>
            <a:ext cx="3528392" cy="23762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FF00"/>
                </a:solidFill>
              </a:rPr>
              <a:t>Ao1-6</a:t>
            </a:r>
          </a:p>
          <a:p>
            <a:pPr algn="ctr"/>
            <a:r>
              <a:rPr lang="en-GB" sz="2400" b="1" dirty="0">
                <a:solidFill>
                  <a:srgbClr val="FFFF00"/>
                </a:solidFill>
              </a:rPr>
              <a:t>Ao2-4</a:t>
            </a:r>
          </a:p>
          <a:p>
            <a:pPr algn="ctr"/>
            <a:r>
              <a:rPr lang="en-GB" sz="2400" b="1" dirty="0">
                <a:solidFill>
                  <a:srgbClr val="FFFF00"/>
                </a:solidFill>
              </a:rPr>
              <a:t>Ao3-6</a:t>
            </a:r>
          </a:p>
        </p:txBody>
      </p:sp>
      <p:sp>
        <p:nvSpPr>
          <p:cNvPr id="6" name="Rectangle 5"/>
          <p:cNvSpPr/>
          <p:nvPr/>
        </p:nvSpPr>
        <p:spPr>
          <a:xfrm>
            <a:off x="4439816" y="1165312"/>
            <a:ext cx="5904656" cy="5432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400" dirty="0"/>
          </a:p>
          <a:p>
            <a:pPr algn="ctr"/>
            <a:endParaRPr lang="en-GB" sz="2800" b="1" dirty="0"/>
          </a:p>
          <a:p>
            <a:pPr algn="ctr"/>
            <a:r>
              <a:rPr lang="en-GB" sz="2800" b="1" dirty="0"/>
              <a:t>What do you remember about how to answer questions like this?</a:t>
            </a:r>
          </a:p>
          <a:p>
            <a:pPr algn="ctr"/>
            <a:endParaRPr lang="en-GB" sz="2800" b="1" dirty="0"/>
          </a:p>
          <a:p>
            <a:pPr marL="342900" indent="-342900">
              <a:buFont typeface="Arial" panose="020B0604020202020204" pitchFamily="34" charset="0"/>
              <a:buChar char="•"/>
            </a:pPr>
            <a:r>
              <a:rPr lang="en-GB" sz="2800" b="1" dirty="0"/>
              <a:t>Marks available?</a:t>
            </a:r>
          </a:p>
          <a:p>
            <a:pPr marL="342900" indent="-342900">
              <a:buFont typeface="Arial" panose="020B0604020202020204" pitchFamily="34" charset="0"/>
              <a:buChar char="•"/>
            </a:pPr>
            <a:endParaRPr lang="en-GB" sz="2800" b="1" dirty="0"/>
          </a:p>
          <a:p>
            <a:pPr marL="342900" indent="-342900">
              <a:buFont typeface="Arial" panose="020B0604020202020204" pitchFamily="34" charset="0"/>
              <a:buChar char="•"/>
            </a:pPr>
            <a:r>
              <a:rPr lang="en-GB" sz="2800" b="1" dirty="0"/>
              <a:t>Recommended order of points– as per AQA examiner</a:t>
            </a:r>
          </a:p>
          <a:p>
            <a:pPr marL="342900" indent="-342900">
              <a:buFont typeface="Arial" panose="020B0604020202020204" pitchFamily="34" charset="0"/>
              <a:buChar char="•"/>
            </a:pPr>
            <a:endParaRPr lang="en-GB" sz="2800" b="1" dirty="0"/>
          </a:p>
          <a:p>
            <a:pPr marL="342900" indent="-342900">
              <a:buFont typeface="Arial" panose="020B0604020202020204" pitchFamily="34" charset="0"/>
              <a:buChar char="•"/>
            </a:pPr>
            <a:r>
              <a:rPr lang="en-GB" sz="2800" b="1" dirty="0"/>
              <a:t>Most effective evaluation?</a:t>
            </a:r>
          </a:p>
          <a:p>
            <a:endParaRPr lang="en-GB" sz="2000" dirty="0"/>
          </a:p>
          <a:p>
            <a:pPr algn="ctr"/>
            <a:endParaRPr lang="en-GB" dirty="0"/>
          </a:p>
          <a:p>
            <a:pPr algn="ctr"/>
            <a:endParaRPr lang="en-GB" dirty="0"/>
          </a:p>
        </p:txBody>
      </p:sp>
    </p:spTree>
    <p:extLst>
      <p:ext uri="{BB962C8B-B14F-4D97-AF65-F5344CB8AC3E}">
        <p14:creationId xmlns:p14="http://schemas.microsoft.com/office/powerpoint/2010/main" val="211868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 calcmode="lin" valueType="num">
                                      <p:cBhvr additive="base">
                                        <p:cTn id="3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 calcmode="lin" valueType="num">
                                      <p:cBhvr additive="base">
                                        <p:cTn id="4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 calcmode="lin" valueType="num">
                                      <p:cBhvr additive="base">
                                        <p:cTn id="5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02034"/>
          </a:xfrm>
        </p:spPr>
        <p:txBody>
          <a:bodyPr>
            <a:normAutofit fontScale="90000"/>
          </a:bodyPr>
          <a:lstStyle/>
          <a:p>
            <a:endParaRPr lang="en-GB" dirty="0"/>
          </a:p>
        </p:txBody>
      </p:sp>
      <p:sp>
        <p:nvSpPr>
          <p:cNvPr id="3" name="Content Placeholder 2"/>
          <p:cNvSpPr>
            <a:spLocks noGrp="1"/>
          </p:cNvSpPr>
          <p:nvPr>
            <p:ph idx="1"/>
          </p:nvPr>
        </p:nvSpPr>
        <p:spPr>
          <a:xfrm>
            <a:off x="551384" y="476673"/>
            <a:ext cx="11089232" cy="5976663"/>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GB" sz="3600" dirty="0" smtClean="0"/>
              <a:t>Ao1-summarise the learning theory</a:t>
            </a:r>
          </a:p>
          <a:p>
            <a:pPr marL="0" indent="0">
              <a:buNone/>
            </a:pPr>
            <a:r>
              <a:rPr lang="en-GB" sz="3600" dirty="0"/>
              <a:t> </a:t>
            </a:r>
            <a:r>
              <a:rPr lang="en-GB" sz="3600" dirty="0" smtClean="0"/>
              <a:t>       -summarise </a:t>
            </a:r>
            <a:r>
              <a:rPr lang="en-GB" sz="3600" dirty="0" err="1" smtClean="0"/>
              <a:t>Monotropic</a:t>
            </a:r>
            <a:r>
              <a:rPr lang="en-GB" sz="3600" dirty="0" smtClean="0"/>
              <a:t> theory (but you can just focus on monotropy and the internal working model)</a:t>
            </a:r>
          </a:p>
          <a:p>
            <a:pPr marL="0" indent="0">
              <a:buNone/>
            </a:pPr>
            <a:r>
              <a:rPr lang="en-GB" sz="3600" dirty="0" smtClean="0"/>
              <a:t>Ao2-application-Quote the scenario and link to the theory </a:t>
            </a:r>
          </a:p>
          <a:p>
            <a:pPr marL="0" indent="0">
              <a:buNone/>
            </a:pPr>
            <a:r>
              <a:rPr lang="en-GB" sz="3600" dirty="0" smtClean="0"/>
              <a:t>A03-two PEEL points</a:t>
            </a:r>
          </a:p>
          <a:p>
            <a:pPr marL="0" indent="0">
              <a:buNone/>
            </a:pPr>
            <a:r>
              <a:rPr lang="en-GB" sz="3600" dirty="0" smtClean="0"/>
              <a:t>It’s a compare essay really so choose two of the compare points from last lesson. </a:t>
            </a:r>
          </a:p>
          <a:p>
            <a:pPr marL="0" indent="0">
              <a:buNone/>
            </a:pPr>
            <a:r>
              <a:rPr lang="en-GB" sz="3600" dirty="0" smtClean="0"/>
              <a:t>Remember? Nature v’s nurture and evidence supporting and contradicting</a:t>
            </a:r>
            <a:endParaRPr lang="en-GB" sz="3600" dirty="0"/>
          </a:p>
          <a:p>
            <a:pPr marL="0" indent="0">
              <a:buNone/>
            </a:pPr>
            <a:endParaRPr lang="en-GB" dirty="0"/>
          </a:p>
        </p:txBody>
      </p:sp>
    </p:spTree>
    <p:extLst>
      <p:ext uri="{BB962C8B-B14F-4D97-AF65-F5344CB8AC3E}">
        <p14:creationId xmlns:p14="http://schemas.microsoft.com/office/powerpoint/2010/main" val="3394920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99897"/>
            <a:ext cx="8229600" cy="1143000"/>
          </a:xfrm>
        </p:spPr>
        <p:txBody>
          <a:bodyPr/>
          <a:lstStyle/>
          <a:p>
            <a:r>
              <a:rPr lang="en-GB" dirty="0" smtClean="0"/>
              <a:t>Ainsworth’s strange situation</a:t>
            </a:r>
            <a:endParaRPr lang="en-GB" dirty="0"/>
          </a:p>
        </p:txBody>
      </p:sp>
      <p:sp>
        <p:nvSpPr>
          <p:cNvPr id="3" name="Content Placeholder 2"/>
          <p:cNvSpPr>
            <a:spLocks noGrp="1"/>
          </p:cNvSpPr>
          <p:nvPr>
            <p:ph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6888088" y="2849069"/>
            <a:ext cx="3875441" cy="3690094"/>
          </a:xfrm>
          <a:prstGeom prst="rect">
            <a:avLst/>
          </a:prstGeom>
        </p:spPr>
      </p:pic>
      <p:pic>
        <p:nvPicPr>
          <p:cNvPr id="7" name="Picture 6"/>
          <p:cNvPicPr>
            <a:picLocks noChangeAspect="1"/>
          </p:cNvPicPr>
          <p:nvPr/>
        </p:nvPicPr>
        <p:blipFill>
          <a:blip r:embed="rId3"/>
          <a:stretch>
            <a:fillRect/>
          </a:stretch>
        </p:blipFill>
        <p:spPr>
          <a:xfrm>
            <a:off x="410826" y="3863182"/>
            <a:ext cx="5900912" cy="2841180"/>
          </a:xfrm>
          <a:prstGeom prst="rect">
            <a:avLst/>
          </a:prstGeom>
        </p:spPr>
      </p:pic>
      <p:sp>
        <p:nvSpPr>
          <p:cNvPr id="8" name="Cloud Callout 7"/>
          <p:cNvSpPr/>
          <p:nvPr/>
        </p:nvSpPr>
        <p:spPr>
          <a:xfrm>
            <a:off x="2161220" y="1183333"/>
            <a:ext cx="4186808" cy="2643670"/>
          </a:xfrm>
          <a:prstGeom prst="cloudCallout">
            <a:avLst>
              <a:gd name="adj1" fmla="val 87064"/>
              <a:gd name="adj2" fmla="val 481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Here I was with my pal John Bowlby… I loved John’s theories. We just needed a way to assess the sort of  attachment a child had. </a:t>
            </a:r>
          </a:p>
        </p:txBody>
      </p:sp>
      <p:sp>
        <p:nvSpPr>
          <p:cNvPr id="9" name="TextBox 8"/>
          <p:cNvSpPr txBox="1"/>
          <p:nvPr/>
        </p:nvSpPr>
        <p:spPr>
          <a:xfrm>
            <a:off x="7176120" y="6358364"/>
            <a:ext cx="303468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t>Mary Ainsworth 1913-1999</a:t>
            </a:r>
          </a:p>
        </p:txBody>
      </p:sp>
    </p:spTree>
    <p:extLst>
      <p:ext uri="{BB962C8B-B14F-4D97-AF65-F5344CB8AC3E}">
        <p14:creationId xmlns:p14="http://schemas.microsoft.com/office/powerpoint/2010/main" val="1966912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71400"/>
            <a:ext cx="8229600" cy="1143000"/>
          </a:xfrm>
        </p:spPr>
        <p:txBody>
          <a:bodyPr/>
          <a:lstStyle/>
          <a:p>
            <a:r>
              <a:rPr lang="en-GB" dirty="0" smtClean="0"/>
              <a:t>Prep question tim</a:t>
            </a:r>
            <a:r>
              <a:rPr lang="en-GB" dirty="0"/>
              <a:t>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95237" y="-31709"/>
            <a:ext cx="2296763" cy="1512168"/>
          </a:xfrm>
        </p:spPr>
      </p:pic>
      <p:sp>
        <p:nvSpPr>
          <p:cNvPr id="5" name="Rectangle 4"/>
          <p:cNvSpPr/>
          <p:nvPr/>
        </p:nvSpPr>
        <p:spPr>
          <a:xfrm>
            <a:off x="479376" y="1268760"/>
            <a:ext cx="11593288" cy="544688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400" dirty="0">
              <a:solidFill>
                <a:schemeClr val="tx1"/>
              </a:solidFill>
            </a:endParaRPr>
          </a:p>
          <a:p>
            <a:pPr marL="457200" indent="-457200">
              <a:buFont typeface="+mj-lt"/>
              <a:buAutoNum type="arabicPeriod"/>
            </a:pPr>
            <a:r>
              <a:rPr lang="en-GB" sz="2400" dirty="0">
                <a:solidFill>
                  <a:schemeClr val="tx1"/>
                </a:solidFill>
              </a:rPr>
              <a:t>What research method is the strange situation using?</a:t>
            </a:r>
          </a:p>
          <a:p>
            <a:pPr marL="457200" indent="-457200">
              <a:buFont typeface="+mj-lt"/>
              <a:buAutoNum type="arabicPeriod"/>
            </a:pPr>
            <a:endParaRPr lang="en-GB" sz="2400" dirty="0">
              <a:solidFill>
                <a:schemeClr val="tx1"/>
              </a:solidFill>
            </a:endParaRPr>
          </a:p>
          <a:p>
            <a:pPr marL="457200" indent="-457200">
              <a:buFont typeface="+mj-lt"/>
              <a:buAutoNum type="arabicPeriod"/>
            </a:pPr>
            <a:r>
              <a:rPr lang="en-GB" sz="2400" dirty="0">
                <a:solidFill>
                  <a:schemeClr val="tx1"/>
                </a:solidFill>
              </a:rPr>
              <a:t>How old were the infants being observed?</a:t>
            </a:r>
          </a:p>
          <a:p>
            <a:pPr marL="457200" indent="-457200">
              <a:buFont typeface="+mj-lt"/>
              <a:buAutoNum type="arabicPeriod"/>
            </a:pPr>
            <a:endParaRPr lang="en-GB" sz="2400" dirty="0">
              <a:solidFill>
                <a:schemeClr val="tx1"/>
              </a:solidFill>
            </a:endParaRPr>
          </a:p>
          <a:p>
            <a:pPr marL="457200" indent="-457200">
              <a:buFont typeface="+mj-lt"/>
              <a:buAutoNum type="arabicPeriod"/>
            </a:pPr>
            <a:r>
              <a:rPr lang="en-GB" sz="2400" dirty="0">
                <a:solidFill>
                  <a:schemeClr val="tx1"/>
                </a:solidFill>
              </a:rPr>
              <a:t>What are the three types of attachment called?</a:t>
            </a:r>
          </a:p>
          <a:p>
            <a:pPr marL="457200" indent="-457200">
              <a:buFont typeface="+mj-lt"/>
              <a:buAutoNum type="arabicPeriod"/>
            </a:pPr>
            <a:endParaRPr lang="en-GB" sz="2400" dirty="0">
              <a:solidFill>
                <a:schemeClr val="tx1"/>
              </a:solidFill>
            </a:endParaRPr>
          </a:p>
          <a:p>
            <a:pPr marL="457200" indent="-457200">
              <a:buFont typeface="+mj-lt"/>
              <a:buAutoNum type="arabicPeriod"/>
            </a:pPr>
            <a:r>
              <a:rPr lang="en-GB" sz="2400" dirty="0">
                <a:solidFill>
                  <a:schemeClr val="tx1"/>
                </a:solidFill>
              </a:rPr>
              <a:t>Ahmed is very clingy to his mother and won’t play with toys or explore the Centre. When his mother goes to the toilet and he is left with strangers in the room he gets extremely distressed, and can almost not breathe he is crying so much. When she returns he goes to her for a cuddle but hits her in the face at the same time and then will not leave her side for the rest of the time he is there. </a:t>
            </a:r>
            <a:r>
              <a:rPr lang="en-GB" sz="2400" b="1" u="sng" dirty="0">
                <a:solidFill>
                  <a:schemeClr val="tx1"/>
                </a:solidFill>
              </a:rPr>
              <a:t>What type of attachment does Ahmed have and why?</a:t>
            </a:r>
          </a:p>
          <a:p>
            <a:pPr marL="457200" indent="-457200">
              <a:buFont typeface="+mj-lt"/>
              <a:buAutoNum type="arabicPeriod"/>
            </a:pPr>
            <a:endParaRPr lang="en-GB" sz="2400" dirty="0">
              <a:solidFill>
                <a:schemeClr val="tx1"/>
              </a:solidFill>
            </a:endParaRPr>
          </a:p>
          <a:p>
            <a:pPr marL="457200" indent="-457200">
              <a:buFont typeface="+mj-lt"/>
              <a:buAutoNum type="arabicPeriod"/>
            </a:pPr>
            <a:r>
              <a:rPr lang="en-GB" sz="2400" dirty="0">
                <a:solidFill>
                  <a:schemeClr val="tx1"/>
                </a:solidFill>
              </a:rPr>
              <a:t>What behaviours did Ainsworth assess? (there are several) </a:t>
            </a:r>
          </a:p>
          <a:p>
            <a:pPr marL="457200" indent="-457200">
              <a:buFont typeface="+mj-lt"/>
              <a:buAutoNum type="arabicPeriod"/>
            </a:pPr>
            <a:endParaRPr lang="en-GB" sz="2400" dirty="0">
              <a:solidFill>
                <a:schemeClr val="tx1"/>
              </a:solidFill>
            </a:endParaRPr>
          </a:p>
          <a:p>
            <a:pPr algn="ctr"/>
            <a:endParaRPr lang="en-GB" sz="2400" dirty="0">
              <a:solidFill>
                <a:schemeClr val="tx1"/>
              </a:solidFill>
            </a:endParaRPr>
          </a:p>
        </p:txBody>
      </p:sp>
    </p:spTree>
    <p:extLst>
      <p:ext uri="{BB962C8B-B14F-4D97-AF65-F5344CB8AC3E}">
        <p14:creationId xmlns:p14="http://schemas.microsoft.com/office/powerpoint/2010/main" val="321327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352" y="1018966"/>
            <a:ext cx="7632848" cy="5839034"/>
          </a:xfrm>
          <a:prstGeom prst="rect">
            <a:avLst/>
          </a:prstGeom>
        </p:spPr>
        <p:txBody>
          <a:bodyPr wrap="square">
            <a:spAutoFit/>
          </a:bodyPr>
          <a:lstStyle/>
          <a:p>
            <a:pPr marL="342900" lvl="0" indent="-342900">
              <a:lnSpc>
                <a:spcPct val="115000"/>
              </a:lnSpc>
              <a:spcAft>
                <a:spcPts val="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Stranger enters and attempts to </a:t>
            </a:r>
            <a:r>
              <a:rPr lang="en-US" sz="2800" dirty="0" smtClean="0">
                <a:latin typeface="Roboto" panose="02000000000000000000" pitchFamily="2" charset="0"/>
                <a:ea typeface="Calibri" panose="020F0502020204030204" pitchFamily="34" charset="0"/>
                <a:cs typeface="Arial" panose="020B0604020202020204" pitchFamily="34" charset="0"/>
              </a:rPr>
              <a:t>interact</a:t>
            </a:r>
          </a:p>
          <a:p>
            <a:pPr marL="342900" lvl="0" indent="-342900">
              <a:lnSpc>
                <a:spcPct val="115000"/>
              </a:lnSpc>
              <a:spcAft>
                <a:spcPts val="0"/>
              </a:spcAft>
              <a:buFont typeface="Symbol" panose="05050102010706020507" pitchFamily="18" charset="2"/>
              <a:buChar char=""/>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The child is encouraged to explore with caregiver in the </a:t>
            </a:r>
            <a:r>
              <a:rPr lang="en-US" sz="2800" dirty="0" smtClean="0">
                <a:latin typeface="Roboto" panose="02000000000000000000" pitchFamily="2" charset="0"/>
                <a:ea typeface="Calibri" panose="020F0502020204030204" pitchFamily="34" charset="0"/>
                <a:cs typeface="Arial" panose="020B0604020202020204" pitchFamily="34" charset="0"/>
              </a:rPr>
              <a:t>room</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Mothers </a:t>
            </a:r>
            <a:r>
              <a:rPr lang="en-US" sz="2800" dirty="0" smtClean="0">
                <a:latin typeface="Roboto" panose="02000000000000000000" pitchFamily="2" charset="0"/>
                <a:ea typeface="Calibri" panose="020F0502020204030204" pitchFamily="34" charset="0"/>
                <a:cs typeface="Arial" panose="020B0604020202020204" pitchFamily="34" charset="0"/>
              </a:rPr>
              <a:t>leaves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Mother returns and interacts with </a:t>
            </a:r>
            <a:r>
              <a:rPr lang="en-US" sz="2800" dirty="0" smtClean="0">
                <a:latin typeface="Roboto" panose="02000000000000000000" pitchFamily="2" charset="0"/>
                <a:ea typeface="Calibri" panose="020F0502020204030204" pitchFamily="34" charset="0"/>
                <a:cs typeface="Arial" panose="020B0604020202020204" pitchFamily="34" charset="0"/>
              </a:rPr>
              <a:t>child</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Mother and child enter the </a:t>
            </a:r>
            <a:r>
              <a:rPr lang="en-US" sz="2800" dirty="0" smtClean="0">
                <a:latin typeface="Roboto" panose="02000000000000000000" pitchFamily="2" charset="0"/>
                <a:ea typeface="Calibri" panose="020F0502020204030204" pitchFamily="34" charset="0"/>
                <a:cs typeface="Arial" panose="020B0604020202020204" pitchFamily="34" charset="0"/>
              </a:rPr>
              <a:t>playroom</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Mother enters and the stranger </a:t>
            </a:r>
            <a:r>
              <a:rPr lang="en-US" sz="2800" dirty="0" smtClean="0">
                <a:latin typeface="Roboto" panose="02000000000000000000" pitchFamily="2" charset="0"/>
                <a:ea typeface="Calibri" panose="020F0502020204030204" pitchFamily="34" charset="0"/>
                <a:cs typeface="Arial" panose="020B0604020202020204" pitchFamily="34" charset="0"/>
              </a:rPr>
              <a:t>leaves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Stranger </a:t>
            </a:r>
            <a:r>
              <a:rPr lang="en-US" sz="2800" dirty="0" smtClean="0">
                <a:latin typeface="Roboto" panose="02000000000000000000" pitchFamily="2" charset="0"/>
                <a:ea typeface="Calibri" panose="020F0502020204030204" pitchFamily="34" charset="0"/>
                <a:cs typeface="Arial" panose="020B0604020202020204" pitchFamily="34" charset="0"/>
              </a:rPr>
              <a:t>returns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2800" dirty="0">
                <a:latin typeface="Roboto" panose="02000000000000000000" pitchFamily="2" charset="0"/>
                <a:ea typeface="Calibri" panose="020F0502020204030204" pitchFamily="34" charset="0"/>
                <a:cs typeface="Arial" panose="020B0604020202020204" pitchFamily="34" charset="0"/>
              </a:rPr>
              <a:t>Mothers leaves while the stranger is present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le 4"/>
          <p:cNvSpPr/>
          <p:nvPr/>
        </p:nvSpPr>
        <p:spPr>
          <a:xfrm>
            <a:off x="1415480" y="0"/>
            <a:ext cx="10081120" cy="908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Fully re-write on your MWB in the correct order</a:t>
            </a:r>
            <a:endParaRPr lang="en-GB" sz="3600" dirty="0"/>
          </a:p>
        </p:txBody>
      </p:sp>
      <p:sp>
        <p:nvSpPr>
          <p:cNvPr id="6" name="Rounded Rectangle 5"/>
          <p:cNvSpPr/>
          <p:nvPr/>
        </p:nvSpPr>
        <p:spPr>
          <a:xfrm>
            <a:off x="7752184" y="1916832"/>
            <a:ext cx="4176464" cy="38884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4400" dirty="0" smtClean="0"/>
              <a:t>State which stage, measures which behaviour </a:t>
            </a:r>
            <a:endParaRPr lang="en-GB" sz="4400" dirty="0"/>
          </a:p>
        </p:txBody>
      </p:sp>
    </p:spTree>
    <p:extLst>
      <p:ext uri="{BB962C8B-B14F-4D97-AF65-F5344CB8AC3E}">
        <p14:creationId xmlns:p14="http://schemas.microsoft.com/office/powerpoint/2010/main" val="3975414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GB" dirty="0" smtClean="0"/>
              <a:t>The Strange Situation</a:t>
            </a:r>
            <a:endParaRPr lang="en-GB" dirty="0"/>
          </a:p>
        </p:txBody>
      </p:sp>
      <p:sp>
        <p:nvSpPr>
          <p:cNvPr id="3" name="Content Placeholder 2"/>
          <p:cNvSpPr>
            <a:spLocks noGrp="1"/>
          </p:cNvSpPr>
          <p:nvPr>
            <p:ph idx="1"/>
          </p:nvPr>
        </p:nvSpPr>
        <p:spPr/>
        <p:txBody>
          <a:bodyPr>
            <a:normAutofit lnSpcReduction="10000"/>
          </a:bodyPr>
          <a:lstStyle/>
          <a:p>
            <a:r>
              <a:rPr lang="en-US" dirty="0"/>
              <a:t>Stage 1 – Mother and child enter the playroom</a:t>
            </a:r>
          </a:p>
          <a:p>
            <a:r>
              <a:rPr lang="en-US" dirty="0"/>
              <a:t>Stage 2 – The child is encouraged to explore</a:t>
            </a:r>
          </a:p>
          <a:p>
            <a:r>
              <a:rPr lang="en-US" dirty="0"/>
              <a:t>Stage 3 – Stranger enters and attempts to interact</a:t>
            </a:r>
          </a:p>
          <a:p>
            <a:r>
              <a:rPr lang="en-US" dirty="0"/>
              <a:t>Stage 4 – Mothers leaves while the stranger is present</a:t>
            </a:r>
          </a:p>
          <a:p>
            <a:r>
              <a:rPr lang="en-US" dirty="0"/>
              <a:t>Stage 5 – Mother enters and the stranger leaves</a:t>
            </a:r>
          </a:p>
          <a:p>
            <a:r>
              <a:rPr lang="en-US" dirty="0"/>
              <a:t>Stage 6 – Mothers leaves</a:t>
            </a:r>
          </a:p>
          <a:p>
            <a:r>
              <a:rPr lang="en-US" dirty="0"/>
              <a:t>Stage 7 – Stranger returns</a:t>
            </a:r>
          </a:p>
          <a:p>
            <a:r>
              <a:rPr lang="en-US" dirty="0"/>
              <a:t>Stage 8 – Mother returns and interacts with child</a:t>
            </a:r>
          </a:p>
          <a:p>
            <a:pPr marL="0" indent="0">
              <a:buNone/>
            </a:pPr>
            <a:endParaRPr lang="en-GB" dirty="0"/>
          </a:p>
        </p:txBody>
      </p:sp>
    </p:spTree>
    <p:extLst>
      <p:ext uri="{BB962C8B-B14F-4D97-AF65-F5344CB8AC3E}">
        <p14:creationId xmlns:p14="http://schemas.microsoft.com/office/powerpoint/2010/main" val="470624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3651</TotalTime>
  <Words>2416</Words>
  <Application>Microsoft Office PowerPoint</Application>
  <PresentationFormat>Widescreen</PresentationFormat>
  <Paragraphs>259</Paragraphs>
  <Slides>27</Slides>
  <Notes>0</Notes>
  <HiddenSlides>7</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Roboto</vt:lpstr>
      <vt:lpstr>Symbol</vt:lpstr>
      <vt:lpstr>Times New Roman</vt:lpstr>
      <vt:lpstr>Office Theme</vt:lpstr>
      <vt:lpstr>Ainsworth’s strange situation</vt:lpstr>
      <vt:lpstr>Quick starter. This item is on page 15 in your purple packs. Feel free to annotate as we discuss it</vt:lpstr>
      <vt:lpstr>PowerPoint Presentation</vt:lpstr>
      <vt:lpstr>This is a scenario essay so is assessed in a different way</vt:lpstr>
      <vt:lpstr>PowerPoint Presentation</vt:lpstr>
      <vt:lpstr>Ainsworth’s strange situation</vt:lpstr>
      <vt:lpstr>Prep question time</vt:lpstr>
      <vt:lpstr>PowerPoint Presentation</vt:lpstr>
      <vt:lpstr>The Strange Situation</vt:lpstr>
      <vt:lpstr>The strange situation study</vt:lpstr>
      <vt:lpstr>The strange situation study</vt:lpstr>
      <vt:lpstr>The strange situation study</vt:lpstr>
      <vt:lpstr>Quick starter: The strange situation study</vt:lpstr>
      <vt:lpstr>Evaluating Ainsworth’s strange situation</vt:lpstr>
      <vt:lpstr>Evaluation of the strange situation</vt:lpstr>
      <vt:lpstr>Evaluation of the strange situation</vt:lpstr>
      <vt:lpstr>Evaluation of the strange situation</vt:lpstr>
      <vt:lpstr>Evaluation of the strange situation</vt:lpstr>
      <vt:lpstr>Evaluation of the strange situation</vt:lpstr>
      <vt:lpstr>Evaluation of the strange situation</vt:lpstr>
      <vt:lpstr>Can you complete the grid without notes.  Pairs on MWB or group BWB</vt:lpstr>
      <vt:lpstr>Can you complete the grid without notes?</vt:lpstr>
      <vt:lpstr>From the prep - Baby G </vt:lpstr>
      <vt:lpstr>Linking to evaluation…..</vt:lpstr>
      <vt:lpstr>So why is it a strength to have high reliability and be replicable?</vt:lpstr>
      <vt:lpstr>So what about the validity of Ainsworth study and findings?</vt:lpstr>
      <vt:lpstr>So what about the validity of Ainsworth study and findings?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well did you flip?</dc:title>
  <dc:creator>USER</dc:creator>
  <cp:lastModifiedBy>Rebeca Griffin</cp:lastModifiedBy>
  <cp:revision>110</cp:revision>
  <dcterms:created xsi:type="dcterms:W3CDTF">2016-02-24T12:54:07Z</dcterms:created>
  <dcterms:modified xsi:type="dcterms:W3CDTF">2019-01-28T09:27:03Z</dcterms:modified>
</cp:coreProperties>
</file>