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148AE4-0913-450A-BB3C-3A9F83047006}"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2485295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148AE4-0913-450A-BB3C-3A9F83047006}"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53203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148AE4-0913-450A-BB3C-3A9F83047006}"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136464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148AE4-0913-450A-BB3C-3A9F83047006}"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24480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148AE4-0913-450A-BB3C-3A9F83047006}"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384524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148AE4-0913-450A-BB3C-3A9F83047006}"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141682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148AE4-0913-450A-BB3C-3A9F83047006}" type="datetimeFigureOut">
              <a:rPr lang="en-GB" smtClean="0"/>
              <a:t>06/11/2020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368902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148AE4-0913-450A-BB3C-3A9F83047006}" type="datetimeFigureOut">
              <a:rPr lang="en-GB" smtClean="0"/>
              <a:t>06/11/2020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165645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48AE4-0913-450A-BB3C-3A9F83047006}" type="datetimeFigureOut">
              <a:rPr lang="en-GB" smtClean="0"/>
              <a:t>06/11/2020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203252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148AE4-0913-450A-BB3C-3A9F83047006}"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334367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148AE4-0913-450A-BB3C-3A9F83047006}"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F50EC-576D-4273-881A-1E89FD78C4D0}" type="slidenum">
              <a:rPr lang="en-GB" smtClean="0"/>
              <a:t>‹#›</a:t>
            </a:fld>
            <a:endParaRPr lang="en-GB"/>
          </a:p>
        </p:txBody>
      </p:sp>
    </p:spTree>
    <p:extLst>
      <p:ext uri="{BB962C8B-B14F-4D97-AF65-F5344CB8AC3E}">
        <p14:creationId xmlns:p14="http://schemas.microsoft.com/office/powerpoint/2010/main" val="390107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48AE4-0913-450A-BB3C-3A9F83047006}" type="datetimeFigureOut">
              <a:rPr lang="en-GB" smtClean="0"/>
              <a:t>06/11/2020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F50EC-576D-4273-881A-1E89FD78C4D0}" type="slidenum">
              <a:rPr lang="en-GB" smtClean="0"/>
              <a:t>‹#›</a:t>
            </a:fld>
            <a:endParaRPr lang="en-GB"/>
          </a:p>
        </p:txBody>
      </p:sp>
    </p:spTree>
    <p:extLst>
      <p:ext uri="{BB962C8B-B14F-4D97-AF65-F5344CB8AC3E}">
        <p14:creationId xmlns:p14="http://schemas.microsoft.com/office/powerpoint/2010/main" val="3467591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en-GB" dirty="0" smtClean="0"/>
              <a:t>Interpreting Statistical </a:t>
            </a:r>
            <a:r>
              <a:rPr lang="en-GB" dirty="0"/>
              <a:t>T</a:t>
            </a:r>
            <a:r>
              <a:rPr lang="en-GB" dirty="0" smtClean="0"/>
              <a:t>ests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397089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GB" b="1" i="1" dirty="0" smtClean="0"/>
              <a:t>You are now going to write up the result of your stats test on p.28 of the prep pack (inferential statistics, box d).  Follow these steps to help you:</a:t>
            </a:r>
          </a:p>
          <a:p>
            <a:pPr marL="0" indent="0">
              <a:buNone/>
            </a:pPr>
            <a:endParaRPr lang="en-GB" b="1" i="1" dirty="0">
              <a:solidFill>
                <a:schemeClr val="accent1">
                  <a:lumMod val="75000"/>
                </a:schemeClr>
              </a:solidFill>
            </a:endParaRPr>
          </a:p>
          <a:p>
            <a:r>
              <a:rPr lang="en-GB" dirty="0" smtClean="0"/>
              <a:t>State </a:t>
            </a:r>
            <a:r>
              <a:rPr lang="en-GB" dirty="0"/>
              <a:t>what your observed value is, then restate your critical </a:t>
            </a:r>
            <a:r>
              <a:rPr lang="en-GB" dirty="0" smtClean="0"/>
              <a:t>value.</a:t>
            </a:r>
          </a:p>
          <a:p>
            <a:r>
              <a:rPr lang="en-GB" dirty="0" smtClean="0"/>
              <a:t>State whether </a:t>
            </a:r>
            <a:r>
              <a:rPr lang="en-GB" dirty="0"/>
              <a:t>the observed value needs to be bigger or smaller than the critical value to be </a:t>
            </a:r>
            <a:r>
              <a:rPr lang="en-GB" dirty="0" smtClean="0"/>
              <a:t>significant (make sure that you justify the critical value you are using, e.g. “the critical value for a one-tailed test where </a:t>
            </a:r>
            <a:r>
              <a:rPr lang="en-GB" dirty="0" err="1" smtClean="0"/>
              <a:t>df</a:t>
            </a:r>
            <a:r>
              <a:rPr lang="en-GB" dirty="0" smtClean="0"/>
              <a:t> = “… and so on)</a:t>
            </a:r>
          </a:p>
          <a:p>
            <a:r>
              <a:rPr lang="en-GB" dirty="0" smtClean="0"/>
              <a:t>State whether your result is </a:t>
            </a:r>
            <a:r>
              <a:rPr lang="en-GB" dirty="0" err="1"/>
              <a:t>is</a:t>
            </a:r>
            <a:r>
              <a:rPr lang="en-GB" dirty="0"/>
              <a:t> </a:t>
            </a:r>
            <a:r>
              <a:rPr lang="en-GB" dirty="0" smtClean="0"/>
              <a:t>significant at the 0.05 level</a:t>
            </a:r>
          </a:p>
          <a:p>
            <a:r>
              <a:rPr lang="en-GB" dirty="0" smtClean="0"/>
              <a:t>Then say </a:t>
            </a:r>
            <a:r>
              <a:rPr lang="en-GB" dirty="0"/>
              <a:t>which hypothesis is supported and re-state it</a:t>
            </a:r>
          </a:p>
          <a:p>
            <a:pPr marL="0" indent="0">
              <a:buNone/>
            </a:pPr>
            <a:endParaRPr lang="en-GB" dirty="0"/>
          </a:p>
          <a:p>
            <a:pPr marL="0" indent="0">
              <a:buNone/>
            </a:pPr>
            <a:endParaRPr lang="en-GB" dirty="0"/>
          </a:p>
        </p:txBody>
      </p:sp>
      <p:sp>
        <p:nvSpPr>
          <p:cNvPr id="4" name="Title 1"/>
          <p:cNvSpPr>
            <a:spLocks noGrp="1"/>
          </p:cNvSpPr>
          <p:nvPr>
            <p:ph type="title"/>
          </p:nvPr>
        </p:nvSpPr>
        <p:spPr>
          <a:solidFill>
            <a:srgbClr val="009999"/>
          </a:solidFill>
        </p:spPr>
        <p:style>
          <a:lnRef idx="0">
            <a:schemeClr val="accent5"/>
          </a:lnRef>
          <a:fillRef idx="3">
            <a:schemeClr val="accent5"/>
          </a:fillRef>
          <a:effectRef idx="3">
            <a:schemeClr val="accent5"/>
          </a:effectRef>
          <a:fontRef idx="minor">
            <a:schemeClr val="lt1"/>
          </a:fontRef>
        </p:style>
        <p:txBody>
          <a:bodyPr/>
          <a:lstStyle/>
          <a:p>
            <a:r>
              <a:rPr lang="en-GB" dirty="0" smtClean="0"/>
              <a:t>Interpreting the results of our study</a:t>
            </a:r>
            <a:endParaRPr lang="en-GB" dirty="0"/>
          </a:p>
        </p:txBody>
      </p:sp>
    </p:spTree>
    <p:extLst>
      <p:ext uri="{BB962C8B-B14F-4D97-AF65-F5344CB8AC3E}">
        <p14:creationId xmlns:p14="http://schemas.microsoft.com/office/powerpoint/2010/main" val="110092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Recap: </a:t>
            </a:r>
            <a:r>
              <a:rPr lang="en-GB" dirty="0" smtClean="0">
                <a:solidFill>
                  <a:srgbClr val="FFFF00"/>
                </a:solidFill>
              </a:rPr>
              <a:t>Design a study practice</a:t>
            </a:r>
            <a:endParaRPr lang="en-GB" dirty="0">
              <a:solidFill>
                <a:srgbClr val="FFFF00"/>
              </a:solidFill>
            </a:endParaRPr>
          </a:p>
        </p:txBody>
      </p:sp>
      <p:sp>
        <p:nvSpPr>
          <p:cNvPr id="3" name="Content Placeholder 2"/>
          <p:cNvSpPr>
            <a:spLocks noGrp="1"/>
          </p:cNvSpPr>
          <p:nvPr>
            <p:ph idx="1"/>
          </p:nvPr>
        </p:nvSpPr>
        <p:spPr/>
        <p:txBody>
          <a:bodyPr/>
          <a:lstStyle/>
          <a:p>
            <a:pPr marL="0" indent="0">
              <a:buNone/>
            </a:pPr>
            <a:r>
              <a:rPr lang="en-GB" dirty="0" smtClean="0"/>
              <a:t>You had some practice at designing a study as part of the first year Research Methods content</a:t>
            </a:r>
          </a:p>
          <a:p>
            <a:pPr marL="0" indent="0">
              <a:buNone/>
            </a:pPr>
            <a:endParaRPr lang="en-GB" dirty="0"/>
          </a:p>
          <a:p>
            <a:pPr marL="0" indent="0">
              <a:buNone/>
            </a:pPr>
            <a:r>
              <a:rPr lang="en-GB" dirty="0" smtClean="0"/>
              <a:t>Let’s now remind ourselves of some basic rules of answering a design a study question….</a:t>
            </a:r>
            <a:endParaRPr lang="en-GB" dirty="0"/>
          </a:p>
        </p:txBody>
      </p:sp>
    </p:spTree>
    <p:extLst>
      <p:ext uri="{BB962C8B-B14F-4D97-AF65-F5344CB8AC3E}">
        <p14:creationId xmlns:p14="http://schemas.microsoft.com/office/powerpoint/2010/main" val="199935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3856719"/>
          </a:xfrm>
          <a:solidFill>
            <a:schemeClr val="accent6">
              <a:lumMod val="20000"/>
              <a:lumOff val="80000"/>
            </a:schemeClr>
          </a:solidFill>
        </p:spPr>
        <p:txBody>
          <a:bodyPr>
            <a:normAutofit fontScale="62500" lnSpcReduction="20000"/>
          </a:bodyPr>
          <a:lstStyle/>
          <a:p>
            <a:pPr marL="0" indent="0">
              <a:buNone/>
            </a:pPr>
            <a:r>
              <a:rPr lang="en-GB" sz="3200" b="1" dirty="0" smtClean="0"/>
              <a:t>In the research methods part of the exam, students are often given some details and asked to design a study.  These can be worth up to 12 marks.  Here is some guidance for answering these questions:</a:t>
            </a:r>
          </a:p>
          <a:p>
            <a:pPr marL="0" indent="0">
              <a:buNone/>
            </a:pPr>
            <a:endParaRPr lang="en-GB" sz="3200" b="1" dirty="0"/>
          </a:p>
          <a:p>
            <a:r>
              <a:rPr lang="en-GB" dirty="0" smtClean="0"/>
              <a:t>Only give the information that is requested in the bullet points</a:t>
            </a:r>
          </a:p>
          <a:p>
            <a:r>
              <a:rPr lang="en-GB" dirty="0" smtClean="0"/>
              <a:t>Suggestions must be practical – in other words, it must be possible to carry them out, so don’t suggest anything that is impossible or unethical (e.g. “I will gather a random sample of people who use Facebook on a regular basis)</a:t>
            </a:r>
          </a:p>
          <a:p>
            <a:r>
              <a:rPr lang="en-GB" dirty="0" smtClean="0"/>
              <a:t>Justify all of your decisions.  The examiner wants to know that you are aware of why you would use certain procedures, and why some choices may be more appropriate than others.  (e.g. “I will use an independent groups design because for this study, it would be too easy for the participants to guess the aims of the study if they took part in both conditions)</a:t>
            </a:r>
          </a:p>
          <a:p>
            <a:r>
              <a:rPr lang="en-GB" dirty="0" smtClean="0"/>
              <a:t>Your justifications should relate to your specific study and not be generic (e.g. “As we are testing the effects of trauma on OCD, we can only gather this information using a natural experiment as it would be impossible to manipulate the IV in this case)</a:t>
            </a:r>
          </a:p>
          <a:p>
            <a:pPr marL="0" indent="0">
              <a:buNone/>
            </a:pPr>
            <a:endParaRPr lang="en-GB" dirty="0"/>
          </a:p>
        </p:txBody>
      </p:sp>
      <p:sp>
        <p:nvSpPr>
          <p:cNvPr id="4" name="Title 1"/>
          <p:cNvSpPr>
            <a:spLocks noGrp="1"/>
          </p:cNvSpPr>
          <p:nvPr>
            <p:ph type="title"/>
          </p:nvPr>
        </p:nvSpPr>
        <p:spPr>
          <a:solidFill>
            <a:schemeClr val="accent4">
              <a:lumMod val="75000"/>
            </a:schemeClr>
          </a:solidFill>
        </p:spPr>
        <p:style>
          <a:lnRef idx="1">
            <a:schemeClr val="accent6"/>
          </a:lnRef>
          <a:fillRef idx="2">
            <a:schemeClr val="accent6"/>
          </a:fillRef>
          <a:effectRef idx="1">
            <a:schemeClr val="accent6"/>
          </a:effectRef>
          <a:fontRef idx="minor">
            <a:schemeClr val="dk1"/>
          </a:fontRef>
        </p:style>
        <p:txBody>
          <a:bodyPr/>
          <a:lstStyle/>
          <a:p>
            <a:r>
              <a:rPr lang="en-GB" dirty="0" smtClean="0">
                <a:solidFill>
                  <a:schemeClr val="bg1"/>
                </a:solidFill>
              </a:rPr>
              <a:t>The Design a Study Question:  </a:t>
            </a:r>
            <a:r>
              <a:rPr lang="en-GB" dirty="0" smtClean="0">
                <a:solidFill>
                  <a:schemeClr val="accent1">
                    <a:lumMod val="60000"/>
                    <a:lumOff val="40000"/>
                  </a:schemeClr>
                </a:solidFill>
              </a:rPr>
              <a:t>A few simple rules</a:t>
            </a:r>
            <a:endParaRPr lang="en-GB" dirty="0">
              <a:solidFill>
                <a:schemeClr val="accent1">
                  <a:lumMod val="60000"/>
                  <a:lumOff val="40000"/>
                </a:schemeClr>
              </a:solidFill>
            </a:endParaRPr>
          </a:p>
        </p:txBody>
      </p:sp>
    </p:spTree>
    <p:extLst>
      <p:ext uri="{BB962C8B-B14F-4D97-AF65-F5344CB8AC3E}">
        <p14:creationId xmlns:p14="http://schemas.microsoft.com/office/powerpoint/2010/main" val="65627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Design a Study</a:t>
            </a:r>
            <a:endParaRPr lang="en-GB" dirty="0"/>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en-GB" dirty="0" smtClean="0">
                <a:solidFill>
                  <a:schemeClr val="accent2">
                    <a:lumMod val="75000"/>
                  </a:schemeClr>
                </a:solidFill>
              </a:rPr>
              <a:t>Practice question</a:t>
            </a:r>
            <a:endParaRPr lang="en-GB" dirty="0">
              <a:solidFill>
                <a:schemeClr val="accent2">
                  <a:lumMod val="75000"/>
                </a:schemeClr>
              </a:solidFill>
            </a:endParaRPr>
          </a:p>
        </p:txBody>
      </p:sp>
    </p:spTree>
    <p:extLst>
      <p:ext uri="{BB962C8B-B14F-4D97-AF65-F5344CB8AC3E}">
        <p14:creationId xmlns:p14="http://schemas.microsoft.com/office/powerpoint/2010/main" val="3833466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Complete the question individually in 12 minutes</a:t>
            </a:r>
            <a:endParaRPr lang="en-GB" dirty="0"/>
          </a:p>
        </p:txBody>
      </p:sp>
      <p:sp>
        <p:nvSpPr>
          <p:cNvPr id="3" name="Content Placeholder 2"/>
          <p:cNvSpPr>
            <a:spLocks noGrp="1"/>
          </p:cNvSpPr>
          <p:nvPr>
            <p:ph idx="1"/>
          </p:nvPr>
        </p:nvSpPr>
        <p:spPr>
          <a:xfrm>
            <a:off x="1528119" y="1773195"/>
            <a:ext cx="8229600" cy="4853136"/>
          </a:xfrm>
        </p:spPr>
        <p:txBody>
          <a:bodyPr>
            <a:normAutofit fontScale="55000" lnSpcReduction="20000"/>
          </a:bodyPr>
          <a:lstStyle/>
          <a:p>
            <a:pPr marL="0" indent="0">
              <a:buNone/>
            </a:pPr>
            <a:r>
              <a:rPr lang="en-GB" dirty="0"/>
              <a:t>A student teacher noticed that some students on her course commented that they were better able to recall information if they could read the information rather than listen to it in lectures</a:t>
            </a:r>
            <a:r>
              <a:rPr lang="en-GB" dirty="0" smtClean="0"/>
              <a:t>.</a:t>
            </a:r>
            <a:endParaRPr lang="en-GB" dirty="0"/>
          </a:p>
          <a:p>
            <a:pPr marL="0" indent="0">
              <a:buNone/>
            </a:pPr>
            <a:r>
              <a:rPr lang="en-GB" dirty="0"/>
              <a:t>Design an experiment to test the following hypothesis:</a:t>
            </a:r>
          </a:p>
          <a:p>
            <a:pPr marL="0" indent="0">
              <a:buNone/>
            </a:pPr>
            <a:r>
              <a:rPr lang="en-GB" dirty="0"/>
              <a:t> </a:t>
            </a:r>
          </a:p>
          <a:p>
            <a:pPr marL="0" indent="0">
              <a:buNone/>
            </a:pPr>
            <a:r>
              <a:rPr lang="en-GB" i="1" dirty="0"/>
              <a:t>‘</a:t>
            </a:r>
            <a:r>
              <a:rPr lang="en-GB" b="1" i="1" dirty="0"/>
              <a:t>People who are given written information will recall more than people who hear information in spoken form.’</a:t>
            </a:r>
            <a:endParaRPr lang="en-GB" b="1" dirty="0"/>
          </a:p>
          <a:p>
            <a:pPr marL="0" indent="0">
              <a:buNone/>
            </a:pPr>
            <a:endParaRPr lang="en-GB" dirty="0"/>
          </a:p>
          <a:p>
            <a:pPr marL="0" indent="0">
              <a:buNone/>
            </a:pPr>
            <a:r>
              <a:rPr lang="en-GB" dirty="0"/>
              <a:t>In your answer, you should refer to the following and justify your design decisions</a:t>
            </a:r>
            <a:r>
              <a:rPr lang="en-GB" dirty="0" smtClean="0"/>
              <a:t>:</a:t>
            </a:r>
            <a:r>
              <a:rPr lang="en-GB" dirty="0"/>
              <a:t> </a:t>
            </a:r>
            <a:endParaRPr lang="en-GB" dirty="0" smtClean="0"/>
          </a:p>
          <a:p>
            <a:pPr marL="0" indent="0">
              <a:buNone/>
            </a:pPr>
            <a:endParaRPr lang="en-GB" dirty="0"/>
          </a:p>
          <a:p>
            <a:pPr marL="0" indent="0">
              <a:buNone/>
            </a:pPr>
            <a:r>
              <a:rPr lang="en-GB" dirty="0"/>
              <a:t>• the </a:t>
            </a:r>
            <a:r>
              <a:rPr lang="en-GB" dirty="0" smtClean="0"/>
              <a:t>operationalised variables</a:t>
            </a:r>
            <a:endParaRPr lang="en-GB" dirty="0"/>
          </a:p>
          <a:p>
            <a:pPr marL="0" indent="0">
              <a:buNone/>
            </a:pPr>
            <a:r>
              <a:rPr lang="en-GB" dirty="0"/>
              <a:t> </a:t>
            </a:r>
          </a:p>
          <a:p>
            <a:pPr marL="0" indent="0">
              <a:buNone/>
            </a:pPr>
            <a:r>
              <a:rPr lang="en-GB" dirty="0"/>
              <a:t>• the experimental design to be used</a:t>
            </a:r>
          </a:p>
          <a:p>
            <a:pPr marL="0" indent="0">
              <a:buNone/>
            </a:pPr>
            <a:r>
              <a:rPr lang="en-GB" dirty="0"/>
              <a:t> </a:t>
            </a:r>
          </a:p>
          <a:p>
            <a:pPr marL="0" indent="0">
              <a:buNone/>
            </a:pPr>
            <a:r>
              <a:rPr lang="en-GB" dirty="0"/>
              <a:t>• the </a:t>
            </a:r>
            <a:r>
              <a:rPr lang="en-GB" dirty="0" smtClean="0"/>
              <a:t>sample</a:t>
            </a:r>
            <a:endParaRPr lang="en-GB" dirty="0"/>
          </a:p>
          <a:p>
            <a:pPr marL="0" indent="0">
              <a:buNone/>
            </a:pPr>
            <a:r>
              <a:rPr lang="en-GB" dirty="0"/>
              <a:t> </a:t>
            </a:r>
          </a:p>
          <a:p>
            <a:pPr marL="0" indent="0">
              <a:buNone/>
            </a:pPr>
            <a:r>
              <a:rPr lang="en-GB" dirty="0"/>
              <a:t>• an outline of the proposed </a:t>
            </a:r>
            <a:r>
              <a:rPr lang="en-GB" dirty="0" smtClean="0"/>
              <a:t>procedure			</a:t>
            </a:r>
            <a:r>
              <a:rPr lang="en-GB" b="1" i="1" dirty="0" smtClean="0"/>
              <a:t>(12 marks)</a:t>
            </a:r>
            <a:endParaRPr lang="en-GB" b="1" i="1" dirty="0"/>
          </a:p>
          <a:p>
            <a:pPr marL="0" indent="0">
              <a:buNone/>
            </a:pPr>
            <a:endParaRPr lang="en-GB" dirty="0"/>
          </a:p>
        </p:txBody>
      </p:sp>
    </p:spTree>
    <p:extLst>
      <p:ext uri="{BB962C8B-B14F-4D97-AF65-F5344CB8AC3E}">
        <p14:creationId xmlns:p14="http://schemas.microsoft.com/office/powerpoint/2010/main" val="1603175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GB" b="1" dirty="0" smtClean="0"/>
              <a:t/>
            </a:r>
            <a:br>
              <a:rPr lang="en-GB" b="1" dirty="0" smtClean="0"/>
            </a:br>
            <a:r>
              <a:rPr lang="en-GB" b="1" dirty="0" smtClean="0"/>
              <a:t>Mark Scheme:  </a:t>
            </a:r>
            <a:r>
              <a:rPr lang="en-GB" b="1" dirty="0" smtClean="0">
                <a:solidFill>
                  <a:schemeClr val="accent6">
                    <a:lumMod val="40000"/>
                    <a:lumOff val="60000"/>
                  </a:schemeClr>
                </a:solidFill>
              </a:rPr>
              <a:t>The </a:t>
            </a:r>
            <a:r>
              <a:rPr lang="en-GB" b="1" dirty="0" smtClean="0">
                <a:solidFill>
                  <a:schemeClr val="accent6">
                    <a:lumMod val="40000"/>
                    <a:lumOff val="60000"/>
                  </a:schemeClr>
                </a:solidFill>
              </a:rPr>
              <a:t>operationalised variables</a:t>
            </a:r>
            <a:r>
              <a:rPr lang="en-GB" b="1" dirty="0" smtClean="0"/>
              <a:t/>
            </a:r>
            <a:br>
              <a:rPr lang="en-GB" b="1" dirty="0" smtClean="0"/>
            </a:b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4</a:t>
            </a:r>
            <a:r>
              <a:rPr lang="en-GB" b="1" dirty="0" smtClean="0"/>
              <a:t> marks:  2 marks for operationalising each variable, 2 marks for justifying your decision</a:t>
            </a:r>
          </a:p>
          <a:p>
            <a:pPr marL="0" indent="0">
              <a:buNone/>
            </a:pPr>
            <a:endParaRPr lang="en-GB" dirty="0"/>
          </a:p>
          <a:p>
            <a:pPr marL="0" indent="0">
              <a:buNone/>
            </a:pPr>
            <a:r>
              <a:rPr lang="en-GB" dirty="0" smtClean="0"/>
              <a:t>e.g. The independent variable will </a:t>
            </a:r>
            <a:r>
              <a:rPr lang="en-GB" dirty="0" smtClean="0"/>
              <a:t>be whether </a:t>
            </a:r>
            <a:r>
              <a:rPr lang="en-GB" dirty="0" smtClean="0"/>
              <a:t>the participants are presented with one page of academic information presented on paper, or whether the same information will be recorded and played back to each participant.  The same information will be used to ensure that any differences in recall are down to the difference in format, rather than the information itself.  The dependent variable will be how many questions they can answer correctly out of 10, relating to the information that they have seen/heard.  We will ask questions so that every participant has an equal chance of recalling the same information</a:t>
            </a:r>
            <a:endParaRPr lang="en-GB" dirty="0"/>
          </a:p>
        </p:txBody>
      </p:sp>
    </p:spTree>
    <p:extLst>
      <p:ext uri="{BB962C8B-B14F-4D97-AF65-F5344CB8AC3E}">
        <p14:creationId xmlns:p14="http://schemas.microsoft.com/office/powerpoint/2010/main" val="223396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GB" b="1" dirty="0" smtClean="0"/>
              <a:t/>
            </a:r>
            <a:br>
              <a:rPr lang="en-GB" b="1" dirty="0" smtClean="0"/>
            </a:br>
            <a:r>
              <a:rPr lang="en-GB" b="1" dirty="0" smtClean="0"/>
              <a:t>Mark Scheme:  </a:t>
            </a:r>
            <a:r>
              <a:rPr lang="en-GB" b="1" dirty="0" smtClean="0">
                <a:solidFill>
                  <a:schemeClr val="accent6">
                    <a:lumMod val="40000"/>
                    <a:lumOff val="60000"/>
                  </a:schemeClr>
                </a:solidFill>
              </a:rPr>
              <a:t>The </a:t>
            </a:r>
            <a:r>
              <a:rPr lang="en-GB" b="1" dirty="0" smtClean="0">
                <a:solidFill>
                  <a:schemeClr val="accent6">
                    <a:lumMod val="40000"/>
                    <a:lumOff val="60000"/>
                  </a:schemeClr>
                </a:solidFill>
              </a:rPr>
              <a:t>experimental design to be used</a:t>
            </a:r>
            <a:r>
              <a:rPr lang="en-GB" b="1" dirty="0" smtClean="0"/>
              <a:t/>
            </a:r>
            <a:br>
              <a:rPr lang="en-GB" b="1" dirty="0" smtClean="0"/>
            </a:br>
            <a:endParaRPr lang="en-GB" b="1" dirty="0"/>
          </a:p>
        </p:txBody>
      </p:sp>
      <p:sp>
        <p:nvSpPr>
          <p:cNvPr id="3" name="Content Placeholder 2"/>
          <p:cNvSpPr>
            <a:spLocks noGrp="1"/>
          </p:cNvSpPr>
          <p:nvPr>
            <p:ph idx="1"/>
          </p:nvPr>
        </p:nvSpPr>
        <p:spPr/>
        <p:txBody>
          <a:bodyPr/>
          <a:lstStyle/>
          <a:p>
            <a:pPr marL="0" indent="0">
              <a:buNone/>
            </a:pPr>
            <a:r>
              <a:rPr lang="en-GB" b="1" dirty="0" smtClean="0"/>
              <a:t>2 marks:  1 mark for giving the correct name of a design.  1 mark for justifying its use</a:t>
            </a:r>
          </a:p>
          <a:p>
            <a:pPr marL="0" indent="0">
              <a:buNone/>
            </a:pPr>
            <a:endParaRPr lang="en-GB" dirty="0"/>
          </a:p>
          <a:p>
            <a:pPr marL="0" indent="0">
              <a:buNone/>
            </a:pPr>
            <a:r>
              <a:rPr lang="en-GB" dirty="0" smtClean="0"/>
              <a:t>e.g. We will use an independent measures design.  This is so that we can use the same information in both conditions and know that performance in one condition will not affect performance in the other</a:t>
            </a:r>
            <a:endParaRPr lang="en-GB" dirty="0"/>
          </a:p>
        </p:txBody>
      </p:sp>
    </p:spTree>
    <p:extLst>
      <p:ext uri="{BB962C8B-B14F-4D97-AF65-F5344CB8AC3E}">
        <p14:creationId xmlns:p14="http://schemas.microsoft.com/office/powerpoint/2010/main" val="88174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GB" b="1" dirty="0" smtClean="0"/>
              <a:t>Mark Scheme:  </a:t>
            </a:r>
            <a:r>
              <a:rPr lang="en-GB" b="1" dirty="0" smtClean="0">
                <a:solidFill>
                  <a:schemeClr val="accent6">
                    <a:lumMod val="40000"/>
                    <a:lumOff val="60000"/>
                  </a:schemeClr>
                </a:solidFill>
              </a:rPr>
              <a:t>The </a:t>
            </a:r>
            <a:r>
              <a:rPr lang="en-GB" b="1" dirty="0" smtClean="0">
                <a:solidFill>
                  <a:schemeClr val="accent6">
                    <a:lumMod val="40000"/>
                    <a:lumOff val="60000"/>
                  </a:schemeClr>
                </a:solidFill>
              </a:rPr>
              <a:t>sample</a:t>
            </a:r>
            <a:br>
              <a:rPr lang="en-GB" b="1" dirty="0" smtClean="0">
                <a:solidFill>
                  <a:schemeClr val="accent6">
                    <a:lumMod val="40000"/>
                    <a:lumOff val="60000"/>
                  </a:schemeClr>
                </a:solidFill>
              </a:rPr>
            </a:br>
            <a:endParaRPr lang="en-GB" b="1" dirty="0">
              <a:solidFill>
                <a:schemeClr val="accent6">
                  <a:lumMod val="40000"/>
                  <a:lumOff val="60000"/>
                </a:schemeClr>
              </a:solidFill>
            </a:endParaRPr>
          </a:p>
        </p:txBody>
      </p:sp>
      <p:sp>
        <p:nvSpPr>
          <p:cNvPr id="3" name="Content Placeholder 2"/>
          <p:cNvSpPr>
            <a:spLocks noGrp="1"/>
          </p:cNvSpPr>
          <p:nvPr>
            <p:ph idx="1"/>
          </p:nvPr>
        </p:nvSpPr>
        <p:spPr/>
        <p:txBody>
          <a:bodyPr>
            <a:normAutofit/>
          </a:bodyPr>
          <a:lstStyle/>
          <a:p>
            <a:pPr marL="0" indent="0">
              <a:buNone/>
            </a:pPr>
            <a:r>
              <a:rPr lang="en-GB" b="1" dirty="0" smtClean="0"/>
              <a:t>2 marks:  One mark for identifying an appropriate sampling method and how it would be implemented.  One mark for justifying your answer</a:t>
            </a:r>
          </a:p>
          <a:p>
            <a:pPr marL="0" indent="0">
              <a:buNone/>
            </a:pPr>
            <a:endParaRPr lang="en-GB" dirty="0"/>
          </a:p>
          <a:p>
            <a:pPr marL="0" indent="0">
              <a:buNone/>
            </a:pPr>
            <a:r>
              <a:rPr lang="en-GB" dirty="0" smtClean="0"/>
              <a:t>e.g. We would use a volunteer sample and place posters up in the common areas of the school asking students to come forward to take part.  We would use this method because it is a quick and efficient method of gathering a sample </a:t>
            </a:r>
            <a:endParaRPr lang="en-GB" dirty="0"/>
          </a:p>
        </p:txBody>
      </p:sp>
    </p:spTree>
    <p:extLst>
      <p:ext uri="{BB962C8B-B14F-4D97-AF65-F5344CB8AC3E}">
        <p14:creationId xmlns:p14="http://schemas.microsoft.com/office/powerpoint/2010/main" val="115822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GB" b="1" dirty="0" smtClean="0"/>
              <a:t/>
            </a:r>
            <a:br>
              <a:rPr lang="en-GB" b="1" dirty="0" smtClean="0"/>
            </a:br>
            <a:r>
              <a:rPr lang="en-GB" b="1" dirty="0" smtClean="0"/>
              <a:t>Mark Scheme:  </a:t>
            </a:r>
            <a:r>
              <a:rPr lang="en-GB" b="1" dirty="0" smtClean="0">
                <a:solidFill>
                  <a:schemeClr val="accent6">
                    <a:lumMod val="40000"/>
                    <a:lumOff val="60000"/>
                  </a:schemeClr>
                </a:solidFill>
              </a:rPr>
              <a:t>An </a:t>
            </a:r>
            <a:r>
              <a:rPr lang="en-GB" b="1" dirty="0" smtClean="0">
                <a:solidFill>
                  <a:schemeClr val="accent6">
                    <a:lumMod val="40000"/>
                    <a:lumOff val="60000"/>
                  </a:schemeClr>
                </a:solidFill>
              </a:rPr>
              <a:t>outline of the proposed procedure</a:t>
            </a:r>
            <a:r>
              <a:rPr lang="en-GB" dirty="0" smtClean="0"/>
              <a:t/>
            </a:r>
            <a:br>
              <a:rPr lang="en-GB" dirty="0" smtClean="0"/>
            </a:br>
            <a:endParaRPr lang="en-GB" dirty="0"/>
          </a:p>
        </p:txBody>
      </p:sp>
      <p:sp>
        <p:nvSpPr>
          <p:cNvPr id="3" name="Content Placeholder 2"/>
          <p:cNvSpPr>
            <a:spLocks noGrp="1"/>
          </p:cNvSpPr>
          <p:nvPr>
            <p:ph idx="1"/>
          </p:nvPr>
        </p:nvSpPr>
        <p:spPr>
          <a:xfrm>
            <a:off x="1981200" y="1860848"/>
            <a:ext cx="8229600" cy="4997152"/>
          </a:xfrm>
        </p:spPr>
        <p:txBody>
          <a:bodyPr>
            <a:normAutofit fontScale="85000" lnSpcReduction="20000"/>
          </a:bodyPr>
          <a:lstStyle/>
          <a:p>
            <a:pPr marL="0" indent="0">
              <a:buNone/>
            </a:pPr>
            <a:r>
              <a:rPr lang="en-GB" b="1" dirty="0"/>
              <a:t>4</a:t>
            </a:r>
            <a:r>
              <a:rPr lang="en-GB" b="1" dirty="0" smtClean="0"/>
              <a:t> marks:  three marks for an outline of the procedure.  One mark for justifying an aspect of the procedure</a:t>
            </a:r>
          </a:p>
          <a:p>
            <a:pPr marL="0" indent="0">
              <a:buNone/>
            </a:pPr>
            <a:endParaRPr lang="en-GB" dirty="0"/>
          </a:p>
          <a:p>
            <a:pPr marL="0" indent="0">
              <a:buNone/>
            </a:pPr>
            <a:r>
              <a:rPr lang="en-GB" dirty="0" smtClean="0"/>
              <a:t>30 participants would be randomly allocated to either condition one or condition two.  This will prevent any bias involved in the allocation process.  Participants and in condition one will be taken to a quiet room and will be read standardised instructions and then given an A4 sheet of paper with the academic information on, which they will be given 5 minutes to read.  Condition two will be taken to a different quiet room, read the standardised instruction and will then be played the recording of the academic information, which will take 5 minutes.  The rooms will be similarly quiet and participants will be exposed to the information for the same amount of time to prevent extraneous variables from having an impact on the results . Participants will then be debriefed and told they can leave.</a:t>
            </a:r>
            <a:endParaRPr lang="en-GB" dirty="0"/>
          </a:p>
        </p:txBody>
      </p:sp>
    </p:spTree>
    <p:extLst>
      <p:ext uri="{BB962C8B-B14F-4D97-AF65-F5344CB8AC3E}">
        <p14:creationId xmlns:p14="http://schemas.microsoft.com/office/powerpoint/2010/main" val="82103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Starter activity </a:t>
            </a:r>
            <a:r>
              <a:rPr lang="en-GB" dirty="0" smtClean="0">
                <a:solidFill>
                  <a:schemeClr val="accent4">
                    <a:lumMod val="60000"/>
                    <a:lumOff val="40000"/>
                  </a:schemeClr>
                </a:solidFill>
              </a:rPr>
              <a:t>1</a:t>
            </a:r>
            <a:endParaRPr lang="en-GB" dirty="0">
              <a:solidFill>
                <a:schemeClr val="accent4">
                  <a:lumMod val="60000"/>
                  <a:lumOff val="40000"/>
                </a:schemeClr>
              </a:solidFill>
            </a:endParaRPr>
          </a:p>
        </p:txBody>
      </p:sp>
      <p:sp>
        <p:nvSpPr>
          <p:cNvPr id="3" name="Content Placeholder 2"/>
          <p:cNvSpPr>
            <a:spLocks noGrp="1"/>
          </p:cNvSpPr>
          <p:nvPr>
            <p:ph idx="1"/>
          </p:nvPr>
        </p:nvSpPr>
        <p:spPr>
          <a:xfrm>
            <a:off x="838200" y="1825625"/>
            <a:ext cx="5614851" cy="4351338"/>
          </a:xfrm>
          <a:solidFill>
            <a:schemeClr val="accent3">
              <a:lumMod val="20000"/>
              <a:lumOff val="80000"/>
            </a:schemeClr>
          </a:solidFill>
        </p:spPr>
        <p:txBody>
          <a:bodyPr>
            <a:normAutofit fontScale="85000" lnSpcReduction="10000"/>
          </a:bodyPr>
          <a:lstStyle/>
          <a:p>
            <a:r>
              <a:rPr lang="en-GB" dirty="0" smtClean="0"/>
              <a:t>Start by drawing the statistical tests table on BWBs</a:t>
            </a:r>
          </a:p>
          <a:p>
            <a:endParaRPr lang="en-GB" dirty="0"/>
          </a:p>
          <a:p>
            <a:r>
              <a:rPr lang="en-GB" dirty="0" smtClean="0"/>
              <a:t>Now decide which test should be used for the following types of data:</a:t>
            </a:r>
          </a:p>
          <a:p>
            <a:endParaRPr lang="en-GB" dirty="0"/>
          </a:p>
          <a:p>
            <a:pPr marL="514350" indent="-514350">
              <a:buAutoNum type="arabicPeriod"/>
            </a:pPr>
            <a:r>
              <a:rPr lang="en-GB" dirty="0" smtClean="0">
                <a:solidFill>
                  <a:schemeClr val="accent6">
                    <a:lumMod val="50000"/>
                  </a:schemeClr>
                </a:solidFill>
              </a:rPr>
              <a:t>Nominal, related data, Difference</a:t>
            </a:r>
          </a:p>
          <a:p>
            <a:pPr marL="514350" indent="-514350">
              <a:buAutoNum type="arabicPeriod"/>
            </a:pPr>
            <a:r>
              <a:rPr lang="en-GB" dirty="0" smtClean="0">
                <a:solidFill>
                  <a:schemeClr val="accent6">
                    <a:lumMod val="50000"/>
                  </a:schemeClr>
                </a:solidFill>
              </a:rPr>
              <a:t>Ordinal, Independent data, difference</a:t>
            </a:r>
          </a:p>
          <a:p>
            <a:pPr marL="514350" indent="-514350">
              <a:buAutoNum type="arabicPeriod"/>
            </a:pPr>
            <a:r>
              <a:rPr lang="en-GB" dirty="0" smtClean="0">
                <a:solidFill>
                  <a:schemeClr val="accent6">
                    <a:lumMod val="50000"/>
                  </a:schemeClr>
                </a:solidFill>
              </a:rPr>
              <a:t>Ordinal, related, correlation </a:t>
            </a:r>
          </a:p>
          <a:p>
            <a:pPr marL="514350" indent="-514350">
              <a:buAutoNum type="arabicPeriod"/>
            </a:pPr>
            <a:r>
              <a:rPr lang="en-GB" dirty="0" smtClean="0">
                <a:solidFill>
                  <a:schemeClr val="accent6">
                    <a:lumMod val="50000"/>
                  </a:schemeClr>
                </a:solidFill>
              </a:rPr>
              <a:t>Ordinal, related, Difference</a:t>
            </a:r>
          </a:p>
          <a:p>
            <a:pPr marL="514350" indent="-514350">
              <a:buAutoNum type="arabicPeriod"/>
            </a:pPr>
            <a:r>
              <a:rPr lang="en-GB" dirty="0" smtClean="0">
                <a:solidFill>
                  <a:schemeClr val="accent6">
                    <a:lumMod val="50000"/>
                  </a:schemeClr>
                </a:solidFill>
              </a:rPr>
              <a:t>Interval, related, correlation </a:t>
            </a:r>
          </a:p>
          <a:p>
            <a:pPr marL="0" indent="0">
              <a:buNone/>
            </a:pPr>
            <a:endParaRPr lang="en-GB" dirty="0"/>
          </a:p>
        </p:txBody>
      </p:sp>
      <p:sp>
        <p:nvSpPr>
          <p:cNvPr id="4" name="TextBox 3"/>
          <p:cNvSpPr txBox="1"/>
          <p:nvPr/>
        </p:nvSpPr>
        <p:spPr>
          <a:xfrm>
            <a:off x="6696891" y="1825625"/>
            <a:ext cx="4656909" cy="2800767"/>
          </a:xfrm>
          <a:prstGeom prst="rect">
            <a:avLst/>
          </a:prstGeom>
          <a:solidFill>
            <a:schemeClr val="accent2">
              <a:lumMod val="75000"/>
            </a:schemeClr>
          </a:solidFill>
        </p:spPr>
        <p:txBody>
          <a:bodyPr wrap="square" rtlCol="0">
            <a:spAutoFit/>
          </a:bodyPr>
          <a:lstStyle/>
          <a:p>
            <a:r>
              <a:rPr lang="en-GB" sz="2800" b="1" i="1" dirty="0" smtClean="0">
                <a:solidFill>
                  <a:schemeClr val="bg1"/>
                </a:solidFill>
              </a:rPr>
              <a:t>Answers:</a:t>
            </a:r>
          </a:p>
          <a:p>
            <a:endParaRPr lang="en-GB" sz="2800" b="1" i="1" dirty="0" smtClean="0"/>
          </a:p>
          <a:p>
            <a:pPr marL="457200" indent="-457200">
              <a:buFont typeface="+mj-lt"/>
              <a:buAutoNum type="arabicPeriod"/>
            </a:pPr>
            <a:r>
              <a:rPr lang="en-GB" sz="2400" dirty="0" smtClean="0">
                <a:solidFill>
                  <a:schemeClr val="bg1"/>
                </a:solidFill>
              </a:rPr>
              <a:t>Sign test</a:t>
            </a:r>
          </a:p>
          <a:p>
            <a:pPr marL="457200" indent="-457200">
              <a:buFont typeface="+mj-lt"/>
              <a:buAutoNum type="arabicPeriod"/>
            </a:pPr>
            <a:r>
              <a:rPr lang="en-GB" sz="2400" dirty="0" smtClean="0">
                <a:solidFill>
                  <a:schemeClr val="bg1"/>
                </a:solidFill>
              </a:rPr>
              <a:t>Mann Whitney</a:t>
            </a:r>
          </a:p>
          <a:p>
            <a:pPr marL="457200" indent="-457200">
              <a:buFont typeface="+mj-lt"/>
              <a:buAutoNum type="arabicPeriod"/>
            </a:pPr>
            <a:r>
              <a:rPr lang="en-GB" sz="2400" dirty="0" smtClean="0">
                <a:solidFill>
                  <a:schemeClr val="bg1"/>
                </a:solidFill>
              </a:rPr>
              <a:t>Spearman’s</a:t>
            </a:r>
          </a:p>
          <a:p>
            <a:pPr marL="457200" indent="-457200">
              <a:buFont typeface="+mj-lt"/>
              <a:buAutoNum type="arabicPeriod"/>
            </a:pPr>
            <a:r>
              <a:rPr lang="en-GB" sz="2400" dirty="0" smtClean="0">
                <a:solidFill>
                  <a:schemeClr val="bg1"/>
                </a:solidFill>
              </a:rPr>
              <a:t>Wilcoxon</a:t>
            </a:r>
          </a:p>
          <a:p>
            <a:pPr marL="457200" indent="-457200">
              <a:buFont typeface="+mj-lt"/>
              <a:buAutoNum type="arabicPeriod"/>
            </a:pPr>
            <a:r>
              <a:rPr lang="en-GB" sz="2400" dirty="0" err="1" smtClean="0">
                <a:solidFill>
                  <a:schemeClr val="bg1"/>
                </a:solidFill>
              </a:rPr>
              <a:t>Pearsons</a:t>
            </a:r>
            <a:endParaRPr lang="en-GB" sz="2400" dirty="0">
              <a:solidFill>
                <a:schemeClr val="bg1"/>
              </a:solidFill>
            </a:endParaRPr>
          </a:p>
        </p:txBody>
      </p:sp>
    </p:spTree>
    <p:extLst>
      <p:ext uri="{BB962C8B-B14F-4D97-AF65-F5344CB8AC3E}">
        <p14:creationId xmlns:p14="http://schemas.microsoft.com/office/powerpoint/2010/main" val="272664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sz="3600" b="1" i="1" dirty="0" smtClean="0">
                <a:solidFill>
                  <a:schemeClr val="accent6">
                    <a:lumMod val="50000"/>
                  </a:schemeClr>
                </a:solidFill>
              </a:rPr>
              <a:t>In pairs, on MWBs, </a:t>
            </a:r>
            <a:r>
              <a:rPr lang="en-GB" sz="3600" b="1" i="1" dirty="0">
                <a:solidFill>
                  <a:schemeClr val="accent6">
                    <a:lumMod val="50000"/>
                  </a:schemeClr>
                </a:solidFill>
              </a:rPr>
              <a:t>put the following in </a:t>
            </a:r>
            <a:r>
              <a:rPr lang="en-GB" sz="3600" b="1" i="1" dirty="0" smtClean="0">
                <a:solidFill>
                  <a:schemeClr val="accent6">
                    <a:lumMod val="50000"/>
                  </a:schemeClr>
                </a:solidFill>
              </a:rPr>
              <a:t>order, according to how </a:t>
            </a:r>
            <a:r>
              <a:rPr lang="en-GB" sz="3600" b="1" i="1" dirty="0">
                <a:solidFill>
                  <a:schemeClr val="accent6">
                    <a:lumMod val="50000"/>
                  </a:schemeClr>
                </a:solidFill>
              </a:rPr>
              <a:t>you interpret a stats </a:t>
            </a:r>
            <a:r>
              <a:rPr lang="en-GB" sz="3600" b="1" i="1" dirty="0" smtClean="0">
                <a:solidFill>
                  <a:schemeClr val="accent6">
                    <a:lumMod val="50000"/>
                  </a:schemeClr>
                </a:solidFill>
              </a:rPr>
              <a:t>test:</a:t>
            </a:r>
          </a:p>
          <a:p>
            <a:pPr marL="0" indent="0">
              <a:buNone/>
            </a:pPr>
            <a:endParaRPr lang="en-GB" sz="3600" b="1" i="1" dirty="0">
              <a:solidFill>
                <a:schemeClr val="accent6">
                  <a:lumMod val="50000"/>
                </a:schemeClr>
              </a:solidFill>
            </a:endParaRPr>
          </a:p>
          <a:p>
            <a:pPr marL="0" indent="0">
              <a:buNone/>
            </a:pPr>
            <a:r>
              <a:rPr lang="en-GB" b="1" i="1" dirty="0" smtClean="0"/>
              <a:t>1</a:t>
            </a:r>
            <a:r>
              <a:rPr lang="en-GB" b="1" i="1" dirty="0" smtClean="0">
                <a:solidFill>
                  <a:schemeClr val="accent5">
                    <a:lumMod val="50000"/>
                  </a:schemeClr>
                </a:solidFill>
              </a:rPr>
              <a:t>. Compare the observed value with the critical value</a:t>
            </a:r>
          </a:p>
          <a:p>
            <a:pPr marL="0" indent="0">
              <a:buNone/>
            </a:pPr>
            <a:endParaRPr lang="en-GB" b="1" i="1" dirty="0" smtClean="0">
              <a:solidFill>
                <a:schemeClr val="accent5">
                  <a:lumMod val="50000"/>
                </a:schemeClr>
              </a:solidFill>
            </a:endParaRPr>
          </a:p>
          <a:p>
            <a:pPr marL="0" indent="0">
              <a:buNone/>
            </a:pPr>
            <a:r>
              <a:rPr lang="en-GB" b="1" i="1" dirty="0" smtClean="0">
                <a:solidFill>
                  <a:schemeClr val="accent5">
                    <a:lumMod val="50000"/>
                  </a:schemeClr>
                </a:solidFill>
                <a:cs typeface="Angsana New" panose="02020603050405020304" pitchFamily="18" charset="-34"/>
              </a:rPr>
              <a:t>2. Obtain or be given the calculated value</a:t>
            </a:r>
          </a:p>
          <a:p>
            <a:pPr marL="0" indent="0">
              <a:buNone/>
            </a:pPr>
            <a:endParaRPr lang="en-GB" b="1" i="1" dirty="0" smtClean="0">
              <a:solidFill>
                <a:schemeClr val="accent5">
                  <a:lumMod val="50000"/>
                </a:schemeClr>
              </a:solidFill>
            </a:endParaRPr>
          </a:p>
          <a:p>
            <a:pPr marL="0" indent="0">
              <a:buNone/>
            </a:pPr>
            <a:r>
              <a:rPr lang="en-GB" b="1" i="1" dirty="0" smtClean="0">
                <a:solidFill>
                  <a:schemeClr val="accent5">
                    <a:lumMod val="50000"/>
                  </a:schemeClr>
                </a:solidFill>
              </a:rPr>
              <a:t>3. Decide if it is significant (i.e. does the observed value have to be less than or more than the critical value?)</a:t>
            </a:r>
          </a:p>
          <a:p>
            <a:pPr marL="0" indent="0">
              <a:buNone/>
            </a:pPr>
            <a:r>
              <a:rPr lang="en-GB" b="1" i="1" dirty="0" smtClean="0">
                <a:solidFill>
                  <a:schemeClr val="accent5">
                    <a:lumMod val="50000"/>
                  </a:schemeClr>
                </a:solidFill>
              </a:rPr>
              <a:t>   </a:t>
            </a:r>
          </a:p>
          <a:p>
            <a:pPr marL="0" indent="0">
              <a:buNone/>
            </a:pPr>
            <a:r>
              <a:rPr lang="en-GB" b="1" i="1" dirty="0" smtClean="0">
                <a:solidFill>
                  <a:schemeClr val="accent5">
                    <a:lumMod val="50000"/>
                  </a:schemeClr>
                </a:solidFill>
              </a:rPr>
              <a:t>4. Find the critical value</a:t>
            </a:r>
          </a:p>
          <a:p>
            <a:pPr marL="0" indent="0">
              <a:buNone/>
            </a:pPr>
            <a:endParaRPr lang="en-GB" b="1" i="1" dirty="0" smtClean="0">
              <a:solidFill>
                <a:schemeClr val="accent5">
                  <a:lumMod val="50000"/>
                </a:schemeClr>
              </a:solidFill>
            </a:endParaRPr>
          </a:p>
          <a:p>
            <a:pPr marL="0" indent="0">
              <a:buNone/>
            </a:pPr>
            <a:r>
              <a:rPr lang="en-GB" b="1" i="1" dirty="0" smtClean="0">
                <a:solidFill>
                  <a:schemeClr val="accent5">
                    <a:lumMod val="50000"/>
                  </a:schemeClr>
                </a:solidFill>
              </a:rPr>
              <a:t>5. Retain or reject the null hypothesis                 </a:t>
            </a:r>
            <a:endParaRPr lang="en-GB" dirty="0" smtClean="0">
              <a:solidFill>
                <a:schemeClr val="accent5">
                  <a:lumMod val="50000"/>
                </a:schemeClr>
              </a:solidFill>
            </a:endParaRPr>
          </a:p>
          <a:p>
            <a:pPr marL="0" indent="0">
              <a:buNone/>
            </a:pPr>
            <a:endParaRPr lang="en-GB" b="1" i="1" dirty="0">
              <a:solidFill>
                <a:schemeClr val="accent6">
                  <a:lumMod val="50000"/>
                </a:schemeClr>
              </a:solidFill>
            </a:endParaRPr>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Starter activity </a:t>
            </a:r>
            <a:r>
              <a:rPr lang="en-GB" dirty="0" smtClean="0">
                <a:solidFill>
                  <a:schemeClr val="accent4">
                    <a:lumMod val="60000"/>
                    <a:lumOff val="40000"/>
                  </a:schemeClr>
                </a:solidFill>
              </a:rPr>
              <a:t>2</a:t>
            </a:r>
            <a:endParaRPr lang="en-GB" dirty="0">
              <a:solidFill>
                <a:schemeClr val="accent4">
                  <a:lumMod val="60000"/>
                  <a:lumOff val="40000"/>
                </a:schemeClr>
              </a:solidFill>
            </a:endParaRPr>
          </a:p>
        </p:txBody>
      </p:sp>
    </p:spTree>
    <p:extLst>
      <p:ext uri="{BB962C8B-B14F-4D97-AF65-F5344CB8AC3E}">
        <p14:creationId xmlns:p14="http://schemas.microsoft.com/office/powerpoint/2010/main" val="2853549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i="1" dirty="0" smtClean="0">
                <a:solidFill>
                  <a:schemeClr val="accent5">
                    <a:lumMod val="50000"/>
                  </a:schemeClr>
                </a:solidFill>
                <a:cs typeface="Angsana New" panose="02020603050405020304" pitchFamily="18" charset="-34"/>
              </a:rPr>
              <a:t>2. Obtain the calculated value</a:t>
            </a:r>
            <a:br>
              <a:rPr lang="en-GB" b="1" i="1" dirty="0" smtClean="0">
                <a:solidFill>
                  <a:schemeClr val="accent5">
                    <a:lumMod val="50000"/>
                  </a:schemeClr>
                </a:solidFill>
                <a:cs typeface="Angsana New" panose="02020603050405020304" pitchFamily="18" charset="-34"/>
              </a:rPr>
            </a:br>
            <a:r>
              <a:rPr lang="en-GB" b="1" i="1" dirty="0" smtClean="0">
                <a:solidFill>
                  <a:schemeClr val="accent5">
                    <a:lumMod val="50000"/>
                  </a:schemeClr>
                </a:solidFill>
              </a:rPr>
              <a:t/>
            </a:r>
            <a:br>
              <a:rPr lang="en-GB" b="1" i="1" dirty="0" smtClean="0">
                <a:solidFill>
                  <a:schemeClr val="accent5">
                    <a:lumMod val="50000"/>
                  </a:schemeClr>
                </a:solidFill>
              </a:rPr>
            </a:br>
            <a:r>
              <a:rPr lang="en-GB" b="1" i="1" dirty="0" smtClean="0">
                <a:solidFill>
                  <a:schemeClr val="accent5">
                    <a:lumMod val="50000"/>
                  </a:schemeClr>
                </a:solidFill>
              </a:rPr>
              <a:t>4. Find the critical value</a:t>
            </a:r>
          </a:p>
          <a:p>
            <a:pPr marL="0" indent="0">
              <a:buNone/>
            </a:pPr>
            <a:endParaRPr lang="en-GB" b="1" i="1" dirty="0" smtClean="0">
              <a:solidFill>
                <a:schemeClr val="accent5">
                  <a:lumMod val="50000"/>
                </a:schemeClr>
              </a:solidFill>
            </a:endParaRPr>
          </a:p>
          <a:p>
            <a:pPr marL="0" indent="0">
              <a:buNone/>
            </a:pPr>
            <a:r>
              <a:rPr lang="en-GB" b="1" i="1" dirty="0" smtClean="0">
                <a:solidFill>
                  <a:schemeClr val="accent5">
                    <a:lumMod val="50000"/>
                  </a:schemeClr>
                </a:solidFill>
              </a:rPr>
              <a:t>1. Compare the observed value with critical value</a:t>
            </a:r>
          </a:p>
          <a:p>
            <a:pPr marL="0" indent="0">
              <a:buNone/>
            </a:pPr>
            <a:endParaRPr lang="en-GB" b="1" i="1" dirty="0" smtClean="0">
              <a:solidFill>
                <a:schemeClr val="accent5">
                  <a:lumMod val="50000"/>
                </a:schemeClr>
              </a:solidFill>
            </a:endParaRPr>
          </a:p>
          <a:p>
            <a:pPr marL="0" indent="0">
              <a:buNone/>
            </a:pPr>
            <a:r>
              <a:rPr lang="en-GB" b="1" i="1" dirty="0" smtClean="0">
                <a:solidFill>
                  <a:schemeClr val="accent5">
                    <a:lumMod val="50000"/>
                  </a:schemeClr>
                </a:solidFill>
                <a:cs typeface="Angsana New" panose="02020603050405020304" pitchFamily="18" charset="-34"/>
              </a:rPr>
              <a:t>3. </a:t>
            </a:r>
            <a:r>
              <a:rPr lang="en-GB" b="1" i="1" dirty="0" smtClean="0">
                <a:solidFill>
                  <a:schemeClr val="accent5">
                    <a:lumMod val="50000"/>
                  </a:schemeClr>
                </a:solidFill>
              </a:rPr>
              <a:t>Decide if it is significant (does the observed value have to be less than or more than the critical value?)</a:t>
            </a:r>
          </a:p>
          <a:p>
            <a:pPr marL="0" indent="0">
              <a:buNone/>
            </a:pPr>
            <a:r>
              <a:rPr lang="en-GB" b="1" i="1" dirty="0" smtClean="0">
                <a:solidFill>
                  <a:schemeClr val="accent5">
                    <a:lumMod val="50000"/>
                  </a:schemeClr>
                </a:solidFill>
              </a:rPr>
              <a:t>   </a:t>
            </a:r>
          </a:p>
          <a:p>
            <a:pPr marL="0" indent="0">
              <a:buNone/>
            </a:pPr>
            <a:r>
              <a:rPr lang="en-GB" b="1" i="1" dirty="0" smtClean="0">
                <a:solidFill>
                  <a:schemeClr val="accent5">
                    <a:lumMod val="50000"/>
                  </a:schemeClr>
                </a:solidFill>
              </a:rPr>
              <a:t>5. Retain or reject the null hypothesis             </a:t>
            </a:r>
            <a:r>
              <a:rPr lang="en-GB" b="1" i="1" dirty="0" smtClean="0"/>
              <a:t>    </a:t>
            </a:r>
            <a:endParaRPr lang="en-GB" dirty="0" smtClean="0"/>
          </a:p>
          <a:p>
            <a:pPr marL="0" indent="0">
              <a:buNone/>
            </a:pPr>
            <a:endParaRPr lang="en-GB" dirty="0"/>
          </a:p>
        </p:txBody>
      </p:sp>
      <p:sp>
        <p:nvSpPr>
          <p:cNvPr id="4"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GB" dirty="0" smtClean="0"/>
              <a:t>Starter activity </a:t>
            </a:r>
            <a:r>
              <a:rPr lang="en-GB" dirty="0" smtClean="0">
                <a:solidFill>
                  <a:schemeClr val="accent4">
                    <a:lumMod val="60000"/>
                    <a:lumOff val="40000"/>
                  </a:schemeClr>
                </a:solidFill>
              </a:rPr>
              <a:t>2:  Did you get it right?</a:t>
            </a:r>
            <a:endParaRPr lang="en-GB" dirty="0">
              <a:solidFill>
                <a:schemeClr val="accent4">
                  <a:lumMod val="60000"/>
                  <a:lumOff val="40000"/>
                </a:schemeClr>
              </a:solidFill>
            </a:endParaRPr>
          </a:p>
        </p:txBody>
      </p:sp>
    </p:spTree>
    <p:extLst>
      <p:ext uri="{BB962C8B-B14F-4D97-AF65-F5344CB8AC3E}">
        <p14:creationId xmlns:p14="http://schemas.microsoft.com/office/powerpoint/2010/main" val="2873172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48800" y="1958548"/>
            <a:ext cx="1905000" cy="1905000"/>
          </a:xfrm>
        </p:spPr>
      </p:pic>
      <p:sp>
        <p:nvSpPr>
          <p:cNvPr id="5" name="Title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lstStyle/>
          <a:p>
            <a:r>
              <a:rPr lang="en-GB" dirty="0" smtClean="0"/>
              <a:t>Interpreting the results of statistical tests</a:t>
            </a:r>
            <a:endParaRPr lang="en-GB" dirty="0">
              <a:solidFill>
                <a:schemeClr val="accent4">
                  <a:lumMod val="60000"/>
                  <a:lumOff val="40000"/>
                </a:schemeClr>
              </a:solidFill>
            </a:endParaRPr>
          </a:p>
        </p:txBody>
      </p:sp>
      <p:sp>
        <p:nvSpPr>
          <p:cNvPr id="7" name="TextBox 6"/>
          <p:cNvSpPr txBox="1"/>
          <p:nvPr/>
        </p:nvSpPr>
        <p:spPr>
          <a:xfrm>
            <a:off x="838200" y="1958548"/>
            <a:ext cx="8393723" cy="3539430"/>
          </a:xfrm>
          <a:prstGeom prst="rect">
            <a:avLst/>
          </a:prstGeom>
          <a:solidFill>
            <a:schemeClr val="accent5">
              <a:lumMod val="20000"/>
              <a:lumOff val="80000"/>
            </a:schemeClr>
          </a:solidFill>
        </p:spPr>
        <p:txBody>
          <a:bodyPr wrap="square" rtlCol="0">
            <a:spAutoFit/>
          </a:bodyPr>
          <a:lstStyle/>
          <a:p>
            <a:r>
              <a:rPr lang="en-GB" sz="2800" dirty="0" smtClean="0"/>
              <a:t>For this task, you will need the critical values tables from </a:t>
            </a:r>
            <a:r>
              <a:rPr lang="en-GB" sz="2800" smtClean="0"/>
              <a:t>the website</a:t>
            </a:r>
          </a:p>
          <a:p>
            <a:endParaRPr lang="en-GB" sz="2800" dirty="0"/>
          </a:p>
          <a:p>
            <a:r>
              <a:rPr lang="en-GB" sz="2800" dirty="0" smtClean="0"/>
              <a:t>In pairs, access the questions using the QR code and complete all three, writing your answers on paper (we will be swapping and marking papers at the end) </a:t>
            </a:r>
          </a:p>
          <a:p>
            <a:endParaRPr lang="en-GB" sz="2800" dirty="0"/>
          </a:p>
          <a:p>
            <a:r>
              <a:rPr lang="en-GB" sz="2800" dirty="0" smtClean="0"/>
              <a:t>If you get stuck, come up to the teacher’s table</a:t>
            </a:r>
            <a:endParaRPr lang="en-GB" sz="2800" dirty="0"/>
          </a:p>
        </p:txBody>
      </p:sp>
      <p:sp>
        <p:nvSpPr>
          <p:cNvPr id="8" name="16-Point Star 7"/>
          <p:cNvSpPr/>
          <p:nvPr/>
        </p:nvSpPr>
        <p:spPr>
          <a:xfrm rot="366341">
            <a:off x="6485792" y="3456226"/>
            <a:ext cx="5111262" cy="3138853"/>
          </a:xfrm>
          <a:prstGeom prst="star16">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Now swap your answers  with a pair on another table</a:t>
            </a:r>
            <a:endParaRPr lang="en-GB" sz="2800" dirty="0"/>
          </a:p>
        </p:txBody>
      </p:sp>
    </p:spTree>
    <p:extLst>
      <p:ext uri="{BB962C8B-B14F-4D97-AF65-F5344CB8AC3E}">
        <p14:creationId xmlns:p14="http://schemas.microsoft.com/office/powerpoint/2010/main" val="37024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t>Question 1</a:t>
            </a:r>
          </a:p>
          <a:p>
            <a:pPr marL="0" indent="0">
              <a:buNone/>
            </a:pPr>
            <a:endParaRPr lang="en-GB" dirty="0"/>
          </a:p>
          <a:p>
            <a:pPr marL="514350" indent="-514350">
              <a:buAutoNum type="arabicPeriod"/>
            </a:pPr>
            <a:r>
              <a:rPr lang="en-GB" dirty="0" smtClean="0"/>
              <a:t>Spearman’s Rho </a:t>
            </a:r>
            <a:r>
              <a:rPr lang="en-GB" dirty="0" smtClean="0">
                <a:solidFill>
                  <a:srgbClr val="FF0000"/>
                </a:solidFill>
              </a:rPr>
              <a:t>(1 mark), </a:t>
            </a:r>
            <a:r>
              <a:rPr lang="en-GB" dirty="0" smtClean="0"/>
              <a:t>as it is a correlation </a:t>
            </a:r>
            <a:r>
              <a:rPr lang="en-GB" dirty="0" smtClean="0">
                <a:solidFill>
                  <a:srgbClr val="FF0000"/>
                </a:solidFill>
              </a:rPr>
              <a:t>(1 mark) </a:t>
            </a:r>
            <a:r>
              <a:rPr lang="en-GB" dirty="0" smtClean="0"/>
              <a:t>using data that can be treated as ordinal as it is not a standardised scale </a:t>
            </a:r>
            <a:r>
              <a:rPr lang="en-GB" dirty="0" smtClean="0">
                <a:solidFill>
                  <a:srgbClr val="FF0000"/>
                </a:solidFill>
              </a:rPr>
              <a:t>(1 mark)</a:t>
            </a:r>
          </a:p>
          <a:p>
            <a:pPr marL="514350" indent="-514350">
              <a:buAutoNum type="arabicPeriod"/>
            </a:pPr>
            <a:r>
              <a:rPr lang="en-GB" dirty="0" smtClean="0"/>
              <a:t>0.643</a:t>
            </a:r>
          </a:p>
          <a:p>
            <a:pPr marL="514350" indent="-514350">
              <a:buAutoNum type="arabicPeriod"/>
            </a:pPr>
            <a:r>
              <a:rPr lang="en-GB" dirty="0" smtClean="0"/>
              <a:t>Yes </a:t>
            </a:r>
            <a:r>
              <a:rPr lang="en-GB" dirty="0" smtClean="0">
                <a:solidFill>
                  <a:srgbClr val="FF0000"/>
                </a:solidFill>
              </a:rPr>
              <a:t>(1 mark).  </a:t>
            </a:r>
            <a:r>
              <a:rPr lang="en-GB" dirty="0" smtClean="0"/>
              <a:t>The observed value of 0.952 is bigger than the critical value </a:t>
            </a:r>
            <a:r>
              <a:rPr lang="en-GB" smtClean="0"/>
              <a:t>of 0.643 </a:t>
            </a:r>
            <a:r>
              <a:rPr lang="en-GB" dirty="0" smtClean="0">
                <a:solidFill>
                  <a:srgbClr val="FF0000"/>
                </a:solidFill>
              </a:rPr>
              <a:t>(1 mark) </a:t>
            </a:r>
            <a:r>
              <a:rPr lang="en-GB" dirty="0" smtClean="0"/>
              <a:t>for a one tailed test, p=0.05 </a:t>
            </a:r>
            <a:r>
              <a:rPr lang="en-GB" dirty="0" smtClean="0">
                <a:solidFill>
                  <a:srgbClr val="FF0000"/>
                </a:solidFill>
              </a:rPr>
              <a:t>(1 mark)</a:t>
            </a:r>
          </a:p>
          <a:p>
            <a:pPr marL="514350" indent="-514350">
              <a:buAutoNum type="arabicPeriod"/>
            </a:pPr>
            <a:endParaRPr lang="en-GB" dirty="0"/>
          </a:p>
        </p:txBody>
      </p:sp>
      <p:sp>
        <p:nvSpPr>
          <p:cNvPr id="4" name="Title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lstStyle/>
          <a:p>
            <a:r>
              <a:rPr lang="en-GB" dirty="0" smtClean="0"/>
              <a:t>Interpreting the results of statistical tests:  </a:t>
            </a:r>
            <a:r>
              <a:rPr lang="en-GB" dirty="0" smtClean="0">
                <a:solidFill>
                  <a:schemeClr val="accent5">
                    <a:lumMod val="40000"/>
                    <a:lumOff val="60000"/>
                  </a:schemeClr>
                </a:solidFill>
              </a:rPr>
              <a:t>Answers</a:t>
            </a:r>
            <a:endParaRPr lang="en-GB" dirty="0">
              <a:solidFill>
                <a:schemeClr val="accent5">
                  <a:lumMod val="40000"/>
                  <a:lumOff val="60000"/>
                </a:schemeClr>
              </a:solidFill>
            </a:endParaRPr>
          </a:p>
        </p:txBody>
      </p:sp>
    </p:spTree>
    <p:extLst>
      <p:ext uri="{BB962C8B-B14F-4D97-AF65-F5344CB8AC3E}">
        <p14:creationId xmlns:p14="http://schemas.microsoft.com/office/powerpoint/2010/main" val="307364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t>Question 2</a:t>
            </a:r>
          </a:p>
          <a:p>
            <a:pPr marL="0" indent="0">
              <a:buNone/>
            </a:pPr>
            <a:endParaRPr lang="en-GB" b="1" dirty="0"/>
          </a:p>
          <a:p>
            <a:pPr marL="514350" indent="-514350">
              <a:buAutoNum type="arabicPeriod"/>
            </a:pPr>
            <a:r>
              <a:rPr lang="en-GB" dirty="0" smtClean="0"/>
              <a:t>Wilcoxon </a:t>
            </a:r>
            <a:r>
              <a:rPr lang="en-GB" dirty="0" smtClean="0">
                <a:solidFill>
                  <a:srgbClr val="FF0000"/>
                </a:solidFill>
              </a:rPr>
              <a:t>(1 mark).  </a:t>
            </a:r>
            <a:r>
              <a:rPr lang="en-GB" dirty="0" smtClean="0"/>
              <a:t>It was a test of difference </a:t>
            </a:r>
            <a:r>
              <a:rPr lang="en-GB" dirty="0" smtClean="0">
                <a:solidFill>
                  <a:srgbClr val="FF0000"/>
                </a:solidFill>
              </a:rPr>
              <a:t>(1 mark) </a:t>
            </a:r>
            <a:r>
              <a:rPr lang="en-GB" dirty="0" smtClean="0"/>
              <a:t>using related data </a:t>
            </a:r>
            <a:r>
              <a:rPr lang="en-GB" dirty="0" smtClean="0">
                <a:solidFill>
                  <a:srgbClr val="FF0000"/>
                </a:solidFill>
              </a:rPr>
              <a:t>(1 mark) </a:t>
            </a:r>
            <a:r>
              <a:rPr lang="en-GB" dirty="0" smtClean="0"/>
              <a:t>which should be treated as ordinal as assessment of concentration is not a standardised scale </a:t>
            </a:r>
            <a:r>
              <a:rPr lang="en-GB" dirty="0" smtClean="0">
                <a:solidFill>
                  <a:srgbClr val="FF0000"/>
                </a:solidFill>
              </a:rPr>
              <a:t>(1 mark)</a:t>
            </a:r>
          </a:p>
          <a:p>
            <a:pPr marL="514350" indent="-514350">
              <a:buAutoNum type="arabicPeriod"/>
            </a:pPr>
            <a:r>
              <a:rPr lang="en-GB" dirty="0" smtClean="0"/>
              <a:t>No</a:t>
            </a:r>
            <a:r>
              <a:rPr lang="en-GB" dirty="0" smtClean="0">
                <a:solidFill>
                  <a:srgbClr val="FF0000"/>
                </a:solidFill>
              </a:rPr>
              <a:t> (1 mark).  </a:t>
            </a:r>
            <a:r>
              <a:rPr lang="en-GB" dirty="0" smtClean="0"/>
              <a:t>The observed value of 19.5 is not equal to or less than the critical value of 8 </a:t>
            </a:r>
            <a:r>
              <a:rPr lang="en-GB" dirty="0" smtClean="0">
                <a:solidFill>
                  <a:srgbClr val="FF0000"/>
                </a:solidFill>
              </a:rPr>
              <a:t>(1 mark) </a:t>
            </a:r>
            <a:r>
              <a:rPr lang="en-GB" dirty="0" smtClean="0"/>
              <a:t>for a one-tailed test at p=0.05 </a:t>
            </a:r>
            <a:r>
              <a:rPr lang="en-GB" dirty="0" smtClean="0">
                <a:solidFill>
                  <a:srgbClr val="FF0000"/>
                </a:solidFill>
              </a:rPr>
              <a:t>(1 mark)</a:t>
            </a:r>
          </a:p>
          <a:p>
            <a:pPr marL="514350" indent="-514350">
              <a:buAutoNum type="arabicPeriod"/>
            </a:pPr>
            <a:endParaRPr lang="en-GB" dirty="0">
              <a:solidFill>
                <a:srgbClr val="FF0000"/>
              </a:solidFill>
            </a:endParaRPr>
          </a:p>
        </p:txBody>
      </p:sp>
      <p:sp>
        <p:nvSpPr>
          <p:cNvPr id="4" name="Title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lstStyle/>
          <a:p>
            <a:r>
              <a:rPr lang="en-GB" dirty="0" smtClean="0"/>
              <a:t>Interpreting the results of statistical tests:  </a:t>
            </a:r>
            <a:r>
              <a:rPr lang="en-GB" dirty="0" smtClean="0">
                <a:solidFill>
                  <a:schemeClr val="accent5">
                    <a:lumMod val="40000"/>
                    <a:lumOff val="60000"/>
                  </a:schemeClr>
                </a:solidFill>
              </a:rPr>
              <a:t>Answers</a:t>
            </a:r>
            <a:endParaRPr lang="en-GB" dirty="0">
              <a:solidFill>
                <a:schemeClr val="accent5">
                  <a:lumMod val="40000"/>
                  <a:lumOff val="60000"/>
                </a:schemeClr>
              </a:solidFill>
            </a:endParaRPr>
          </a:p>
        </p:txBody>
      </p:sp>
    </p:spTree>
    <p:extLst>
      <p:ext uri="{BB962C8B-B14F-4D97-AF65-F5344CB8AC3E}">
        <p14:creationId xmlns:p14="http://schemas.microsoft.com/office/powerpoint/2010/main" val="121140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dirty="0" smtClean="0"/>
              <a:t>Question 3</a:t>
            </a:r>
          </a:p>
          <a:p>
            <a:pPr marL="0" indent="0">
              <a:buNone/>
            </a:pPr>
            <a:endParaRPr lang="en-GB" b="1" dirty="0"/>
          </a:p>
          <a:p>
            <a:pPr marL="514350" indent="-514350">
              <a:buAutoNum type="arabicPeriod"/>
            </a:pPr>
            <a:r>
              <a:rPr lang="en-GB" dirty="0" smtClean="0"/>
              <a:t>It was a test of difference using related data </a:t>
            </a:r>
            <a:r>
              <a:rPr lang="en-GB" dirty="0" smtClean="0">
                <a:solidFill>
                  <a:srgbClr val="FF0000"/>
                </a:solidFill>
              </a:rPr>
              <a:t>(1 mark) </a:t>
            </a:r>
            <a:r>
              <a:rPr lang="en-GB" dirty="0" smtClean="0"/>
              <a:t>on a standardised scale </a:t>
            </a:r>
            <a:r>
              <a:rPr lang="en-GB" dirty="0" smtClean="0">
                <a:solidFill>
                  <a:srgbClr val="FF0000"/>
                </a:solidFill>
              </a:rPr>
              <a:t>(1 mark)</a:t>
            </a:r>
          </a:p>
          <a:p>
            <a:pPr marL="514350" indent="-514350">
              <a:buAutoNum type="arabicPeriod"/>
            </a:pPr>
            <a:r>
              <a:rPr lang="en-GB" dirty="0" smtClean="0"/>
              <a:t>No </a:t>
            </a:r>
            <a:r>
              <a:rPr lang="en-GB" dirty="0" smtClean="0">
                <a:solidFill>
                  <a:srgbClr val="FF0000"/>
                </a:solidFill>
              </a:rPr>
              <a:t>(1 mark).  </a:t>
            </a:r>
            <a:r>
              <a:rPr lang="en-GB" dirty="0" smtClean="0"/>
              <a:t>The calculated value of t is 1, which is not greater than the critical value of 2.228 </a:t>
            </a:r>
            <a:r>
              <a:rPr lang="en-GB" dirty="0" smtClean="0">
                <a:solidFill>
                  <a:srgbClr val="FF0000"/>
                </a:solidFill>
              </a:rPr>
              <a:t>(1 mark)</a:t>
            </a:r>
          </a:p>
          <a:p>
            <a:pPr marL="514350" indent="-514350">
              <a:buAutoNum type="arabicPeriod"/>
            </a:pPr>
            <a:endParaRPr lang="en-GB" dirty="0">
              <a:solidFill>
                <a:srgbClr val="FF0000"/>
              </a:solidFill>
            </a:endParaRPr>
          </a:p>
          <a:p>
            <a:pPr marL="0" indent="0">
              <a:buNone/>
            </a:pPr>
            <a:r>
              <a:rPr lang="en-GB" b="1" i="1" dirty="0" smtClean="0"/>
              <a:t>What score did you get out of 17?</a:t>
            </a:r>
          </a:p>
          <a:p>
            <a:pPr marL="0" indent="0">
              <a:buNone/>
            </a:pPr>
            <a:r>
              <a:rPr lang="en-GB" dirty="0" smtClean="0"/>
              <a:t>If you scored was less than 10, then come to the teacher’s table for the next exercise</a:t>
            </a:r>
            <a:endParaRPr lang="en-GB" dirty="0"/>
          </a:p>
        </p:txBody>
      </p:sp>
      <p:sp>
        <p:nvSpPr>
          <p:cNvPr id="4" name="Title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lstStyle/>
          <a:p>
            <a:r>
              <a:rPr lang="en-GB" dirty="0" smtClean="0"/>
              <a:t>Interpreting the results of statistical tests:  </a:t>
            </a:r>
            <a:r>
              <a:rPr lang="en-GB" dirty="0" smtClean="0">
                <a:solidFill>
                  <a:schemeClr val="accent5">
                    <a:lumMod val="40000"/>
                    <a:lumOff val="60000"/>
                  </a:schemeClr>
                </a:solidFill>
              </a:rPr>
              <a:t>Answers</a:t>
            </a:r>
            <a:endParaRPr lang="en-GB" dirty="0">
              <a:solidFill>
                <a:schemeClr val="accent5">
                  <a:lumMod val="40000"/>
                  <a:lumOff val="60000"/>
                </a:schemeClr>
              </a:solidFill>
            </a:endParaRPr>
          </a:p>
        </p:txBody>
      </p:sp>
    </p:spTree>
    <p:extLst>
      <p:ext uri="{BB962C8B-B14F-4D97-AF65-F5344CB8AC3E}">
        <p14:creationId xmlns:p14="http://schemas.microsoft.com/office/powerpoint/2010/main" val="75274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99"/>
          </a:solidFill>
        </p:spPr>
        <p:style>
          <a:lnRef idx="0">
            <a:schemeClr val="accent5"/>
          </a:lnRef>
          <a:fillRef idx="3">
            <a:schemeClr val="accent5"/>
          </a:fillRef>
          <a:effectRef idx="3">
            <a:schemeClr val="accent5"/>
          </a:effectRef>
          <a:fontRef idx="minor">
            <a:schemeClr val="lt1"/>
          </a:fontRef>
        </p:style>
        <p:txBody>
          <a:bodyPr/>
          <a:lstStyle/>
          <a:p>
            <a:r>
              <a:rPr lang="en-GB" dirty="0" smtClean="0"/>
              <a:t>Interpreting the results of our study</a:t>
            </a:r>
            <a:endParaRPr lang="en-GB" dirty="0"/>
          </a:p>
        </p:txBody>
      </p:sp>
      <p:sp>
        <p:nvSpPr>
          <p:cNvPr id="3" name="Content Placeholder 2"/>
          <p:cNvSpPr>
            <a:spLocks noGrp="1"/>
          </p:cNvSpPr>
          <p:nvPr>
            <p:ph idx="1"/>
          </p:nvPr>
        </p:nvSpPr>
        <p:spPr>
          <a:xfrm>
            <a:off x="838201" y="1825625"/>
            <a:ext cx="5876108" cy="4351338"/>
          </a:xfrm>
        </p:spPr>
        <p:txBody>
          <a:bodyPr>
            <a:normAutofit fontScale="77500" lnSpcReduction="20000"/>
          </a:bodyPr>
          <a:lstStyle/>
          <a:p>
            <a:pPr marL="0" indent="0">
              <a:buNone/>
            </a:pPr>
            <a:r>
              <a:rPr lang="en-GB" dirty="0" smtClean="0"/>
              <a:t>We will now go back to the raw data from our experiment on reaction times and time of day (you should have a photo of this) and carry out a statistical test to see if our results are significant</a:t>
            </a:r>
          </a:p>
          <a:p>
            <a:pPr marL="0" indent="0">
              <a:buNone/>
            </a:pPr>
            <a:endParaRPr lang="en-GB" dirty="0"/>
          </a:p>
          <a:p>
            <a:pPr marL="0" indent="0">
              <a:buNone/>
            </a:pPr>
            <a:r>
              <a:rPr lang="en-GB" b="1" i="1" dirty="0" smtClean="0"/>
              <a:t>In pairs, on MWBs:</a:t>
            </a:r>
          </a:p>
          <a:p>
            <a:pPr marL="0" indent="0">
              <a:buNone/>
            </a:pPr>
            <a:endParaRPr lang="en-GB" b="1" i="1" dirty="0"/>
          </a:p>
          <a:p>
            <a:pPr marL="0" indent="0">
              <a:buNone/>
            </a:pPr>
            <a:r>
              <a:rPr lang="en-GB" dirty="0" smtClean="0"/>
              <a:t>What stats test should we use for our data?  Justify your answer</a:t>
            </a:r>
          </a:p>
          <a:p>
            <a:pPr marL="0" indent="0">
              <a:buNone/>
            </a:pPr>
            <a:endParaRPr lang="en-GB" dirty="0"/>
          </a:p>
          <a:p>
            <a:pPr marL="0" indent="0">
              <a:buNone/>
            </a:pPr>
            <a:r>
              <a:rPr lang="en-GB" b="1" dirty="0" err="1" smtClean="0">
                <a:solidFill>
                  <a:srgbClr val="FF0000"/>
                </a:solidFill>
              </a:rPr>
              <a:t>Ans</a:t>
            </a:r>
            <a:r>
              <a:rPr lang="en-GB" b="1" dirty="0" smtClean="0">
                <a:solidFill>
                  <a:srgbClr val="FF0000"/>
                </a:solidFill>
              </a:rPr>
              <a:t>:  </a:t>
            </a:r>
            <a:r>
              <a:rPr lang="en-GB" b="1" dirty="0" smtClean="0">
                <a:solidFill>
                  <a:srgbClr val="009999"/>
                </a:solidFill>
              </a:rPr>
              <a:t>Related t test.  This is because it is a test of difference using related data (repeated measures design) and the data is at interval level (time in milliseconds)</a:t>
            </a:r>
            <a:endParaRPr lang="en-GB" b="1" dirty="0">
              <a:solidFill>
                <a:srgbClr val="009999"/>
              </a:solidFill>
            </a:endParaRPr>
          </a:p>
        </p:txBody>
      </p:sp>
      <p:sp>
        <p:nvSpPr>
          <p:cNvPr id="4" name="TextBox 3"/>
          <p:cNvSpPr txBox="1"/>
          <p:nvPr/>
        </p:nvSpPr>
        <p:spPr>
          <a:xfrm>
            <a:off x="6862355" y="1898468"/>
            <a:ext cx="4491446" cy="4524315"/>
          </a:xfrm>
          <a:prstGeom prst="rect">
            <a:avLst/>
          </a:prstGeom>
          <a:solidFill>
            <a:schemeClr val="accent5">
              <a:lumMod val="20000"/>
              <a:lumOff val="80000"/>
            </a:schemeClr>
          </a:solidFill>
        </p:spPr>
        <p:txBody>
          <a:bodyPr wrap="square" rtlCol="0">
            <a:spAutoFit/>
          </a:bodyPr>
          <a:lstStyle/>
          <a:p>
            <a:pPr marL="285750" indent="-285750">
              <a:buFont typeface="Arial" panose="020B0604020202020204" pitchFamily="34" charset="0"/>
              <a:buChar char="•"/>
            </a:pPr>
            <a:r>
              <a:rPr lang="en-GB" dirty="0" smtClean="0"/>
              <a:t>Scan the QR code below and input the data to obtain an observed value for t</a:t>
            </a:r>
          </a:p>
          <a:p>
            <a:pPr marL="285750" indent="-285750">
              <a:buFont typeface="Arial" panose="020B0604020202020204" pitchFamily="34" charset="0"/>
              <a:buChar char="•"/>
            </a:pPr>
            <a:r>
              <a:rPr lang="en-GB" dirty="0" smtClean="0"/>
              <a:t>Remember that some of you will be using a one-tailed test, and some will be using a two-tailed test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Now use the critical values table to find the critical value for our data</a:t>
            </a:r>
          </a:p>
          <a:p>
            <a:pPr marL="285750" indent="-285750">
              <a:buFont typeface="Arial" panose="020B0604020202020204" pitchFamily="34" charset="0"/>
              <a:buChar char="•"/>
            </a:pPr>
            <a:r>
              <a:rPr lang="en-GB" dirty="0" smtClean="0"/>
              <a:t>Work out if the result is significant at the 0.05 level</a:t>
            </a:r>
            <a:endParaRPr lang="en-GB" dirty="0"/>
          </a:p>
        </p:txBody>
      </p:sp>
      <p:pic>
        <p:nvPicPr>
          <p:cNvPr id="5" name="Picture 4" descr="C:\Users\s.marks.BHA.002\AppData\Local\Microsoft\Windows\Temporary Internet Files\Content.IE5\F6FOFUAR\qrcode.36832328.png"/>
          <p:cNvPicPr/>
          <p:nvPr/>
        </p:nvPicPr>
        <p:blipFill>
          <a:blip r:embed="rId2">
            <a:extLst>
              <a:ext uri="{28A0092B-C50C-407E-A947-70E740481C1C}">
                <a14:useLocalDpi xmlns:a14="http://schemas.microsoft.com/office/drawing/2010/main" val="0"/>
              </a:ext>
            </a:extLst>
          </a:blip>
          <a:srcRect/>
          <a:stretch>
            <a:fillRect/>
          </a:stretch>
        </p:blipFill>
        <p:spPr bwMode="auto">
          <a:xfrm>
            <a:off x="7229488" y="3431177"/>
            <a:ext cx="1783883" cy="1672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69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1512</Words>
  <Application>Microsoft Office PowerPoint</Application>
  <PresentationFormat>Widescreen</PresentationFormat>
  <Paragraphs>134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Angsana New</vt:lpstr>
      <vt:lpstr>Arial</vt:lpstr>
      <vt:lpstr>Calibri</vt:lpstr>
      <vt:lpstr>Calibri Light</vt:lpstr>
      <vt:lpstr>Office Theme</vt:lpstr>
      <vt:lpstr>Interpreting Statistical Tests</vt:lpstr>
      <vt:lpstr>Starter activity 1</vt:lpstr>
      <vt:lpstr>Starter activity 2</vt:lpstr>
      <vt:lpstr>Starter activity 2:  Did you get it right?</vt:lpstr>
      <vt:lpstr>Interpreting the results of statistical tests</vt:lpstr>
      <vt:lpstr>Interpreting the results of statistical tests:  Answers</vt:lpstr>
      <vt:lpstr>Interpreting the results of statistical tests:  Answers</vt:lpstr>
      <vt:lpstr>Interpreting the results of statistical tests:  Answers</vt:lpstr>
      <vt:lpstr>Interpreting the results of our study</vt:lpstr>
      <vt:lpstr>Interpreting the results of our study</vt:lpstr>
      <vt:lpstr>Recap: Design a study practice</vt:lpstr>
      <vt:lpstr>The Design a Study Question:  A few simple rules</vt:lpstr>
      <vt:lpstr>Design a Study</vt:lpstr>
      <vt:lpstr>Complete the question individually in 12 minutes</vt:lpstr>
      <vt:lpstr> Mark Scheme:  The operationalised variables </vt:lpstr>
      <vt:lpstr> Mark Scheme:  The experimental design to be used </vt:lpstr>
      <vt:lpstr>Mark Scheme:  The sample </vt:lpstr>
      <vt:lpstr> Mark Scheme:  An outline of the proposed procedure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Statistical Tests</dc:title>
  <dc:creator>Stacey Marks</dc:creator>
  <cp:lastModifiedBy>Stacey</cp:lastModifiedBy>
  <cp:revision>52</cp:revision>
  <dcterms:created xsi:type="dcterms:W3CDTF">2019-10-08T09:50:31Z</dcterms:created>
  <dcterms:modified xsi:type="dcterms:W3CDTF">2020-11-06T15:44:04Z</dcterms:modified>
</cp:coreProperties>
</file>