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325" r:id="rId2"/>
    <p:sldId id="323" r:id="rId3"/>
    <p:sldId id="326" r:id="rId4"/>
    <p:sldId id="327" r:id="rId5"/>
    <p:sldId id="350" r:id="rId6"/>
    <p:sldId id="328" r:id="rId7"/>
    <p:sldId id="329" r:id="rId8"/>
    <p:sldId id="330" r:id="rId9"/>
    <p:sldId id="334" r:id="rId10"/>
    <p:sldId id="335" r:id="rId11"/>
    <p:sldId id="336" r:id="rId12"/>
    <p:sldId id="337"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97" autoAdjust="0"/>
    <p:restoredTop sz="95857" autoAdjust="0"/>
  </p:normalViewPr>
  <p:slideViewPr>
    <p:cSldViewPr>
      <p:cViewPr varScale="1">
        <p:scale>
          <a:sx n="63" d="100"/>
          <a:sy n="63" d="100"/>
        </p:scale>
        <p:origin x="100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DC4223-B4BE-41B3-AE79-F0DACDB8A22B}" type="datetimeFigureOut">
              <a:rPr lang="en-GB" smtClean="0"/>
              <a:t>19/05/2021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9236D89-0FBA-463A-A449-1361A0D821D7}" type="slidenum">
              <a:rPr lang="en-GB" smtClean="0"/>
              <a:t>‹#›</a:t>
            </a:fld>
            <a:endParaRPr lang="en-GB"/>
          </a:p>
        </p:txBody>
      </p:sp>
    </p:spTree>
    <p:extLst>
      <p:ext uri="{BB962C8B-B14F-4D97-AF65-F5344CB8AC3E}">
        <p14:creationId xmlns:p14="http://schemas.microsoft.com/office/powerpoint/2010/main" val="674175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D15D304A-AE8E-444D-A862-10B28DAAD369}" type="datetimeFigureOut">
              <a:rPr lang="en-GB" smtClean="0"/>
              <a:t>19/05/2021</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DF346B63-4FF1-402D-924D-387526018079}" type="slidenum">
              <a:rPr lang="en-GB" smtClean="0"/>
              <a:t>‹#›</a:t>
            </a:fld>
            <a:endParaRPr lang="en-GB"/>
          </a:p>
        </p:txBody>
      </p:sp>
    </p:spTree>
    <p:extLst>
      <p:ext uri="{BB962C8B-B14F-4D97-AF65-F5344CB8AC3E}">
        <p14:creationId xmlns:p14="http://schemas.microsoft.com/office/powerpoint/2010/main" val="1523659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F346B63-4FF1-402D-924D-387526018079}" type="slidenum">
              <a:rPr lang="en-GB" smtClean="0"/>
              <a:t>7</a:t>
            </a:fld>
            <a:endParaRPr lang="en-GB"/>
          </a:p>
        </p:txBody>
      </p:sp>
    </p:spTree>
    <p:extLst>
      <p:ext uri="{BB962C8B-B14F-4D97-AF65-F5344CB8AC3E}">
        <p14:creationId xmlns:p14="http://schemas.microsoft.com/office/powerpoint/2010/main" val="1010702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EA3B6B7-9430-4627-B9F0-0D0D99B8A8D3}" type="datetimeFigureOut">
              <a:rPr lang="en-GB" smtClean="0"/>
              <a:t>19/05/2021</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78CA42D-0C63-4F14-B074-70536103CAD3}" type="slidenum">
              <a:rPr lang="en-GB" smtClean="0"/>
              <a:t>‹#›</a:t>
            </a:fld>
            <a:endParaRPr lang="en-GB"/>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A3B6B7-9430-4627-B9F0-0D0D99B8A8D3}" type="datetimeFigureOut">
              <a:rPr lang="en-GB" smtClean="0"/>
              <a:t>19/05/2021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CA42D-0C63-4F14-B074-70536103CAD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A3B6B7-9430-4627-B9F0-0D0D99B8A8D3}" type="datetimeFigureOut">
              <a:rPr lang="en-GB" smtClean="0"/>
              <a:t>19/05/2021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CA42D-0C63-4F14-B074-70536103CAD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A3B6B7-9430-4627-B9F0-0D0D99B8A8D3}" type="datetimeFigureOut">
              <a:rPr lang="en-GB" smtClean="0"/>
              <a:t>19/05/2021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CA42D-0C63-4F14-B074-70536103CAD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EA3B6B7-9430-4627-B9F0-0D0D99B8A8D3}" type="datetimeFigureOut">
              <a:rPr lang="en-GB" smtClean="0"/>
              <a:t>19/05/2021</a:t>
            </a:fld>
            <a:endParaRPr lang="en-GB"/>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CA42D-0C63-4F14-B074-70536103CAD3}" type="slidenum">
              <a:rPr lang="en-GB" smtClean="0"/>
              <a:t>‹#›</a:t>
            </a:fld>
            <a:endParaRPr lang="en-GB"/>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A3B6B7-9430-4627-B9F0-0D0D99B8A8D3}" type="datetimeFigureOut">
              <a:rPr lang="en-GB" smtClean="0"/>
              <a:t>19/05/2021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8CA42D-0C63-4F14-B074-70536103CAD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A3B6B7-9430-4627-B9F0-0D0D99B8A8D3}" type="datetimeFigureOut">
              <a:rPr lang="en-GB" smtClean="0"/>
              <a:t>19/05/2021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8CA42D-0C63-4F14-B074-70536103CAD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A3B6B7-9430-4627-B9F0-0D0D99B8A8D3}" type="datetimeFigureOut">
              <a:rPr lang="en-GB" smtClean="0"/>
              <a:t>19/05/2021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8CA42D-0C63-4F14-B074-70536103CAD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EA3B6B7-9430-4627-B9F0-0D0D99B8A8D3}" type="datetimeFigureOut">
              <a:rPr lang="en-GB" smtClean="0"/>
              <a:t>19/05/2021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8CA42D-0C63-4F14-B074-70536103CAD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A3B6B7-9430-4627-B9F0-0D0D99B8A8D3}" type="datetimeFigureOut">
              <a:rPr lang="en-GB" smtClean="0"/>
              <a:t>19/05/2021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8CA42D-0C63-4F14-B074-70536103CAD3}" type="slidenum">
              <a:rPr lang="en-GB" smtClean="0"/>
              <a:t>‹#›</a:t>
            </a:fld>
            <a:endParaRPr lang="en-GB"/>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FEA3B6B7-9430-4627-B9F0-0D0D99B8A8D3}" type="datetimeFigureOut">
              <a:rPr lang="en-GB" smtClean="0"/>
              <a:t>19/05/2021</a:t>
            </a:fld>
            <a:endParaRPr lang="en-GB"/>
          </a:p>
        </p:txBody>
      </p:sp>
      <p:sp>
        <p:nvSpPr>
          <p:cNvPr id="7" name="Slide Number Placeholder 6"/>
          <p:cNvSpPr>
            <a:spLocks noGrp="1"/>
          </p:cNvSpPr>
          <p:nvPr>
            <p:ph type="sldNum" sz="quarter" idx="12"/>
          </p:nvPr>
        </p:nvSpPr>
        <p:spPr/>
        <p:txBody>
          <a:bodyPr/>
          <a:lstStyle/>
          <a:p>
            <a:fld id="{D78CA42D-0C63-4F14-B074-70536103CAD3}" type="slidenum">
              <a:rPr lang="en-GB" smtClean="0"/>
              <a:t>‹#›</a:t>
            </a:fld>
            <a:endParaRPr lang="en-GB"/>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EA3B6B7-9430-4627-B9F0-0D0D99B8A8D3}" type="datetimeFigureOut">
              <a:rPr lang="en-GB" smtClean="0"/>
              <a:t>19/05/2021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78CA42D-0C63-4F14-B074-70536103CAD3}" type="slidenum">
              <a:rPr lang="en-GB" smtClean="0"/>
              <a:t>‹#›</a:t>
            </a:fld>
            <a:endParaRPr lang="en-GB"/>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uk/url?sa=i&amp;rct=j&amp;q=&amp;esrc=s&amp;source=images&amp;cd=&amp;cad=rja&amp;uact=8&amp;ved=2ahUKEwj5r_OmkMHaAhWG7RQKHVqRAqAQjRx6BAgAEAU&amp;url=https://www.pinterest.com/pin/283304632787614390/&amp;psig=AOvVaw3Sy4xFFah7dHF3dtOnjnc-&amp;ust=152404818439335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uk/url?sa=i&amp;rct=j&amp;q=&amp;esrc=s&amp;source=images&amp;cd=&amp;cad=rja&amp;uact=8&amp;ved=2ahUKEwj5r_OmkMHaAhWG7RQKHVqRAqAQjRx6BAgAEAU&amp;url=https://www.pinterest.com/pin/283304632787614390/&amp;psig=AOvVaw3Sy4xFFah7dHF3dtOnjnc-&amp;ust=152404818439335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a:t>The Menstrual cycle</a:t>
            </a:r>
          </a:p>
        </p:txBody>
      </p:sp>
      <p:sp>
        <p:nvSpPr>
          <p:cNvPr id="3" name="Title 2"/>
          <p:cNvSpPr>
            <a:spLocks noGrp="1"/>
          </p:cNvSpPr>
          <p:nvPr>
            <p:ph type="ctrTitle"/>
          </p:nvPr>
        </p:nvSpPr>
        <p:spPr/>
        <p:txBody>
          <a:bodyPr/>
          <a:lstStyle/>
          <a:p>
            <a:r>
              <a:rPr lang="en-GB" dirty="0" err="1"/>
              <a:t>Infradian</a:t>
            </a:r>
            <a:r>
              <a:rPr lang="en-GB" dirty="0"/>
              <a:t> Rhythms</a:t>
            </a:r>
          </a:p>
        </p:txBody>
      </p:sp>
    </p:spTree>
    <p:extLst>
      <p:ext uri="{BB962C8B-B14F-4D97-AF65-F5344CB8AC3E}">
        <p14:creationId xmlns:p14="http://schemas.microsoft.com/office/powerpoint/2010/main" val="1384459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dirty="0"/>
              <a:t>Possible answers – </a:t>
            </a:r>
            <a:r>
              <a:rPr lang="en-GB" sz="3200" dirty="0"/>
              <a:t>note down any changes needed to your answers</a:t>
            </a:r>
            <a:endParaRPr lang="en-GB" dirty="0"/>
          </a:p>
        </p:txBody>
      </p:sp>
      <p:sp>
        <p:nvSpPr>
          <p:cNvPr id="3" name="Content Placeholder 2"/>
          <p:cNvSpPr>
            <a:spLocks noGrp="1"/>
          </p:cNvSpPr>
          <p:nvPr>
            <p:ph idx="1"/>
          </p:nvPr>
        </p:nvSpPr>
        <p:spPr>
          <a:xfrm>
            <a:off x="457200" y="1600200"/>
            <a:ext cx="7787208" cy="4800600"/>
          </a:xfrm>
        </p:spPr>
        <p:txBody>
          <a:bodyPr/>
          <a:lstStyle/>
          <a:p>
            <a:pPr marL="114300" indent="0">
              <a:buNone/>
            </a:pPr>
            <a:r>
              <a:rPr lang="en-GB" dirty="0"/>
              <a:t>1. Explain what is </a:t>
            </a:r>
            <a:r>
              <a:rPr lang="en-GB" b="1" dirty="0"/>
              <a:t>meant by the terms </a:t>
            </a:r>
            <a:r>
              <a:rPr lang="en-GB" dirty="0"/>
              <a:t>infradian rhythm and ultradian rhythm (2 marks)</a:t>
            </a:r>
          </a:p>
          <a:p>
            <a:endParaRPr lang="en-GB" dirty="0"/>
          </a:p>
          <a:p>
            <a:pPr marL="114300" indent="0">
              <a:buNone/>
            </a:pPr>
            <a:r>
              <a:rPr lang="en-GB" b="1" dirty="0">
                <a:solidFill>
                  <a:schemeClr val="bg2">
                    <a:lumMod val="25000"/>
                  </a:schemeClr>
                </a:solidFill>
              </a:rPr>
              <a:t>Infradian and Ultradian Rhythms are both biological Rhythms. Infradian Rhythm </a:t>
            </a:r>
            <a:r>
              <a:rPr lang="en-GB" b="1" dirty="0">
                <a:solidFill>
                  <a:srgbClr val="FF0000"/>
                </a:solidFill>
              </a:rPr>
              <a:t>is a term that refers </a:t>
            </a:r>
            <a:r>
              <a:rPr lang="en-GB" b="1" dirty="0">
                <a:solidFill>
                  <a:schemeClr val="bg2">
                    <a:lumMod val="25000"/>
                  </a:schemeClr>
                </a:solidFill>
              </a:rPr>
              <a:t>to cycles that longer than 24 hours to complete. (1 mark) </a:t>
            </a:r>
            <a:r>
              <a:rPr lang="en-GB" b="1" dirty="0" err="1">
                <a:solidFill>
                  <a:schemeClr val="bg2">
                    <a:lumMod val="25000"/>
                  </a:schemeClr>
                </a:solidFill>
              </a:rPr>
              <a:t>Ultradian</a:t>
            </a:r>
            <a:r>
              <a:rPr lang="en-GB" b="1" dirty="0">
                <a:solidFill>
                  <a:schemeClr val="bg2">
                    <a:lumMod val="25000"/>
                  </a:schemeClr>
                </a:solidFill>
              </a:rPr>
              <a:t> Rhythms </a:t>
            </a:r>
            <a:r>
              <a:rPr lang="en-GB" b="1" dirty="0">
                <a:solidFill>
                  <a:srgbClr val="FF0000"/>
                </a:solidFill>
              </a:rPr>
              <a:t>is a term that refers to </a:t>
            </a:r>
            <a:r>
              <a:rPr lang="en-GB" b="1" dirty="0">
                <a:solidFill>
                  <a:schemeClr val="bg2">
                    <a:lumMod val="25000"/>
                  </a:schemeClr>
                </a:solidFill>
              </a:rPr>
              <a:t>rhythms that take less than 24 hours to complete. (1 mark)</a:t>
            </a:r>
          </a:p>
          <a:p>
            <a:endParaRPr lang="en-GB" dirty="0"/>
          </a:p>
        </p:txBody>
      </p:sp>
    </p:spTree>
    <p:extLst>
      <p:ext uri="{BB962C8B-B14F-4D97-AF65-F5344CB8AC3E}">
        <p14:creationId xmlns:p14="http://schemas.microsoft.com/office/powerpoint/2010/main" val="165125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Possible answer – </a:t>
            </a:r>
            <a:r>
              <a:rPr lang="en-GB" sz="3600" dirty="0"/>
              <a:t>note down any changes needed to your answers</a:t>
            </a:r>
            <a:endParaRPr lang="en-GB" dirty="0"/>
          </a:p>
        </p:txBody>
      </p:sp>
      <p:sp>
        <p:nvSpPr>
          <p:cNvPr id="3" name="Content Placeholder 2"/>
          <p:cNvSpPr>
            <a:spLocks noGrp="1"/>
          </p:cNvSpPr>
          <p:nvPr>
            <p:ph idx="1"/>
          </p:nvPr>
        </p:nvSpPr>
        <p:spPr/>
        <p:txBody>
          <a:bodyPr/>
          <a:lstStyle/>
          <a:p>
            <a:pPr marL="114300" indent="0">
              <a:buNone/>
            </a:pPr>
            <a:r>
              <a:rPr lang="en-GB" dirty="0"/>
              <a:t>2. Give </a:t>
            </a:r>
            <a:r>
              <a:rPr lang="en-GB" b="1" dirty="0"/>
              <a:t>one</a:t>
            </a:r>
            <a:r>
              <a:rPr lang="en-GB" dirty="0"/>
              <a:t> example of an infradian rhythm and </a:t>
            </a:r>
            <a:r>
              <a:rPr lang="en-GB" b="1" dirty="0"/>
              <a:t>one</a:t>
            </a:r>
            <a:r>
              <a:rPr lang="en-GB" dirty="0"/>
              <a:t> example of an ultradian rhythm (2 marks)</a:t>
            </a:r>
          </a:p>
          <a:p>
            <a:endParaRPr lang="en-GB" dirty="0"/>
          </a:p>
          <a:p>
            <a:pPr marL="114300" indent="0">
              <a:buNone/>
            </a:pPr>
            <a:r>
              <a:rPr lang="en-GB" b="1" dirty="0">
                <a:solidFill>
                  <a:srgbClr val="002060"/>
                </a:solidFill>
              </a:rPr>
              <a:t>One example of an infradian rhythm is the female menstrual cycle because it takes 28 days to complete (1 mark). An example of an ultradian rhythm is the cycle of sleep because it completes in less than 24 hours (1 mark)</a:t>
            </a:r>
            <a:endParaRPr lang="en-GB" dirty="0"/>
          </a:p>
        </p:txBody>
      </p:sp>
    </p:spTree>
    <p:extLst>
      <p:ext uri="{BB962C8B-B14F-4D97-AF65-F5344CB8AC3E}">
        <p14:creationId xmlns:p14="http://schemas.microsoft.com/office/powerpoint/2010/main" val="1046862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finally…</a:t>
            </a:r>
          </a:p>
        </p:txBody>
      </p:sp>
      <p:sp>
        <p:nvSpPr>
          <p:cNvPr id="3" name="Content Placeholder 2"/>
          <p:cNvSpPr>
            <a:spLocks noGrp="1"/>
          </p:cNvSpPr>
          <p:nvPr>
            <p:ph idx="1"/>
          </p:nvPr>
        </p:nvSpPr>
        <p:spPr>
          <a:xfrm>
            <a:off x="457200" y="1268760"/>
            <a:ext cx="8003232" cy="5328592"/>
          </a:xfrm>
          <a:solidFill>
            <a:schemeClr val="tx2">
              <a:lumMod val="20000"/>
              <a:lumOff val="80000"/>
            </a:schemeClr>
          </a:solidFill>
        </p:spPr>
        <p:txBody>
          <a:bodyPr>
            <a:normAutofit fontScale="92500" lnSpcReduction="10000"/>
          </a:bodyPr>
          <a:lstStyle/>
          <a:p>
            <a:r>
              <a:rPr lang="en-GB" dirty="0"/>
              <a:t>3. Outline </a:t>
            </a:r>
            <a:r>
              <a:rPr lang="en-GB" b="1" dirty="0"/>
              <a:t>one </a:t>
            </a:r>
            <a:r>
              <a:rPr lang="en-GB" dirty="0"/>
              <a:t>research study that has investigated </a:t>
            </a:r>
            <a:r>
              <a:rPr lang="en-GB" b="1" dirty="0"/>
              <a:t>infradian rhythms  </a:t>
            </a:r>
            <a:r>
              <a:rPr lang="en-GB" dirty="0"/>
              <a:t>(4 marks)</a:t>
            </a:r>
          </a:p>
          <a:p>
            <a:endParaRPr lang="en-GB" dirty="0"/>
          </a:p>
          <a:p>
            <a:pPr marL="114300" indent="0">
              <a:buNone/>
            </a:pPr>
            <a:r>
              <a:rPr lang="en-GB" sz="1900" dirty="0"/>
              <a:t>One research study in infradian rhythms was by McClintock and Stern.</a:t>
            </a:r>
          </a:p>
          <a:p>
            <a:pPr marL="114300" indent="0">
              <a:buNone/>
            </a:pPr>
            <a:r>
              <a:rPr lang="en-GB" sz="1900" dirty="0"/>
              <a:t>The Control group were 9 women of which pheromone samples were taken from them at various stages of their menstrual cycle. Cotton pads were placed under their armpit and worn for 8 hours (1 mark).</a:t>
            </a:r>
          </a:p>
          <a:p>
            <a:pPr marL="114300" indent="0">
              <a:buNone/>
            </a:pPr>
            <a:r>
              <a:rPr lang="en-GB" sz="1900" dirty="0"/>
              <a:t>The experimental group of 20 women had the odour of the pads rubbed onto their upper lip. For example, on day 1, pads from the start of the cycle were applied, day 2, pads from the second day etc. (1 mark) They found the experimental groups cycle shortened if they inhaled secretions from women about to ovulate and vica versa. On 68% of occasions women from the experimental group had changes to their cycle (1 mark).</a:t>
            </a:r>
          </a:p>
          <a:p>
            <a:pPr marL="114300" indent="0">
              <a:buNone/>
            </a:pPr>
            <a:r>
              <a:rPr lang="en-GB" sz="1900" dirty="0"/>
              <a:t>The study shows synchronisation and how pheromones, an exogenous zeitgeber, possibly affected their menstrual cycle (infradian rhythm) (1 mark).</a:t>
            </a:r>
          </a:p>
        </p:txBody>
      </p:sp>
    </p:spTree>
    <p:extLst>
      <p:ext uri="{BB962C8B-B14F-4D97-AF65-F5344CB8AC3E}">
        <p14:creationId xmlns:p14="http://schemas.microsoft.com/office/powerpoint/2010/main" val="254421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Infradian Rhythms – the menstrual cycle</a:t>
            </a:r>
          </a:p>
        </p:txBody>
      </p:sp>
      <p:sp>
        <p:nvSpPr>
          <p:cNvPr id="3" name="Content Placeholder 2"/>
          <p:cNvSpPr>
            <a:spLocks noGrp="1"/>
          </p:cNvSpPr>
          <p:nvPr>
            <p:ph idx="1"/>
          </p:nvPr>
        </p:nvSpPr>
        <p:spPr/>
        <p:txBody>
          <a:bodyPr/>
          <a:lstStyle/>
          <a:p>
            <a:r>
              <a:rPr lang="en-GB" dirty="0"/>
              <a:t>What do you know about the menstrual cycle? On MWB</a:t>
            </a:r>
          </a:p>
          <a:p>
            <a:endParaRPr lang="en-GB" dirty="0"/>
          </a:p>
        </p:txBody>
      </p:sp>
      <p:sp>
        <p:nvSpPr>
          <p:cNvPr id="5" name="Rectangle 4"/>
          <p:cNvSpPr/>
          <p:nvPr/>
        </p:nvSpPr>
        <p:spPr>
          <a:xfrm>
            <a:off x="827584" y="2564904"/>
            <a:ext cx="7632848" cy="4149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600" b="1" dirty="0"/>
              <a:t>What happens on day 1 of the </a:t>
            </a:r>
            <a:r>
              <a:rPr lang="en-GB" sz="1600" b="1"/>
              <a:t>menstrual cycle?</a:t>
            </a:r>
            <a:endParaRPr lang="en-GB" sz="1600" b="1" dirty="0"/>
          </a:p>
          <a:p>
            <a:pPr marL="285750" indent="-285750">
              <a:buFont typeface="Arial" panose="020B0604020202020204" pitchFamily="34" charset="0"/>
              <a:buChar char="•"/>
            </a:pPr>
            <a:endParaRPr lang="en-GB" sz="1600" b="1" dirty="0"/>
          </a:p>
          <a:p>
            <a:pPr marL="285750" indent="-285750">
              <a:buFont typeface="Arial" panose="020B0604020202020204" pitchFamily="34" charset="0"/>
              <a:buChar char="•"/>
            </a:pPr>
            <a:r>
              <a:rPr lang="en-GB" sz="1600" b="1" dirty="0">
                <a:solidFill>
                  <a:srgbClr val="002060"/>
                </a:solidFill>
              </a:rPr>
              <a:t>the first day of a woman’s period</a:t>
            </a:r>
            <a:endParaRPr lang="en-GB" sz="1600" b="1" dirty="0"/>
          </a:p>
          <a:p>
            <a:pPr algn="ctr"/>
            <a:endParaRPr lang="en-GB" sz="1600" b="1" dirty="0"/>
          </a:p>
          <a:p>
            <a:pPr marL="342900" indent="-342900">
              <a:buFont typeface="Arial" panose="020B0604020202020204" pitchFamily="34" charset="0"/>
              <a:buChar char="•"/>
            </a:pPr>
            <a:r>
              <a:rPr lang="en-GB" sz="1600" b="1" dirty="0"/>
              <a:t>How long does the ‘average’ cycle last for?</a:t>
            </a:r>
          </a:p>
          <a:p>
            <a:pPr marL="342900" indent="-342900">
              <a:buFont typeface="Arial" panose="020B0604020202020204" pitchFamily="34" charset="0"/>
              <a:buChar char="•"/>
            </a:pPr>
            <a:endParaRPr lang="en-GB" sz="1600" b="1" dirty="0"/>
          </a:p>
          <a:p>
            <a:pPr marL="342900" indent="-342900">
              <a:buFont typeface="Arial" panose="020B0604020202020204" pitchFamily="34" charset="0"/>
              <a:buChar char="•"/>
            </a:pPr>
            <a:r>
              <a:rPr lang="en-GB" sz="1600" b="1" dirty="0">
                <a:solidFill>
                  <a:srgbClr val="002060"/>
                </a:solidFill>
              </a:rPr>
              <a:t>average cycle lasts for 28 days</a:t>
            </a:r>
            <a:endParaRPr lang="en-GB" sz="1600" b="1" dirty="0"/>
          </a:p>
          <a:p>
            <a:pPr marL="342900" indent="-342900">
              <a:buFont typeface="Arial" panose="020B0604020202020204" pitchFamily="34" charset="0"/>
              <a:buChar char="•"/>
            </a:pPr>
            <a:endParaRPr lang="en-GB" sz="1600" b="1" dirty="0"/>
          </a:p>
          <a:p>
            <a:pPr marL="342900" indent="-342900">
              <a:buFont typeface="Arial" panose="020B0604020202020204" pitchFamily="34" charset="0"/>
              <a:buChar char="•"/>
            </a:pPr>
            <a:r>
              <a:rPr lang="en-GB" sz="1600" b="1" dirty="0"/>
              <a:t>The cycle varies in females,  give an example of a short cycle (in days) and a long cycle</a:t>
            </a:r>
          </a:p>
          <a:p>
            <a:pPr marL="342900" indent="-342900">
              <a:buFont typeface="Arial" panose="020B0604020202020204" pitchFamily="34" charset="0"/>
              <a:buChar char="•"/>
            </a:pPr>
            <a:endParaRPr lang="en-GB" sz="1600" b="1" dirty="0"/>
          </a:p>
          <a:p>
            <a:pPr marL="342900" indent="-342900">
              <a:buFont typeface="Arial" panose="020B0604020202020204" pitchFamily="34" charset="0"/>
              <a:buChar char="•"/>
            </a:pPr>
            <a:r>
              <a:rPr lang="en-GB" sz="1600" b="1" dirty="0">
                <a:solidFill>
                  <a:srgbClr val="002060"/>
                </a:solidFill>
              </a:rPr>
              <a:t>short cycle 21 days, long cycle 35 days</a:t>
            </a:r>
            <a:endParaRPr lang="en-GB" sz="1600" b="1" dirty="0"/>
          </a:p>
          <a:p>
            <a:pPr marL="342900" indent="-342900">
              <a:buFont typeface="Arial" panose="020B0604020202020204" pitchFamily="34" charset="0"/>
              <a:buChar char="•"/>
            </a:pPr>
            <a:endParaRPr lang="en-GB" sz="1600" b="1" dirty="0"/>
          </a:p>
          <a:p>
            <a:pPr marL="342900" indent="-342900">
              <a:buFont typeface="Arial" panose="020B0604020202020204" pitchFamily="34" charset="0"/>
              <a:buChar char="•"/>
            </a:pPr>
            <a:r>
              <a:rPr lang="en-GB" sz="1600" b="1" dirty="0"/>
              <a:t>What are the </a:t>
            </a:r>
            <a:r>
              <a:rPr lang="en-GB" sz="1600" b="1" u="sng" dirty="0"/>
              <a:t>two </a:t>
            </a:r>
            <a:r>
              <a:rPr lang="en-GB" sz="1600" b="1" dirty="0"/>
              <a:t>hormones  that regulate the menstrual cycle?</a:t>
            </a:r>
          </a:p>
          <a:p>
            <a:pPr marL="342900" indent="-342900">
              <a:buFont typeface="Arial" panose="020B0604020202020204" pitchFamily="34" charset="0"/>
              <a:buChar char="•"/>
            </a:pPr>
            <a:endParaRPr lang="en-GB" sz="1600" b="1" dirty="0"/>
          </a:p>
          <a:p>
            <a:pPr marL="342900" indent="-342900">
              <a:buFont typeface="Arial" panose="020B0604020202020204" pitchFamily="34" charset="0"/>
              <a:buChar char="•"/>
            </a:pPr>
            <a:r>
              <a:rPr lang="en-GB" sz="1600" b="1" dirty="0">
                <a:solidFill>
                  <a:srgbClr val="002060"/>
                </a:solidFill>
              </a:rPr>
              <a:t>Oestrogen &amp; Progesterone</a:t>
            </a:r>
            <a:endParaRPr lang="en-GB" sz="1600" b="1" dirty="0"/>
          </a:p>
        </p:txBody>
      </p:sp>
    </p:spTree>
    <p:extLst>
      <p:ext uri="{BB962C8B-B14F-4D97-AF65-F5344CB8AC3E}">
        <p14:creationId xmlns:p14="http://schemas.microsoft.com/office/powerpoint/2010/main" val="151929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fade">
                                      <p:cBhvr>
                                        <p:cTn id="37" dur="500"/>
                                        <p:tgtEl>
                                          <p:spTgt spid="5">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12" end="12"/>
                                            </p:txEl>
                                          </p:spTgt>
                                        </p:tgtEl>
                                        <p:attrNameLst>
                                          <p:attrName>style.visibility</p:attrName>
                                        </p:attrNameLst>
                                      </p:cBhvr>
                                      <p:to>
                                        <p:strVal val="visible"/>
                                      </p:to>
                                    </p:set>
                                    <p:animEffect transition="in" filter="fade">
                                      <p:cBhvr>
                                        <p:cTn id="42" dur="500"/>
                                        <p:tgtEl>
                                          <p:spTgt spid="5">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4" end="14"/>
                                            </p:txEl>
                                          </p:spTgt>
                                        </p:tgtEl>
                                        <p:attrNameLst>
                                          <p:attrName>style.visibility</p:attrName>
                                        </p:attrNameLst>
                                      </p:cBhvr>
                                      <p:to>
                                        <p:strVal val="visible"/>
                                      </p:to>
                                    </p:set>
                                    <p:animEffect transition="in" filter="fade">
                                      <p:cBhvr>
                                        <p:cTn id="4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15888"/>
            <a:ext cx="8261350" cy="1039812"/>
          </a:xfrm>
        </p:spPr>
        <p:txBody>
          <a:bodyPr>
            <a:normAutofit/>
          </a:bodyPr>
          <a:lstStyle/>
          <a:p>
            <a:r>
              <a:rPr lang="en-GB" sz="2800" dirty="0"/>
              <a:t>The menstrual cycle:  Endogenous pacemakers (hormones)</a:t>
            </a:r>
          </a:p>
        </p:txBody>
      </p:sp>
      <p:sp>
        <p:nvSpPr>
          <p:cNvPr id="3" name="Content Placeholder 2"/>
          <p:cNvSpPr>
            <a:spLocks noGrp="1"/>
          </p:cNvSpPr>
          <p:nvPr>
            <p:ph idx="4294967295"/>
          </p:nvPr>
        </p:nvSpPr>
        <p:spPr>
          <a:xfrm>
            <a:off x="0" y="1125538"/>
            <a:ext cx="8928100" cy="5616575"/>
          </a:xfrm>
        </p:spPr>
        <p:txBody>
          <a:bodyPr>
            <a:normAutofit/>
          </a:bodyPr>
          <a:lstStyle/>
          <a:p>
            <a:r>
              <a:rPr lang="en-GB" sz="2000" dirty="0"/>
              <a:t>The glands important for the menstrual cycle are the ovaries. As you know the hormones released are </a:t>
            </a:r>
            <a:r>
              <a:rPr lang="en-GB" sz="2000" b="1" dirty="0"/>
              <a:t>oestrogen</a:t>
            </a:r>
            <a:r>
              <a:rPr lang="en-GB" sz="2000" dirty="0"/>
              <a:t> &amp; </a:t>
            </a:r>
            <a:r>
              <a:rPr lang="en-GB" sz="2000" b="1" dirty="0"/>
              <a:t>progesterone </a:t>
            </a:r>
            <a:r>
              <a:rPr lang="en-GB" sz="2000" dirty="0"/>
              <a:t>(endocrine system). </a:t>
            </a:r>
          </a:p>
          <a:p>
            <a:r>
              <a:rPr lang="en-GB" sz="2000" b="1" i="1" dirty="0"/>
              <a:t>What are the missing words?</a:t>
            </a:r>
          </a:p>
        </p:txBody>
      </p:sp>
      <p:sp>
        <p:nvSpPr>
          <p:cNvPr id="4" name="Rectangle 3"/>
          <p:cNvSpPr/>
          <p:nvPr/>
        </p:nvSpPr>
        <p:spPr>
          <a:xfrm>
            <a:off x="395536" y="3356992"/>
            <a:ext cx="3888432" cy="1800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Oestrogen has the main function of promoting __________?. It is at its highest around half-way through the cycle</a:t>
            </a:r>
          </a:p>
        </p:txBody>
      </p:sp>
      <p:sp>
        <p:nvSpPr>
          <p:cNvPr id="5" name="Rectangle 4"/>
          <p:cNvSpPr/>
          <p:nvPr/>
        </p:nvSpPr>
        <p:spPr>
          <a:xfrm>
            <a:off x="539552" y="2564159"/>
            <a:ext cx="3492388" cy="432048"/>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Promoting ____________?</a:t>
            </a:r>
          </a:p>
        </p:txBody>
      </p:sp>
      <p:cxnSp>
        <p:nvCxnSpPr>
          <p:cNvPr id="12" name="Straight Arrow Connector 11"/>
          <p:cNvCxnSpPr/>
          <p:nvPr/>
        </p:nvCxnSpPr>
        <p:spPr>
          <a:xfrm>
            <a:off x="2285746" y="2996952"/>
            <a:ext cx="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004048" y="2276872"/>
            <a:ext cx="4104456" cy="5760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2060"/>
                </a:solidFill>
              </a:rPr>
              <a:t>Preparing</a:t>
            </a:r>
            <a:r>
              <a:rPr lang="en-GB" b="1" dirty="0">
                <a:solidFill>
                  <a:srgbClr val="002060"/>
                </a:solidFill>
              </a:rPr>
              <a:t> </a:t>
            </a:r>
            <a:r>
              <a:rPr lang="en-GB" sz="2000" b="1" dirty="0">
                <a:solidFill>
                  <a:srgbClr val="002060"/>
                </a:solidFill>
              </a:rPr>
              <a:t>for ____________?</a:t>
            </a:r>
          </a:p>
        </p:txBody>
      </p:sp>
      <p:sp>
        <p:nvSpPr>
          <p:cNvPr id="16" name="Rectangle 15"/>
          <p:cNvSpPr/>
          <p:nvPr/>
        </p:nvSpPr>
        <p:spPr>
          <a:xfrm>
            <a:off x="5004048" y="3212976"/>
            <a:ext cx="4032448" cy="15841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2060"/>
                </a:solidFill>
              </a:rPr>
              <a:t>After ovulation, progesterone levels increase,  the lining of the womb (uterus) thicken with blood in readiness for embryo development  - a baby!</a:t>
            </a:r>
          </a:p>
        </p:txBody>
      </p:sp>
      <p:cxnSp>
        <p:nvCxnSpPr>
          <p:cNvPr id="25" name="Straight Arrow Connector 24"/>
          <p:cNvCxnSpPr/>
          <p:nvPr/>
        </p:nvCxnSpPr>
        <p:spPr>
          <a:xfrm>
            <a:off x="6660232" y="2856758"/>
            <a:ext cx="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4797152"/>
            <a:ext cx="2808312" cy="191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7" name="Straight Arrow Connector 26"/>
          <p:cNvCxnSpPr/>
          <p:nvPr/>
        </p:nvCxnSpPr>
        <p:spPr>
          <a:xfrm flipH="1">
            <a:off x="3988006" y="1835242"/>
            <a:ext cx="738082" cy="64881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642573" y="1844824"/>
            <a:ext cx="0" cy="4320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39552" y="5373216"/>
            <a:ext cx="21602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Ovulation</a:t>
            </a:r>
          </a:p>
        </p:txBody>
      </p:sp>
      <p:sp>
        <p:nvSpPr>
          <p:cNvPr id="7" name="Rectangle 6"/>
          <p:cNvSpPr/>
          <p:nvPr/>
        </p:nvSpPr>
        <p:spPr>
          <a:xfrm>
            <a:off x="6588224" y="5157192"/>
            <a:ext cx="2016224" cy="595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Fertilisation</a:t>
            </a:r>
          </a:p>
        </p:txBody>
      </p:sp>
    </p:spTree>
    <p:extLst>
      <p:ext uri="{BB962C8B-B14F-4D97-AF65-F5344CB8AC3E}">
        <p14:creationId xmlns:p14="http://schemas.microsoft.com/office/powerpoint/2010/main" val="392470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menstrual calendar</a:t>
            </a:r>
          </a:p>
        </p:txBody>
      </p:sp>
      <p:sp>
        <p:nvSpPr>
          <p:cNvPr id="3" name="Content Placeholder 2"/>
          <p:cNvSpPr>
            <a:spLocks noGrp="1"/>
          </p:cNvSpPr>
          <p:nvPr>
            <p:ph idx="1"/>
          </p:nvPr>
        </p:nvSpPr>
        <p:spPr>
          <a:xfrm>
            <a:off x="457200" y="1752601"/>
            <a:ext cx="8229600" cy="452264"/>
          </a:xfrm>
        </p:spPr>
        <p:txBody>
          <a:bodyPr>
            <a:normAutofit fontScale="77500" lnSpcReduction="20000"/>
          </a:bodyPr>
          <a:lstStyle/>
          <a:p>
            <a:pPr marL="114300" indent="0">
              <a:buNone/>
            </a:pPr>
            <a:r>
              <a:rPr lang="en-GB" dirty="0"/>
              <a:t>In your groups, draw up a monthly calendar on your BWBs, like this:</a:t>
            </a:r>
          </a:p>
          <a:p>
            <a:endParaRPr lang="en-GB" dirty="0"/>
          </a:p>
          <a:p>
            <a:endParaRPr lang="en-GB" dirty="0"/>
          </a:p>
        </p:txBody>
      </p:sp>
      <p:pic>
        <p:nvPicPr>
          <p:cNvPr id="1028" name="Picture 4" descr="Image result for monthly calendar">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2348880"/>
            <a:ext cx="4514850" cy="34861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652120" y="2492896"/>
            <a:ext cx="2808312" cy="3416320"/>
          </a:xfrm>
          <a:prstGeom prst="rect">
            <a:avLst/>
          </a:prstGeom>
          <a:noFill/>
        </p:spPr>
        <p:txBody>
          <a:bodyPr wrap="square" rtlCol="0">
            <a:spAutoFit/>
          </a:bodyPr>
          <a:lstStyle/>
          <a:p>
            <a:pPr marL="285750" indent="-285750">
              <a:buFont typeface="Arial" panose="020B0604020202020204" pitchFamily="34" charset="0"/>
              <a:buChar char="•"/>
            </a:pPr>
            <a:r>
              <a:rPr lang="en-GB" dirty="0"/>
              <a:t>Number the days 1 – 28</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Can you list the hormonal events of the menstrual cycle and their consequences on your calendar?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Start with what happens on day 1</a:t>
            </a:r>
          </a:p>
        </p:txBody>
      </p:sp>
      <p:sp>
        <p:nvSpPr>
          <p:cNvPr id="5" name="Rectangle 4"/>
          <p:cNvSpPr/>
          <p:nvPr/>
        </p:nvSpPr>
        <p:spPr>
          <a:xfrm>
            <a:off x="1104789" y="5103190"/>
            <a:ext cx="41044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827584" y="6021288"/>
            <a:ext cx="7632848"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GB" dirty="0"/>
              <a:t>Check on the next slide to see if you got it right</a:t>
            </a:r>
          </a:p>
        </p:txBody>
      </p:sp>
    </p:spTree>
    <p:extLst>
      <p:ext uri="{BB962C8B-B14F-4D97-AF65-F5344CB8AC3E}">
        <p14:creationId xmlns:p14="http://schemas.microsoft.com/office/powerpoint/2010/main" val="209275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menstrual calendar</a:t>
            </a:r>
          </a:p>
        </p:txBody>
      </p:sp>
      <p:sp>
        <p:nvSpPr>
          <p:cNvPr id="3" name="Content Placeholder 2"/>
          <p:cNvSpPr>
            <a:spLocks noGrp="1"/>
          </p:cNvSpPr>
          <p:nvPr>
            <p:ph idx="1"/>
          </p:nvPr>
        </p:nvSpPr>
        <p:spPr>
          <a:xfrm>
            <a:off x="457200" y="1752601"/>
            <a:ext cx="8229600" cy="452264"/>
          </a:xfrm>
        </p:spPr>
        <p:style>
          <a:lnRef idx="3">
            <a:schemeClr val="lt1"/>
          </a:lnRef>
          <a:fillRef idx="1">
            <a:schemeClr val="accent2"/>
          </a:fillRef>
          <a:effectRef idx="1">
            <a:schemeClr val="accent2"/>
          </a:effectRef>
          <a:fontRef idx="minor">
            <a:schemeClr val="lt1"/>
          </a:fontRef>
        </p:style>
        <p:txBody>
          <a:bodyPr>
            <a:normAutofit lnSpcReduction="10000"/>
          </a:bodyPr>
          <a:lstStyle/>
          <a:p>
            <a:pPr marL="114300" indent="0">
              <a:buNone/>
            </a:pPr>
            <a:r>
              <a:rPr lang="en-GB" dirty="0"/>
              <a:t>Did you get this?</a:t>
            </a:r>
          </a:p>
          <a:p>
            <a:endParaRPr lang="en-GB" dirty="0"/>
          </a:p>
        </p:txBody>
      </p:sp>
      <p:pic>
        <p:nvPicPr>
          <p:cNvPr id="1028" name="Picture 4" descr="Image result for monthly calendar">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2348880"/>
            <a:ext cx="4514850" cy="348615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104789" y="5103190"/>
            <a:ext cx="41044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069832" y="3013295"/>
            <a:ext cx="792088" cy="461665"/>
          </a:xfrm>
          <a:prstGeom prst="rect">
            <a:avLst/>
          </a:prstGeom>
          <a:noFill/>
        </p:spPr>
        <p:txBody>
          <a:bodyPr wrap="square" rtlCol="0">
            <a:spAutoFit/>
          </a:bodyPr>
          <a:lstStyle/>
          <a:p>
            <a:r>
              <a:rPr lang="en-GB" sz="800" dirty="0"/>
              <a:t>1</a:t>
            </a:r>
            <a:r>
              <a:rPr lang="en-GB" sz="800" baseline="30000" dirty="0"/>
              <a:t>st</a:t>
            </a:r>
            <a:r>
              <a:rPr lang="en-GB" sz="800" dirty="0"/>
              <a:t> day of </a:t>
            </a:r>
            <a:r>
              <a:rPr lang="en-GB" sz="800" dirty="0" err="1"/>
              <a:t>menstural</a:t>
            </a:r>
            <a:r>
              <a:rPr lang="en-GB" sz="800" dirty="0"/>
              <a:t> period</a:t>
            </a:r>
          </a:p>
        </p:txBody>
      </p:sp>
      <p:sp>
        <p:nvSpPr>
          <p:cNvPr id="7" name="Right Arrow 6"/>
          <p:cNvSpPr/>
          <p:nvPr/>
        </p:nvSpPr>
        <p:spPr>
          <a:xfrm>
            <a:off x="1104789" y="3645024"/>
            <a:ext cx="3451675"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946447" y="3770744"/>
            <a:ext cx="2026004" cy="215444"/>
          </a:xfrm>
          <a:prstGeom prst="rect">
            <a:avLst/>
          </a:prstGeom>
          <a:noFill/>
        </p:spPr>
        <p:txBody>
          <a:bodyPr wrap="square" rtlCol="0">
            <a:spAutoFit/>
          </a:bodyPr>
          <a:lstStyle/>
          <a:p>
            <a:r>
              <a:rPr lang="en-GB" sz="800" dirty="0"/>
              <a:t>Levels of oestrogen increase</a:t>
            </a:r>
          </a:p>
        </p:txBody>
      </p:sp>
      <p:sp>
        <p:nvSpPr>
          <p:cNvPr id="10" name="TextBox 9"/>
          <p:cNvSpPr txBox="1"/>
          <p:nvPr/>
        </p:nvSpPr>
        <p:spPr>
          <a:xfrm>
            <a:off x="4563442" y="3416801"/>
            <a:ext cx="792088" cy="707886"/>
          </a:xfrm>
          <a:prstGeom prst="rect">
            <a:avLst/>
          </a:prstGeom>
          <a:noFill/>
        </p:spPr>
        <p:txBody>
          <a:bodyPr wrap="square" rtlCol="0">
            <a:spAutoFit/>
          </a:bodyPr>
          <a:lstStyle/>
          <a:p>
            <a:r>
              <a:rPr lang="en-GB" sz="800" dirty="0"/>
              <a:t>An egg is released from one of the ovaries (ovulation)</a:t>
            </a:r>
          </a:p>
        </p:txBody>
      </p:sp>
      <p:sp>
        <p:nvSpPr>
          <p:cNvPr id="11" name="Right Arrow 10"/>
          <p:cNvSpPr/>
          <p:nvPr/>
        </p:nvSpPr>
        <p:spPr>
          <a:xfrm>
            <a:off x="1133548" y="4129048"/>
            <a:ext cx="4014516" cy="1375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2051720" y="4272887"/>
            <a:ext cx="2026004" cy="338554"/>
          </a:xfrm>
          <a:prstGeom prst="rect">
            <a:avLst/>
          </a:prstGeom>
          <a:noFill/>
        </p:spPr>
        <p:txBody>
          <a:bodyPr wrap="square" rtlCol="0">
            <a:spAutoFit/>
          </a:bodyPr>
          <a:lstStyle/>
          <a:p>
            <a:r>
              <a:rPr lang="en-GB" sz="800" dirty="0"/>
              <a:t>Levels of progesterone increase while levels of oestrogen stay high</a:t>
            </a:r>
          </a:p>
        </p:txBody>
      </p:sp>
      <p:sp>
        <p:nvSpPr>
          <p:cNvPr id="13" name="Right Arrow 12"/>
          <p:cNvSpPr/>
          <p:nvPr/>
        </p:nvSpPr>
        <p:spPr>
          <a:xfrm>
            <a:off x="1111767" y="4666689"/>
            <a:ext cx="2860684" cy="141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1654441" y="4746630"/>
            <a:ext cx="2026004" cy="338554"/>
          </a:xfrm>
          <a:prstGeom prst="rect">
            <a:avLst/>
          </a:prstGeom>
          <a:noFill/>
        </p:spPr>
        <p:txBody>
          <a:bodyPr wrap="square" rtlCol="0">
            <a:spAutoFit/>
          </a:bodyPr>
          <a:lstStyle/>
          <a:p>
            <a:r>
              <a:rPr lang="en-GB" sz="800" dirty="0"/>
              <a:t>Levels of progesterone increase while levels of oestrogen stay high</a:t>
            </a:r>
          </a:p>
        </p:txBody>
      </p:sp>
      <p:sp>
        <p:nvSpPr>
          <p:cNvPr id="15" name="TextBox 14"/>
          <p:cNvSpPr txBox="1"/>
          <p:nvPr/>
        </p:nvSpPr>
        <p:spPr>
          <a:xfrm>
            <a:off x="3974474" y="4464695"/>
            <a:ext cx="1316759" cy="707886"/>
          </a:xfrm>
          <a:prstGeom prst="rect">
            <a:avLst/>
          </a:prstGeom>
          <a:noFill/>
        </p:spPr>
        <p:txBody>
          <a:bodyPr wrap="square" rtlCol="0">
            <a:spAutoFit/>
          </a:bodyPr>
          <a:lstStyle/>
          <a:p>
            <a:r>
              <a:rPr lang="en-GB" sz="800" dirty="0"/>
              <a:t>If the egg has not been fertilised, there is a sharp drop in levels of oestrogen &amp; progesterone </a:t>
            </a:r>
          </a:p>
        </p:txBody>
      </p:sp>
      <p:sp>
        <p:nvSpPr>
          <p:cNvPr id="8" name="TextBox 7"/>
          <p:cNvSpPr txBox="1"/>
          <p:nvPr/>
        </p:nvSpPr>
        <p:spPr>
          <a:xfrm>
            <a:off x="5618085" y="2354972"/>
            <a:ext cx="2919365" cy="353943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GB" sz="1400" dirty="0"/>
              <a:t>The increase in oestrogen leads to ovulation around the14th day of the menstrual cycle.  Following that, progesterone levels increase and this causes the womb lining to thicken in preparation for the fertilised embryo to embed.  Levels of both hormones remain high until approximately day 26, when if no embryo has embedded in the womb, levels of both hormones drop sharply, which triggers the menstrual period, the shedding of the thickened womb lining</a:t>
            </a:r>
          </a:p>
        </p:txBody>
      </p:sp>
    </p:spTree>
    <p:extLst>
      <p:ext uri="{BB962C8B-B14F-4D97-AF65-F5344CB8AC3E}">
        <p14:creationId xmlns:p14="http://schemas.microsoft.com/office/powerpoint/2010/main" val="656377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Menstrual cycle:  Exogenous </a:t>
            </a:r>
            <a:r>
              <a:rPr lang="en-GB" dirty="0" err="1"/>
              <a:t>zeitgebers</a:t>
            </a:r>
            <a:r>
              <a:rPr lang="en-GB" dirty="0"/>
              <a:t> </a:t>
            </a:r>
          </a:p>
        </p:txBody>
      </p:sp>
      <p:sp>
        <p:nvSpPr>
          <p:cNvPr id="3" name="Content Placeholder 2"/>
          <p:cNvSpPr>
            <a:spLocks noGrp="1"/>
          </p:cNvSpPr>
          <p:nvPr>
            <p:ph idx="1"/>
          </p:nvPr>
        </p:nvSpPr>
        <p:spPr/>
        <p:txBody>
          <a:bodyPr>
            <a:normAutofit fontScale="85000" lnSpcReduction="20000"/>
          </a:bodyPr>
          <a:lstStyle/>
          <a:p>
            <a:pPr marL="114300" indent="0">
              <a:buNone/>
            </a:pPr>
            <a:r>
              <a:rPr lang="en-GB" b="1" dirty="0"/>
              <a:t>Answer the following questions on MWBs</a:t>
            </a:r>
          </a:p>
          <a:p>
            <a:pPr marL="114300" indent="0">
              <a:buNone/>
            </a:pPr>
            <a:endParaRPr lang="en-GB" b="1" dirty="0"/>
          </a:p>
          <a:p>
            <a:r>
              <a:rPr lang="en-GB" dirty="0"/>
              <a:t>What two external factors are thought to have an influence over the menstrual cycle?  </a:t>
            </a:r>
          </a:p>
          <a:p>
            <a:pPr marL="114300" indent="0">
              <a:buNone/>
            </a:pPr>
            <a:r>
              <a:rPr lang="en-GB" dirty="0"/>
              <a:t>	</a:t>
            </a:r>
          </a:p>
          <a:p>
            <a:pPr marL="114300" indent="0">
              <a:buNone/>
            </a:pPr>
            <a:r>
              <a:rPr lang="en-GB" dirty="0">
                <a:solidFill>
                  <a:srgbClr val="FF0000"/>
                </a:solidFill>
              </a:rPr>
              <a:t>	Light &amp; pheromones</a:t>
            </a:r>
          </a:p>
          <a:p>
            <a:pPr marL="114300" indent="0">
              <a:buNone/>
            </a:pPr>
            <a:endParaRPr lang="en-GB" dirty="0">
              <a:solidFill>
                <a:srgbClr val="FF0000"/>
              </a:solidFill>
            </a:endParaRPr>
          </a:p>
          <a:p>
            <a:r>
              <a:rPr lang="en-GB" dirty="0">
                <a:solidFill>
                  <a:schemeClr val="tx1"/>
                </a:solidFill>
              </a:rPr>
              <a:t>How does light affect the menstrual cycle?</a:t>
            </a:r>
          </a:p>
          <a:p>
            <a:endParaRPr lang="en-GB" dirty="0">
              <a:solidFill>
                <a:schemeClr val="tx1"/>
              </a:solidFill>
            </a:endParaRPr>
          </a:p>
          <a:p>
            <a:pPr marL="114300" indent="0">
              <a:buNone/>
            </a:pPr>
            <a:r>
              <a:rPr lang="en-GB" dirty="0">
                <a:solidFill>
                  <a:schemeClr val="tx1"/>
                </a:solidFill>
              </a:rPr>
              <a:t>	</a:t>
            </a:r>
            <a:r>
              <a:rPr lang="en-GB" dirty="0">
                <a:solidFill>
                  <a:srgbClr val="FF0000"/>
                </a:solidFill>
              </a:rPr>
              <a:t>A lack of light shortens the cycle</a:t>
            </a:r>
          </a:p>
          <a:p>
            <a:pPr marL="571500" indent="-457200">
              <a:buFont typeface="+mj-lt"/>
              <a:buAutoNum type="arabicPeriod"/>
            </a:pPr>
            <a:endParaRPr lang="en-GB" dirty="0"/>
          </a:p>
          <a:p>
            <a:r>
              <a:rPr lang="en-GB" dirty="0"/>
              <a:t>How do pheromones affect women’s menstrual cycles?</a:t>
            </a:r>
          </a:p>
          <a:p>
            <a:endParaRPr lang="en-GB" dirty="0"/>
          </a:p>
          <a:p>
            <a:pPr marL="114300" indent="0">
              <a:buNone/>
            </a:pPr>
            <a:r>
              <a:rPr lang="en-GB" dirty="0"/>
              <a:t>	</a:t>
            </a:r>
            <a:r>
              <a:rPr lang="en-GB" dirty="0">
                <a:solidFill>
                  <a:srgbClr val="FF0000"/>
                </a:solidFill>
              </a:rPr>
              <a:t>Synchronising when living with other women</a:t>
            </a:r>
          </a:p>
          <a:p>
            <a:pPr marL="571500" indent="-457200">
              <a:buFont typeface="+mj-lt"/>
              <a:buAutoNum type="arabicPeriod"/>
            </a:pPr>
            <a:endParaRPr lang="en-GB" dirty="0"/>
          </a:p>
        </p:txBody>
      </p:sp>
    </p:spTree>
    <p:extLst>
      <p:ext uri="{BB962C8B-B14F-4D97-AF65-F5344CB8AC3E}">
        <p14:creationId xmlns:p14="http://schemas.microsoft.com/office/powerpoint/2010/main" val="370097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fade">
                                      <p:cBhvr>
                                        <p:cTn id="4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Research into the menstrual cycle</a:t>
            </a:r>
          </a:p>
        </p:txBody>
      </p:sp>
      <p:sp>
        <p:nvSpPr>
          <p:cNvPr id="3" name="Content Placeholder 2"/>
          <p:cNvSpPr>
            <a:spLocks noGrp="1"/>
          </p:cNvSpPr>
          <p:nvPr>
            <p:ph idx="1"/>
          </p:nvPr>
        </p:nvSpPr>
        <p:spPr>
          <a:xfrm>
            <a:off x="300304" y="1680637"/>
            <a:ext cx="5967990" cy="4412659"/>
          </a:xfrm>
        </p:spPr>
        <p:txBody>
          <a:bodyPr>
            <a:normAutofit fontScale="55000" lnSpcReduction="20000"/>
          </a:bodyPr>
          <a:lstStyle/>
          <a:p>
            <a:pPr marL="114300" indent="0">
              <a:buNone/>
            </a:pPr>
            <a:r>
              <a:rPr lang="en-GB" b="1" i="1" dirty="0"/>
              <a:t>On MWBS:  For each piece of research, say whether it relates to the effect of light, or pheromones.  Write a statement for each one linking back to what it suggests about the menstrual cycle</a:t>
            </a:r>
          </a:p>
          <a:p>
            <a:pPr marL="114300" indent="0">
              <a:buNone/>
            </a:pPr>
            <a:endParaRPr lang="en-GB" b="1" i="1" dirty="0"/>
          </a:p>
          <a:p>
            <a:pPr marL="114300" indent="0">
              <a:buNone/>
            </a:pPr>
            <a:r>
              <a:rPr lang="en-GB" b="1" dirty="0"/>
              <a:t>McClintock and Stern (1998) </a:t>
            </a:r>
          </a:p>
          <a:p>
            <a:r>
              <a:rPr lang="en-GB" dirty="0"/>
              <a:t>used a sample of 29 female university students, not taking birth control pills. Samples of sweat were gathered from 9 of the women at different stages of their menstrual cycle, via a cotton pad placed under their armpit. The pads were treated with alcohol and frozen (to eliminate any bacteria). This was the control group.</a:t>
            </a:r>
          </a:p>
          <a:p>
            <a:r>
              <a:rPr lang="en-GB" dirty="0"/>
              <a:t>The odour from these pads were inhaled by the other 20 women (the experimental group) by being rubbed on their upper lip. On day 1, pads from the start of the cycle were applied to the 20 women, on day 2 they were given pads from the second day of the cycle, and so on.</a:t>
            </a:r>
          </a:p>
          <a:p>
            <a:r>
              <a:rPr lang="en-GB" dirty="0"/>
              <a:t>when the experimental group inhaled secretions from women who were about to ovulate, their menstrual cycles became shorter. When they inhaled secretions from women who had just ovulated, their menstrual cycles became longer. The experimental groups’ menstrual cycles were affected by the secretions from the control group.  On 68% of occasions the recipients of the sweat donation had experienced changes to their cycle which brought them closer to their ‘odour donor’. </a:t>
            </a:r>
          </a:p>
          <a:p>
            <a:pPr marL="114300" indent="0">
              <a:buNone/>
            </a:pPr>
            <a:endParaRPr lang="en-GB" b="1" i="1"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61849" t="18435" r="3788"/>
          <a:stretch/>
        </p:blipFill>
        <p:spPr>
          <a:xfrm>
            <a:off x="6410482" y="1798499"/>
            <a:ext cx="2409992" cy="4294797"/>
          </a:xfrm>
          <a:prstGeom prst="rect">
            <a:avLst/>
          </a:prstGeom>
        </p:spPr>
      </p:pic>
      <p:sp>
        <p:nvSpPr>
          <p:cNvPr id="5" name="12-Point Star 4"/>
          <p:cNvSpPr/>
          <p:nvPr/>
        </p:nvSpPr>
        <p:spPr>
          <a:xfrm rot="518192">
            <a:off x="5742696" y="4759975"/>
            <a:ext cx="3096344" cy="1440160"/>
          </a:xfrm>
          <a:prstGeom prst="star12">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Pheromones</a:t>
            </a:r>
          </a:p>
        </p:txBody>
      </p:sp>
      <p:sp>
        <p:nvSpPr>
          <p:cNvPr id="6" name="TextBox 5"/>
          <p:cNvSpPr txBox="1"/>
          <p:nvPr/>
        </p:nvSpPr>
        <p:spPr>
          <a:xfrm>
            <a:off x="611560" y="5733256"/>
            <a:ext cx="5328592" cy="83099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GB" sz="1600" dirty="0"/>
              <a:t>It supports the view that other women’s pheromones have a synchronising effect on the menstrual cycle</a:t>
            </a:r>
          </a:p>
        </p:txBody>
      </p:sp>
    </p:spTree>
    <p:extLst>
      <p:ext uri="{BB962C8B-B14F-4D97-AF65-F5344CB8AC3E}">
        <p14:creationId xmlns:p14="http://schemas.microsoft.com/office/powerpoint/2010/main" val="369453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Research into the menstrual cycle</a:t>
            </a:r>
          </a:p>
        </p:txBody>
      </p:sp>
      <p:sp>
        <p:nvSpPr>
          <p:cNvPr id="3" name="Content Placeholder 2"/>
          <p:cNvSpPr>
            <a:spLocks noGrp="1"/>
          </p:cNvSpPr>
          <p:nvPr>
            <p:ph idx="1"/>
          </p:nvPr>
        </p:nvSpPr>
        <p:spPr/>
        <p:txBody>
          <a:bodyPr/>
          <a:lstStyle/>
          <a:p>
            <a:r>
              <a:rPr lang="en-GB" b="1" dirty="0" err="1"/>
              <a:t>Reinberg</a:t>
            </a:r>
            <a:r>
              <a:rPr lang="en-GB" b="1" dirty="0"/>
              <a:t> (1967) </a:t>
            </a:r>
            <a:r>
              <a:rPr lang="en-GB" dirty="0"/>
              <a:t>conducted a study where one female participant spent three months in a cave with only a small lamp. </a:t>
            </a:r>
            <a:r>
              <a:rPr lang="en-GB" dirty="0" err="1"/>
              <a:t>Reinberg</a:t>
            </a:r>
            <a:r>
              <a:rPr lang="en-GB" dirty="0"/>
              <a:t> noted that her menstrual cycle shortened from the usual 28 days to 25.7 days</a:t>
            </a:r>
          </a:p>
        </p:txBody>
      </p:sp>
      <p:pic>
        <p:nvPicPr>
          <p:cNvPr id="5" name="Picture 4"/>
          <p:cNvPicPr>
            <a:picLocks noChangeAspect="1"/>
          </p:cNvPicPr>
          <p:nvPr/>
        </p:nvPicPr>
        <p:blipFill>
          <a:blip r:embed="rId2"/>
          <a:stretch>
            <a:fillRect/>
          </a:stretch>
        </p:blipFill>
        <p:spPr>
          <a:xfrm>
            <a:off x="899592" y="3717032"/>
            <a:ext cx="4286250" cy="2895600"/>
          </a:xfrm>
          <a:prstGeom prst="rect">
            <a:avLst/>
          </a:prstGeom>
        </p:spPr>
      </p:pic>
      <p:sp>
        <p:nvSpPr>
          <p:cNvPr id="6" name="TextBox 5"/>
          <p:cNvSpPr txBox="1"/>
          <p:nvPr/>
        </p:nvSpPr>
        <p:spPr>
          <a:xfrm>
            <a:off x="5460157" y="3707816"/>
            <a:ext cx="2952328" cy="1323439"/>
          </a:xfrm>
          <a:prstGeom prst="rect">
            <a:avLst/>
          </a:prstGeom>
          <a:solidFill>
            <a:schemeClr val="accent1"/>
          </a:solidFill>
        </p:spPr>
        <p:txBody>
          <a:bodyPr wrap="square" rtlCol="0">
            <a:spAutoFit/>
          </a:bodyPr>
          <a:lstStyle/>
          <a:p>
            <a:r>
              <a:rPr lang="en-GB" sz="1600" b="1" i="1" dirty="0"/>
              <a:t>does it relates to the effect of light, or pheromones?  Write a statement linking back to what the study says about the menstrual cycle</a:t>
            </a:r>
            <a:endParaRPr lang="en-GB" sz="1600" dirty="0"/>
          </a:p>
        </p:txBody>
      </p:sp>
      <p:sp>
        <p:nvSpPr>
          <p:cNvPr id="7" name="12-Point Star 6"/>
          <p:cNvSpPr/>
          <p:nvPr/>
        </p:nvSpPr>
        <p:spPr>
          <a:xfrm rot="518192">
            <a:off x="2441588" y="4997978"/>
            <a:ext cx="2657589" cy="1109438"/>
          </a:xfrm>
          <a:prstGeom prst="star12">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light</a:t>
            </a:r>
          </a:p>
        </p:txBody>
      </p:sp>
      <p:sp>
        <p:nvSpPr>
          <p:cNvPr id="4" name="TextBox 3"/>
          <p:cNvSpPr txBox="1"/>
          <p:nvPr/>
        </p:nvSpPr>
        <p:spPr>
          <a:xfrm>
            <a:off x="5460157" y="5301208"/>
            <a:ext cx="2952328" cy="1200329"/>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GB" dirty="0"/>
              <a:t>It suggests that a lack of light has the effect of shortening the menstrual cycle</a:t>
            </a:r>
          </a:p>
        </p:txBody>
      </p:sp>
    </p:spTree>
    <p:extLst>
      <p:ext uri="{BB962C8B-B14F-4D97-AF65-F5344CB8AC3E}">
        <p14:creationId xmlns:p14="http://schemas.microsoft.com/office/powerpoint/2010/main" val="233707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GB" dirty="0"/>
              <a:t>Exam practice</a:t>
            </a:r>
          </a:p>
        </p:txBody>
      </p:sp>
      <p:sp>
        <p:nvSpPr>
          <p:cNvPr id="3" name="Content Placeholder 2"/>
          <p:cNvSpPr>
            <a:spLocks noGrp="1"/>
          </p:cNvSpPr>
          <p:nvPr>
            <p:ph idx="1"/>
          </p:nvPr>
        </p:nvSpPr>
        <p:spPr>
          <a:solidFill>
            <a:schemeClr val="accent1">
              <a:lumMod val="40000"/>
              <a:lumOff val="60000"/>
            </a:schemeClr>
          </a:solidFill>
        </p:spPr>
        <p:txBody>
          <a:bodyPr>
            <a:normAutofit lnSpcReduction="10000"/>
          </a:bodyPr>
          <a:lstStyle/>
          <a:p>
            <a:pPr marL="114300" indent="0">
              <a:buNone/>
            </a:pPr>
            <a:r>
              <a:rPr lang="en-GB" b="1" i="1" dirty="0"/>
              <a:t>Have a go at the following exam questions individually and without notes:</a:t>
            </a:r>
          </a:p>
          <a:p>
            <a:endParaRPr lang="en-GB" dirty="0"/>
          </a:p>
          <a:p>
            <a:pPr marL="114300" indent="0">
              <a:buNone/>
            </a:pPr>
            <a:r>
              <a:rPr lang="en-GB" dirty="0"/>
              <a:t>1. Explain what is meant by the </a:t>
            </a:r>
            <a:r>
              <a:rPr lang="en-GB" b="1" dirty="0"/>
              <a:t>terms</a:t>
            </a:r>
            <a:r>
              <a:rPr lang="en-GB" dirty="0"/>
              <a:t> infradian rhythm and ultradian rhythm (2 marks)</a:t>
            </a:r>
          </a:p>
          <a:p>
            <a:endParaRPr lang="en-GB" dirty="0"/>
          </a:p>
          <a:p>
            <a:pPr marL="114300" indent="0">
              <a:buNone/>
            </a:pPr>
            <a:r>
              <a:rPr lang="en-GB" dirty="0"/>
              <a:t>2. Give </a:t>
            </a:r>
            <a:r>
              <a:rPr lang="en-GB" b="1" dirty="0"/>
              <a:t>one</a:t>
            </a:r>
            <a:r>
              <a:rPr lang="en-GB" dirty="0"/>
              <a:t> example of an infradian rhythm and </a:t>
            </a:r>
            <a:r>
              <a:rPr lang="en-GB" b="1" dirty="0"/>
              <a:t>one</a:t>
            </a:r>
            <a:r>
              <a:rPr lang="en-GB" dirty="0"/>
              <a:t> example of an ultradian rhythm (2 marks)</a:t>
            </a:r>
          </a:p>
          <a:p>
            <a:endParaRPr lang="en-GB" dirty="0"/>
          </a:p>
          <a:p>
            <a:pPr marL="114300" indent="0">
              <a:buNone/>
            </a:pPr>
            <a:r>
              <a:rPr lang="en-GB" dirty="0"/>
              <a:t>3. Outline </a:t>
            </a:r>
            <a:r>
              <a:rPr lang="en-GB" b="1" dirty="0"/>
              <a:t>one</a:t>
            </a:r>
            <a:r>
              <a:rPr lang="en-GB" dirty="0"/>
              <a:t> research study that has investigated infradian rhythms (4 marks)</a:t>
            </a:r>
          </a:p>
        </p:txBody>
      </p:sp>
    </p:spTree>
    <p:extLst>
      <p:ext uri="{BB962C8B-B14F-4D97-AF65-F5344CB8AC3E}">
        <p14:creationId xmlns:p14="http://schemas.microsoft.com/office/powerpoint/2010/main" val="846714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1793</TotalTime>
  <Words>1225</Words>
  <Application>Microsoft Office PowerPoint</Application>
  <PresentationFormat>On-screen Show (4:3)</PresentationFormat>
  <Paragraphs>97</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Book Antiqua</vt:lpstr>
      <vt:lpstr>Calibri</vt:lpstr>
      <vt:lpstr>Century Gothic</vt:lpstr>
      <vt:lpstr>Apothecary</vt:lpstr>
      <vt:lpstr>Infradian Rhythms</vt:lpstr>
      <vt:lpstr>Infradian Rhythms – the menstrual cycle</vt:lpstr>
      <vt:lpstr>The menstrual cycle:  Endogenous pacemakers (hormones)</vt:lpstr>
      <vt:lpstr>The menstrual calendar</vt:lpstr>
      <vt:lpstr>The menstrual calendar</vt:lpstr>
      <vt:lpstr>The Menstrual cycle:  Exogenous zeitgebers </vt:lpstr>
      <vt:lpstr>Research into the menstrual cycle</vt:lpstr>
      <vt:lpstr>Research into the menstrual cycle</vt:lpstr>
      <vt:lpstr>Exam practice</vt:lpstr>
      <vt:lpstr>Possible answers – note down any changes needed to your answers</vt:lpstr>
      <vt:lpstr>Possible answer – note down any changes needed to your answers</vt:lpstr>
      <vt:lpstr>And 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dc:title>
  <dc:creator>s.pedley</dc:creator>
  <cp:lastModifiedBy>Stacey Marks</cp:lastModifiedBy>
  <cp:revision>368</cp:revision>
  <cp:lastPrinted>2016-12-06T10:47:27Z</cp:lastPrinted>
  <dcterms:created xsi:type="dcterms:W3CDTF">2016-09-07T12:27:22Z</dcterms:created>
  <dcterms:modified xsi:type="dcterms:W3CDTF">2021-05-19T09:37:32Z</dcterms:modified>
</cp:coreProperties>
</file>