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8" r:id="rId2"/>
    <p:sldId id="312" r:id="rId3"/>
    <p:sldId id="310" r:id="rId4"/>
    <p:sldId id="311" r:id="rId5"/>
    <p:sldId id="313" r:id="rId6"/>
    <p:sldId id="314" r:id="rId7"/>
    <p:sldId id="315" r:id="rId8"/>
    <p:sldId id="316" r:id="rId9"/>
    <p:sldId id="306" r:id="rId10"/>
    <p:sldId id="294" r:id="rId11"/>
    <p:sldId id="295" r:id="rId12"/>
    <p:sldId id="296" r:id="rId13"/>
    <p:sldId id="292" r:id="rId14"/>
    <p:sldId id="293" r:id="rId15"/>
    <p:sldId id="307" r:id="rId16"/>
    <p:sldId id="308"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660066"/>
    <a:srgbClr val="FFFF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64" autoAdjust="0"/>
  </p:normalViewPr>
  <p:slideViewPr>
    <p:cSldViewPr>
      <p:cViewPr varScale="1">
        <p:scale>
          <a:sx n="110" d="100"/>
          <a:sy n="110"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D15ACE43-7F60-402C-96B9-89B1146B9941}" type="datetimeFigureOut">
              <a:rPr lang="en-GB" smtClean="0"/>
              <a:t>13/11/2020</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27318EF-CF9E-4827-958A-D0449E1D489F}" type="slidenum">
              <a:rPr lang="en-GB" smtClean="0"/>
              <a:t>‹#›</a:t>
            </a:fld>
            <a:endParaRPr lang="en-GB"/>
          </a:p>
        </p:txBody>
      </p:sp>
    </p:spTree>
    <p:extLst>
      <p:ext uri="{BB962C8B-B14F-4D97-AF65-F5344CB8AC3E}">
        <p14:creationId xmlns:p14="http://schemas.microsoft.com/office/powerpoint/2010/main" val="3830396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C6EF30D-F38B-42B5-9C05-A21B8B38303A}" type="datetimeFigureOut">
              <a:rPr lang="en-GB" smtClean="0"/>
              <a:t>13/11/2020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4D9BA15-81FC-414E-8E7B-A88F6C33AC59}" type="slidenum">
              <a:rPr lang="en-GB" smtClean="0"/>
              <a:t>‹#›</a:t>
            </a:fld>
            <a:endParaRPr lang="en-GB"/>
          </a:p>
        </p:txBody>
      </p:sp>
    </p:spTree>
    <p:extLst>
      <p:ext uri="{BB962C8B-B14F-4D97-AF65-F5344CB8AC3E}">
        <p14:creationId xmlns:p14="http://schemas.microsoft.com/office/powerpoint/2010/main" val="4258280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Start the clip from 6.35 and finish at 10.22</a:t>
            </a:r>
            <a:endParaRPr lang="en-GB" dirty="0"/>
          </a:p>
        </p:txBody>
      </p:sp>
      <p:sp>
        <p:nvSpPr>
          <p:cNvPr id="4" name="Slide Number Placeholder 3"/>
          <p:cNvSpPr>
            <a:spLocks noGrp="1"/>
          </p:cNvSpPr>
          <p:nvPr>
            <p:ph type="sldNum" sz="quarter" idx="10"/>
          </p:nvPr>
        </p:nvSpPr>
        <p:spPr/>
        <p:txBody>
          <a:bodyPr/>
          <a:lstStyle/>
          <a:p>
            <a:fld id="{C4D9BA15-81FC-414E-8E7B-A88F6C33AC59}" type="slidenum">
              <a:rPr lang="en-GB" smtClean="0"/>
              <a:t>8</a:t>
            </a:fld>
            <a:endParaRPr lang="en-GB"/>
          </a:p>
        </p:txBody>
      </p:sp>
    </p:spTree>
    <p:extLst>
      <p:ext uri="{BB962C8B-B14F-4D97-AF65-F5344CB8AC3E}">
        <p14:creationId xmlns:p14="http://schemas.microsoft.com/office/powerpoint/2010/main" val="161207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094983D-29FF-41BE-B62A-A8F2BEB98B36}"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1840409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94983D-29FF-41BE-B62A-A8F2BEB98B36}"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370831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94983D-29FF-41BE-B62A-A8F2BEB98B36}"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305310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94983D-29FF-41BE-B62A-A8F2BEB98B36}"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168535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4983D-29FF-41BE-B62A-A8F2BEB98B36}"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400936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094983D-29FF-41BE-B62A-A8F2BEB98B36}"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1235349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094983D-29FF-41BE-B62A-A8F2BEB98B36}" type="datetimeFigureOut">
              <a:rPr lang="en-GB" smtClean="0"/>
              <a:t>13/11/2020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92744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094983D-29FF-41BE-B62A-A8F2BEB98B36}" type="datetimeFigureOut">
              <a:rPr lang="en-GB" smtClean="0"/>
              <a:t>13/11/2020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2184317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4983D-29FF-41BE-B62A-A8F2BEB98B36}" type="datetimeFigureOut">
              <a:rPr lang="en-GB" smtClean="0"/>
              <a:t>13/11/2020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221403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4983D-29FF-41BE-B62A-A8F2BEB98B36}"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123774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4983D-29FF-41BE-B62A-A8F2BEB98B36}"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7C8B7-284B-4365-B6C5-B9522D7E21D7}" type="slidenum">
              <a:rPr lang="en-GB" smtClean="0"/>
              <a:t>‹#›</a:t>
            </a:fld>
            <a:endParaRPr lang="en-GB"/>
          </a:p>
        </p:txBody>
      </p:sp>
    </p:spTree>
    <p:extLst>
      <p:ext uri="{BB962C8B-B14F-4D97-AF65-F5344CB8AC3E}">
        <p14:creationId xmlns:p14="http://schemas.microsoft.com/office/powerpoint/2010/main" val="2999612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4983D-29FF-41BE-B62A-A8F2BEB98B36}" type="datetimeFigureOut">
              <a:rPr lang="en-GB" smtClean="0"/>
              <a:t>13/11/2020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7C8B7-284B-4365-B6C5-B9522D7E21D7}" type="slidenum">
              <a:rPr lang="en-GB" smtClean="0"/>
              <a:t>‹#›</a:t>
            </a:fld>
            <a:endParaRPr lang="en-GB"/>
          </a:p>
        </p:txBody>
      </p:sp>
    </p:spTree>
    <p:extLst>
      <p:ext uri="{BB962C8B-B14F-4D97-AF65-F5344CB8AC3E}">
        <p14:creationId xmlns:p14="http://schemas.microsoft.com/office/powerpoint/2010/main" val="3473508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luguru.ee/test/eysencks-personality-inventory-epi-extroversionintrovers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Z9tJBluH1Z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en-GB" dirty="0" smtClean="0"/>
              <a:t>Reliability &amp; Validity </a:t>
            </a:r>
            <a:endParaRPr lang="en-GB" dirty="0"/>
          </a:p>
        </p:txBody>
      </p:sp>
      <p:sp>
        <p:nvSpPr>
          <p:cNvPr id="5" name="Text Placeholder 4"/>
          <p:cNvSpPr>
            <a:spLocks noGrp="1"/>
          </p:cNvSpPr>
          <p:nvPr>
            <p:ph type="body" idx="1"/>
          </p:nvPr>
        </p:nvSpPr>
        <p:spPr/>
        <p:txBody>
          <a:bodyPr/>
          <a:lstStyle/>
          <a:p>
            <a:r>
              <a:rPr lang="en-GB" dirty="0" smtClean="0"/>
              <a:t>Assessing and Improving</a:t>
            </a:r>
            <a:endParaRPr lang="en-GB" dirty="0"/>
          </a:p>
        </p:txBody>
      </p:sp>
    </p:spTree>
    <p:extLst>
      <p:ext uri="{BB962C8B-B14F-4D97-AF65-F5344CB8AC3E}">
        <p14:creationId xmlns:p14="http://schemas.microsoft.com/office/powerpoint/2010/main" val="3691139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normAutofit fontScale="90000"/>
          </a:bodyPr>
          <a:lstStyle/>
          <a:p>
            <a:r>
              <a:rPr lang="en-GB" b="1" dirty="0" smtClean="0">
                <a:solidFill>
                  <a:schemeClr val="bg1"/>
                </a:solidFill>
              </a:rPr>
              <a:t>Assessing the internal reliability of Questionnaires</a:t>
            </a:r>
            <a:endParaRPr lang="en-GB" b="1" dirty="0">
              <a:solidFill>
                <a:schemeClr val="bg1"/>
              </a:solidFill>
            </a:endParaRPr>
          </a:p>
        </p:txBody>
      </p:sp>
      <p:sp>
        <p:nvSpPr>
          <p:cNvPr id="3" name="Content Placeholder 2"/>
          <p:cNvSpPr>
            <a:spLocks noGrp="1"/>
          </p:cNvSpPr>
          <p:nvPr>
            <p:ph idx="1"/>
          </p:nvPr>
        </p:nvSpPr>
        <p:spPr>
          <a:xfrm>
            <a:off x="467544" y="1577574"/>
            <a:ext cx="5832648" cy="5257800"/>
          </a:xfrm>
        </p:spPr>
        <p:txBody>
          <a:bodyPr>
            <a:normAutofit fontScale="55000" lnSpcReduction="20000"/>
          </a:bodyPr>
          <a:lstStyle/>
          <a:p>
            <a:pPr marL="0" indent="0">
              <a:buNone/>
            </a:pPr>
            <a:r>
              <a:rPr lang="en-GB" sz="3800" b="1" dirty="0" smtClean="0"/>
              <a:t>We are now going to try out the split half method</a:t>
            </a:r>
          </a:p>
          <a:p>
            <a:pPr marL="0" indent="0">
              <a:buNone/>
            </a:pPr>
            <a:endParaRPr lang="en-GB" b="1" dirty="0" smtClean="0"/>
          </a:p>
          <a:p>
            <a:r>
              <a:rPr lang="en-GB" dirty="0" smtClean="0"/>
              <a:t>Once you have completed the happiness questionnaire, use the scoring system to give yourself an overall score</a:t>
            </a:r>
          </a:p>
          <a:p>
            <a:endParaRPr lang="en-GB" dirty="0"/>
          </a:p>
          <a:p>
            <a:r>
              <a:rPr lang="en-GB" dirty="0" smtClean="0"/>
              <a:t>Now knock off question 29, so that we have an even number of questions, and score yourself on the even number questions and then on the odd number questions, in other words, you should have two separate scores</a:t>
            </a:r>
          </a:p>
          <a:p>
            <a:endParaRPr lang="en-GB" dirty="0"/>
          </a:p>
          <a:p>
            <a:r>
              <a:rPr lang="en-GB" dirty="0" smtClean="0"/>
              <a:t>Now write on a scrap of paper ‘even score’ and ‘odd score’ and write your score in for each half of the test.  You are now going to hand these in anonymously so that we can assess the internal reliability of the test</a:t>
            </a:r>
          </a:p>
          <a:p>
            <a:endParaRPr lang="en-GB" dirty="0"/>
          </a:p>
          <a:p>
            <a:r>
              <a:rPr lang="en-GB" dirty="0" smtClean="0"/>
              <a:t>Sketch a </a:t>
            </a:r>
            <a:r>
              <a:rPr lang="en-GB" dirty="0" err="1" smtClean="0"/>
              <a:t>scattergram</a:t>
            </a:r>
            <a:r>
              <a:rPr lang="en-GB" dirty="0" smtClean="0"/>
              <a:t> to show the correlation between the scores</a:t>
            </a:r>
          </a:p>
          <a:p>
            <a:endParaRPr lang="en-GB" dirty="0"/>
          </a:p>
          <a:p>
            <a:pPr marL="0" indent="0">
              <a:buNone/>
            </a:pPr>
            <a:r>
              <a:rPr lang="en-GB" sz="3800" b="1" dirty="0" smtClean="0"/>
              <a:t>Do we have internal reliability?</a:t>
            </a:r>
          </a:p>
          <a:p>
            <a:pPr marL="0" indent="0">
              <a:buNone/>
            </a:pPr>
            <a:endParaRPr lang="en-GB" dirty="0" smtClean="0"/>
          </a:p>
          <a:p>
            <a:pPr marL="0" indent="0">
              <a:buNone/>
            </a:pPr>
            <a:endParaRPr lang="en-GB" b="1" dirty="0"/>
          </a:p>
        </p:txBody>
      </p:sp>
      <p:pic>
        <p:nvPicPr>
          <p:cNvPr id="4" name="Picture 3"/>
          <p:cNvPicPr>
            <a:picLocks noChangeAspect="1"/>
          </p:cNvPicPr>
          <p:nvPr/>
        </p:nvPicPr>
        <p:blipFill>
          <a:blip r:embed="rId2"/>
          <a:stretch>
            <a:fillRect/>
          </a:stretch>
        </p:blipFill>
        <p:spPr>
          <a:xfrm>
            <a:off x="6588224" y="1516006"/>
            <a:ext cx="1847619" cy="1885714"/>
          </a:xfrm>
          <a:prstGeom prst="rect">
            <a:avLst/>
          </a:prstGeom>
        </p:spPr>
      </p:pic>
      <p:sp>
        <p:nvSpPr>
          <p:cNvPr id="5" name="TextBox 4"/>
          <p:cNvSpPr txBox="1"/>
          <p:nvPr/>
        </p:nvSpPr>
        <p:spPr>
          <a:xfrm>
            <a:off x="6546167" y="3417031"/>
            <a:ext cx="2140633" cy="2585323"/>
          </a:xfrm>
          <a:prstGeom prst="rect">
            <a:avLst/>
          </a:prstGeom>
          <a:solidFill>
            <a:srgbClr val="FFFF66"/>
          </a:solidFill>
        </p:spPr>
        <p:txBody>
          <a:bodyPr wrap="square" rtlCol="0">
            <a:spAutoFit/>
          </a:bodyPr>
          <a:lstStyle/>
          <a:p>
            <a:r>
              <a:rPr lang="en-GB" dirty="0" smtClean="0"/>
              <a:t>Use the QR code to access the happiness questionnaire</a:t>
            </a:r>
          </a:p>
          <a:p>
            <a:endParaRPr lang="en-GB" dirty="0"/>
          </a:p>
          <a:p>
            <a:r>
              <a:rPr lang="en-GB" dirty="0" smtClean="0"/>
              <a:t>Write the numbers 1-29 down the left hand margin of your pad and answer each one on paper</a:t>
            </a:r>
            <a:endParaRPr lang="en-GB" dirty="0"/>
          </a:p>
        </p:txBody>
      </p:sp>
    </p:spTree>
    <p:extLst>
      <p:ext uri="{BB962C8B-B14F-4D97-AF65-F5344CB8AC3E}">
        <p14:creationId xmlns:p14="http://schemas.microsoft.com/office/powerpoint/2010/main" val="72299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normAutofit fontScale="90000"/>
          </a:bodyPr>
          <a:lstStyle/>
          <a:p>
            <a:r>
              <a:rPr lang="en-GB" b="1" dirty="0" smtClean="0">
                <a:solidFill>
                  <a:schemeClr val="bg1"/>
                </a:solidFill>
              </a:rPr>
              <a:t>Improving the internal reliability of questionnaires</a:t>
            </a:r>
            <a:endParaRPr lang="en-GB" b="1" dirty="0">
              <a:solidFill>
                <a:schemeClr val="bg1"/>
              </a:solidFill>
            </a:endParaRPr>
          </a:p>
        </p:txBody>
      </p:sp>
      <p:sp>
        <p:nvSpPr>
          <p:cNvPr id="3" name="Content Placeholder 2"/>
          <p:cNvSpPr>
            <a:spLocks noGrp="1"/>
          </p:cNvSpPr>
          <p:nvPr>
            <p:ph idx="1"/>
          </p:nvPr>
        </p:nvSpPr>
        <p:spPr>
          <a:xfrm>
            <a:off x="457200" y="1772816"/>
            <a:ext cx="5194920" cy="3917032"/>
          </a:xfrm>
        </p:spPr>
        <p:txBody>
          <a:bodyPr>
            <a:normAutofit fontScale="70000" lnSpcReduction="20000"/>
          </a:bodyPr>
          <a:lstStyle/>
          <a:p>
            <a:pPr marL="0" indent="0">
              <a:buNone/>
            </a:pPr>
            <a:r>
              <a:rPr lang="en-GB" b="1" dirty="0" smtClean="0"/>
              <a:t>If the internal reliability is low, it may be because a few of the questions lack validity</a:t>
            </a:r>
          </a:p>
          <a:p>
            <a:pPr marL="0" indent="0">
              <a:buNone/>
            </a:pPr>
            <a:endParaRPr lang="en-GB" dirty="0"/>
          </a:p>
          <a:p>
            <a:r>
              <a:rPr lang="en-GB" dirty="0" smtClean="0"/>
              <a:t>Look at the scores you got for each question, did any achieve scores that were much higher or lower than the majority of the others?</a:t>
            </a:r>
          </a:p>
          <a:p>
            <a:endParaRPr lang="en-GB" dirty="0"/>
          </a:p>
          <a:p>
            <a:r>
              <a:rPr lang="en-GB" dirty="0" smtClean="0"/>
              <a:t>How would we improve the internal reliability of the test if this is the case?</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1772816"/>
            <a:ext cx="2857500" cy="2857500"/>
          </a:xfrm>
          <a:prstGeom prst="rect">
            <a:avLst/>
          </a:prstGeom>
        </p:spPr>
      </p:pic>
      <p:sp>
        <p:nvSpPr>
          <p:cNvPr id="5" name="TextBox 4"/>
          <p:cNvSpPr txBox="1"/>
          <p:nvPr/>
        </p:nvSpPr>
        <p:spPr>
          <a:xfrm>
            <a:off x="683568" y="5445224"/>
            <a:ext cx="8136904" cy="1200329"/>
          </a:xfrm>
          <a:prstGeom prst="rect">
            <a:avLst/>
          </a:prstGeom>
          <a:noFill/>
        </p:spPr>
        <p:txBody>
          <a:bodyPr wrap="square" rtlCol="0">
            <a:spAutoFit/>
          </a:bodyPr>
          <a:lstStyle/>
          <a:p>
            <a:r>
              <a:rPr lang="en-GB" sz="2400" b="1" i="1" dirty="0">
                <a:solidFill>
                  <a:schemeClr val="accent3">
                    <a:lumMod val="50000"/>
                  </a:schemeClr>
                </a:solidFill>
              </a:rPr>
              <a:t>You must make sure that you keep the score you got on the happiness questionnaire for next lesson.  Write it down somewhere safe</a:t>
            </a:r>
          </a:p>
        </p:txBody>
      </p:sp>
    </p:spTree>
    <p:extLst>
      <p:ext uri="{BB962C8B-B14F-4D97-AF65-F5344CB8AC3E}">
        <p14:creationId xmlns:p14="http://schemas.microsoft.com/office/powerpoint/2010/main" val="355068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normAutofit fontScale="90000"/>
          </a:bodyPr>
          <a:lstStyle/>
          <a:p>
            <a:r>
              <a:rPr lang="en-GB" b="1" dirty="0" smtClean="0">
                <a:solidFill>
                  <a:schemeClr val="bg1"/>
                </a:solidFill>
              </a:rPr>
              <a:t>Assessing the external reliability </a:t>
            </a:r>
            <a:br>
              <a:rPr lang="en-GB" b="1" dirty="0" smtClean="0">
                <a:solidFill>
                  <a:schemeClr val="bg1"/>
                </a:solidFill>
              </a:rPr>
            </a:br>
            <a:r>
              <a:rPr lang="en-GB" b="1" dirty="0" smtClean="0">
                <a:solidFill>
                  <a:schemeClr val="bg1"/>
                </a:solidFill>
              </a:rPr>
              <a:t>of a test</a:t>
            </a:r>
            <a:endParaRPr lang="en-GB" b="1" dirty="0">
              <a:solidFill>
                <a:schemeClr val="bg1"/>
              </a:solidFill>
            </a:endParaRPr>
          </a:p>
        </p:txBody>
      </p:sp>
      <p:sp>
        <p:nvSpPr>
          <p:cNvPr id="3" name="Content Placeholder 2"/>
          <p:cNvSpPr>
            <a:spLocks noGrp="1"/>
          </p:cNvSpPr>
          <p:nvPr>
            <p:ph idx="1"/>
          </p:nvPr>
        </p:nvSpPr>
        <p:spPr>
          <a:xfrm>
            <a:off x="457200" y="1600200"/>
            <a:ext cx="6707088" cy="4277072"/>
          </a:xfrm>
        </p:spPr>
        <p:txBody>
          <a:bodyPr>
            <a:normAutofit fontScale="55000" lnSpcReduction="20000"/>
          </a:bodyPr>
          <a:lstStyle/>
          <a:p>
            <a:pPr marL="0" indent="0">
              <a:buNone/>
            </a:pPr>
            <a:r>
              <a:rPr lang="en-GB" sz="4400" b="1" dirty="0" smtClean="0"/>
              <a:t>We are going to try out the test-retest method</a:t>
            </a:r>
          </a:p>
          <a:p>
            <a:pPr marL="0" indent="0">
              <a:buNone/>
            </a:pPr>
            <a:endParaRPr lang="en-GB" b="1" dirty="0" smtClean="0"/>
          </a:p>
          <a:p>
            <a:r>
              <a:rPr lang="en-GB" dirty="0" smtClean="0"/>
              <a:t>You completed the happiness questionnaire last lesson. Today you are going to complete it again</a:t>
            </a:r>
          </a:p>
          <a:p>
            <a:endParaRPr lang="en-GB" dirty="0"/>
          </a:p>
          <a:p>
            <a:r>
              <a:rPr lang="en-GB" dirty="0" smtClean="0"/>
              <a:t>Write the numbers 1 to 29 on a piece of paper, but </a:t>
            </a:r>
            <a:r>
              <a:rPr lang="en-GB" b="1" dirty="0" smtClean="0"/>
              <a:t>don’t look at your scores from last time!</a:t>
            </a:r>
          </a:p>
          <a:p>
            <a:endParaRPr lang="en-GB" b="1" dirty="0"/>
          </a:p>
          <a:p>
            <a:r>
              <a:rPr lang="en-GB" dirty="0" smtClean="0"/>
              <a:t>Now complete the test </a:t>
            </a:r>
          </a:p>
          <a:p>
            <a:endParaRPr lang="en-GB" dirty="0"/>
          </a:p>
          <a:p>
            <a:r>
              <a:rPr lang="en-GB" dirty="0" smtClean="0"/>
              <a:t>Once you have completed and scored the test, write down on a scrap of paper ‘test 1’ and ‘test 2’ and write your scores for each trial.  These will be handed in anonymously</a:t>
            </a:r>
          </a:p>
          <a:p>
            <a:endParaRPr lang="en-GB" dirty="0"/>
          </a:p>
          <a:p>
            <a:r>
              <a:rPr lang="en-GB" dirty="0" smtClean="0"/>
              <a:t>Now construct a </a:t>
            </a:r>
            <a:r>
              <a:rPr lang="en-GB" dirty="0" err="1" smtClean="0"/>
              <a:t>scattergram</a:t>
            </a:r>
            <a:r>
              <a:rPr lang="en-GB" dirty="0" smtClean="0"/>
              <a:t> to show the relationship between the two sets of data</a:t>
            </a:r>
          </a:p>
          <a:p>
            <a:endParaRPr lang="en-GB" dirty="0"/>
          </a:p>
        </p:txBody>
      </p:sp>
      <p:sp>
        <p:nvSpPr>
          <p:cNvPr id="4" name="TextBox 3"/>
          <p:cNvSpPr txBox="1"/>
          <p:nvPr/>
        </p:nvSpPr>
        <p:spPr>
          <a:xfrm>
            <a:off x="827584" y="6114125"/>
            <a:ext cx="7488832" cy="461665"/>
          </a:xfrm>
          <a:prstGeom prst="rect">
            <a:avLst/>
          </a:prstGeom>
          <a:noFill/>
        </p:spPr>
        <p:txBody>
          <a:bodyPr wrap="square" rtlCol="0">
            <a:spAutoFit/>
          </a:bodyPr>
          <a:lstStyle/>
          <a:p>
            <a:r>
              <a:rPr lang="en-GB" sz="2400" b="1" i="1" dirty="0">
                <a:solidFill>
                  <a:schemeClr val="accent6">
                    <a:lumMod val="75000"/>
                  </a:schemeClr>
                </a:solidFill>
              </a:rPr>
              <a:t>Does the questionnaire have external reliability?</a:t>
            </a:r>
          </a:p>
        </p:txBody>
      </p:sp>
      <p:pic>
        <p:nvPicPr>
          <p:cNvPr id="5" name="Picture 4"/>
          <p:cNvPicPr>
            <a:picLocks noChangeAspect="1"/>
          </p:cNvPicPr>
          <p:nvPr/>
        </p:nvPicPr>
        <p:blipFill>
          <a:blip r:embed="rId2"/>
          <a:stretch>
            <a:fillRect/>
          </a:stretch>
        </p:blipFill>
        <p:spPr>
          <a:xfrm>
            <a:off x="7020272" y="2132856"/>
            <a:ext cx="1847619" cy="1885714"/>
          </a:xfrm>
          <a:prstGeom prst="rect">
            <a:avLst/>
          </a:prstGeo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34509"/>
          <a:stretch/>
        </p:blipFill>
        <p:spPr>
          <a:xfrm>
            <a:off x="7162684" y="3946382"/>
            <a:ext cx="1961068" cy="2130429"/>
          </a:xfrm>
          <a:prstGeom prst="rect">
            <a:avLst/>
          </a:prstGeom>
        </p:spPr>
      </p:pic>
    </p:spTree>
    <p:extLst>
      <p:ext uri="{BB962C8B-B14F-4D97-AF65-F5344CB8AC3E}">
        <p14:creationId xmlns:p14="http://schemas.microsoft.com/office/powerpoint/2010/main" val="327677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lstStyle/>
          <a:p>
            <a:r>
              <a:rPr lang="en-GB" b="1" dirty="0" smtClean="0">
                <a:solidFill>
                  <a:schemeClr val="bg1"/>
                </a:solidFill>
              </a:rPr>
              <a:t>Assessing concurrent validity</a:t>
            </a:r>
            <a:endParaRPr lang="en-GB" b="1" dirty="0">
              <a:solidFill>
                <a:schemeClr val="bg1"/>
              </a:solidFill>
            </a:endParaRPr>
          </a:p>
        </p:txBody>
      </p:sp>
      <p:sp>
        <p:nvSpPr>
          <p:cNvPr id="3" name="Content Placeholder 2"/>
          <p:cNvSpPr>
            <a:spLocks noGrp="1"/>
          </p:cNvSpPr>
          <p:nvPr>
            <p:ph idx="1"/>
          </p:nvPr>
        </p:nvSpPr>
        <p:spPr>
          <a:xfrm>
            <a:off x="457200" y="1600200"/>
            <a:ext cx="8229600" cy="4997152"/>
          </a:xfrm>
        </p:spPr>
        <p:txBody>
          <a:bodyPr>
            <a:normAutofit fontScale="55000" lnSpcReduction="20000"/>
          </a:bodyPr>
          <a:lstStyle/>
          <a:p>
            <a:pPr marL="0" indent="0">
              <a:buNone/>
            </a:pPr>
            <a:r>
              <a:rPr lang="en-GB" sz="3800" b="1" dirty="0" smtClean="0"/>
              <a:t>You are going to answer a one item questionnaire:</a:t>
            </a:r>
          </a:p>
          <a:p>
            <a:pPr marL="0" indent="0">
              <a:buNone/>
            </a:pPr>
            <a:endParaRPr lang="en-GB" dirty="0"/>
          </a:p>
          <a:p>
            <a:pPr marL="0" indent="0">
              <a:buNone/>
            </a:pPr>
            <a:r>
              <a:rPr lang="en-GB" b="1" i="1" dirty="0" smtClean="0">
                <a:solidFill>
                  <a:schemeClr val="accent1">
                    <a:lumMod val="75000"/>
                  </a:schemeClr>
                </a:solidFill>
              </a:rPr>
              <a:t>Rate your level of extraversion on a scale of 1 to 10, one being not extravert at all and 10 being completely extravert</a:t>
            </a:r>
          </a:p>
          <a:p>
            <a:pPr marL="0" indent="0">
              <a:buNone/>
            </a:pPr>
            <a:endParaRPr lang="en-GB" dirty="0" smtClean="0"/>
          </a:p>
          <a:p>
            <a:r>
              <a:rPr lang="en-GB" dirty="0" smtClean="0"/>
              <a:t>Write your score down.  You don’t have to show anyone</a:t>
            </a:r>
          </a:p>
          <a:p>
            <a:endParaRPr lang="en-GB" dirty="0"/>
          </a:p>
          <a:p>
            <a:r>
              <a:rPr lang="en-GB" dirty="0" smtClean="0"/>
              <a:t>Now complete this questionnaire</a:t>
            </a:r>
            <a:r>
              <a:rPr lang="en-GB" dirty="0" smtClean="0"/>
              <a:t>:</a:t>
            </a:r>
          </a:p>
          <a:p>
            <a:endParaRPr lang="en-GB" dirty="0"/>
          </a:p>
          <a:p>
            <a:pPr marL="0" indent="0">
              <a:buNone/>
            </a:pPr>
            <a:r>
              <a:rPr lang="en-GB" dirty="0">
                <a:hlinkClick r:id="rId2"/>
              </a:rPr>
              <a:t>https://www.iluguru.ee/test/eysencks-personality-inventory-epi-extroversionintroversion</a:t>
            </a:r>
            <a:r>
              <a:rPr lang="en-GB" dirty="0" smtClean="0">
                <a:hlinkClick r:id="rId2"/>
              </a:rPr>
              <a:t>/</a:t>
            </a: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b="1" i="1" dirty="0" smtClean="0"/>
              <a:t>Only </a:t>
            </a:r>
            <a:r>
              <a:rPr lang="en-GB" b="1" i="1" dirty="0" smtClean="0"/>
              <a:t>look at your score for extraversion.  Does it tie up with your score on the new, one item questionnaire above?</a:t>
            </a:r>
          </a:p>
          <a:p>
            <a:pPr marL="0" indent="0">
              <a:buNone/>
            </a:pPr>
            <a:endParaRPr lang="en-GB" dirty="0"/>
          </a:p>
          <a:p>
            <a:pPr marL="0" indent="0">
              <a:buNone/>
            </a:pPr>
            <a:r>
              <a:rPr lang="en-GB" sz="3800" b="1" dirty="0" smtClean="0"/>
              <a:t>Does the one item questionnaire have concurrent validity?</a:t>
            </a:r>
            <a:endParaRPr lang="en-GB" sz="3800" b="1" dirty="0"/>
          </a:p>
        </p:txBody>
      </p:sp>
    </p:spTree>
    <p:extLst>
      <p:ext uri="{BB962C8B-B14F-4D97-AF65-F5344CB8AC3E}">
        <p14:creationId xmlns:p14="http://schemas.microsoft.com/office/powerpoint/2010/main" val="2019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500"/>
                                        <p:tgtEl>
                                          <p:spTgt spid="3">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fade">
                                      <p:cBhvr>
                                        <p:cTn id="3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GB" b="1" dirty="0" smtClean="0">
                <a:solidFill>
                  <a:schemeClr val="bg1"/>
                </a:solidFill>
              </a:rPr>
              <a:t>Assessing face validity</a:t>
            </a:r>
            <a:endParaRPr lang="en-GB" b="1" dirty="0">
              <a:solidFill>
                <a:schemeClr val="bg1"/>
              </a:solidFill>
            </a:endParaRPr>
          </a:p>
        </p:txBody>
      </p:sp>
      <p:sp>
        <p:nvSpPr>
          <p:cNvPr id="3" name="Content Placeholder 2"/>
          <p:cNvSpPr>
            <a:spLocks noGrp="1"/>
          </p:cNvSpPr>
          <p:nvPr>
            <p:ph idx="1"/>
          </p:nvPr>
        </p:nvSpPr>
        <p:spPr>
          <a:xfrm>
            <a:off x="457200" y="1772816"/>
            <a:ext cx="5626968" cy="4925144"/>
          </a:xfrm>
        </p:spPr>
        <p:txBody>
          <a:bodyPr>
            <a:normAutofit fontScale="70000" lnSpcReduction="20000"/>
          </a:bodyPr>
          <a:lstStyle/>
          <a:p>
            <a:r>
              <a:rPr lang="en-GB" dirty="0" smtClean="0"/>
              <a:t>Now go back to the happiness questionnaire.  With the </a:t>
            </a:r>
            <a:r>
              <a:rPr lang="en-GB" dirty="0" smtClean="0"/>
              <a:t>person sitting next to you,</a:t>
            </a:r>
            <a:r>
              <a:rPr lang="en-GB" dirty="0" smtClean="0"/>
              <a:t> </a:t>
            </a:r>
            <a:r>
              <a:rPr lang="en-GB" dirty="0" smtClean="0"/>
              <a:t>look at the questions.  </a:t>
            </a:r>
          </a:p>
          <a:p>
            <a:endParaRPr lang="en-GB" dirty="0"/>
          </a:p>
          <a:p>
            <a:r>
              <a:rPr lang="en-GB" dirty="0" smtClean="0"/>
              <a:t>Do you think that they are a valid test of happiness</a:t>
            </a:r>
          </a:p>
          <a:p>
            <a:endParaRPr lang="en-GB" dirty="0"/>
          </a:p>
          <a:p>
            <a:r>
              <a:rPr lang="en-GB" dirty="0" smtClean="0"/>
              <a:t>Are there any questions that you all feel don’t measure happiness very well?</a:t>
            </a:r>
          </a:p>
          <a:p>
            <a:endParaRPr lang="en-GB" dirty="0"/>
          </a:p>
          <a:p>
            <a:r>
              <a:rPr lang="en-GB" dirty="0" smtClean="0"/>
              <a:t>You have just assessed the face validity of that questionnaire</a:t>
            </a:r>
          </a:p>
          <a:p>
            <a:endParaRPr lang="en-GB" dirty="0"/>
          </a:p>
          <a:p>
            <a:r>
              <a:rPr lang="en-GB" dirty="0" smtClean="0"/>
              <a:t>How would you go about improving the validity of the </a:t>
            </a:r>
            <a:r>
              <a:rPr lang="en-GB" dirty="0" err="1" smtClean="0"/>
              <a:t>questionniare</a:t>
            </a:r>
            <a:r>
              <a:rPr lang="en-GB" dirty="0" smtClean="0"/>
              <a:t>?</a:t>
            </a:r>
            <a:endParaRPr lang="en-GB"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4509"/>
          <a:stretch/>
        </p:blipFill>
        <p:spPr>
          <a:xfrm>
            <a:off x="6516216" y="1740915"/>
            <a:ext cx="2324403" cy="252514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0147" y="4653136"/>
            <a:ext cx="3283853" cy="1872208"/>
          </a:xfrm>
          <a:prstGeom prst="rect">
            <a:avLst/>
          </a:prstGeom>
        </p:spPr>
      </p:pic>
    </p:spTree>
    <p:extLst>
      <p:ext uri="{BB962C8B-B14F-4D97-AF65-F5344CB8AC3E}">
        <p14:creationId xmlns:p14="http://schemas.microsoft.com/office/powerpoint/2010/main" val="154728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65000"/>
            </a:schemeClr>
          </a:solidFill>
        </p:spPr>
        <p:txBody>
          <a:bodyPr/>
          <a:lstStyle/>
          <a:p>
            <a:r>
              <a:rPr lang="en-GB" b="1" dirty="0" smtClean="0">
                <a:solidFill>
                  <a:schemeClr val="bg1"/>
                </a:solidFill>
              </a:rPr>
              <a:t>Exam Practice</a:t>
            </a:r>
            <a:endParaRPr lang="en-GB" b="1" dirty="0">
              <a:solidFill>
                <a:schemeClr val="bg1"/>
              </a:solidFill>
            </a:endParaRPr>
          </a:p>
        </p:txBody>
      </p:sp>
      <p:sp>
        <p:nvSpPr>
          <p:cNvPr id="3" name="Content Placeholder 2"/>
          <p:cNvSpPr>
            <a:spLocks noGrp="1"/>
          </p:cNvSpPr>
          <p:nvPr>
            <p:ph idx="1"/>
          </p:nvPr>
        </p:nvSpPr>
        <p:spPr>
          <a:xfrm>
            <a:off x="457200" y="1600201"/>
            <a:ext cx="8229600" cy="1972816"/>
          </a:xfrm>
        </p:spPr>
        <p:txBody>
          <a:bodyPr>
            <a:normAutofit fontScale="70000" lnSpcReduction="20000"/>
          </a:bodyPr>
          <a:lstStyle/>
          <a:p>
            <a:pPr marL="0" indent="0">
              <a:buNone/>
            </a:pPr>
            <a:r>
              <a:rPr lang="en-US" b="1" i="1" dirty="0"/>
              <a:t>Read the item and then answer the </a:t>
            </a:r>
            <a:r>
              <a:rPr lang="en-US" b="1" i="1" dirty="0" smtClean="0"/>
              <a:t>question in the </a:t>
            </a:r>
            <a:r>
              <a:rPr lang="en-US" b="1" i="1" smtClean="0"/>
              <a:t>box individually</a:t>
            </a:r>
            <a:endParaRPr lang="en-GB" b="1" i="1" dirty="0"/>
          </a:p>
          <a:p>
            <a:endParaRPr lang="en-US" dirty="0" smtClean="0"/>
          </a:p>
          <a:p>
            <a:pPr marL="0" indent="0">
              <a:buNone/>
            </a:pPr>
            <a:r>
              <a:rPr lang="en-US" dirty="0" smtClean="0"/>
              <a:t>Researchers developed </a:t>
            </a:r>
            <a:r>
              <a:rPr lang="en-US" dirty="0"/>
              <a:t>a test to measure the mathematical reasoning ability of pairs of identical and non-identical twins. If both members of a pair had a similar score on the test, they were said to be ‘concordant’. This type of study is known as a concordance </a:t>
            </a:r>
            <a:r>
              <a:rPr lang="en-US" dirty="0" smtClean="0"/>
              <a:t>study</a:t>
            </a:r>
            <a:endParaRPr lang="en-GB" dirty="0"/>
          </a:p>
          <a:p>
            <a:pPr marL="0" indent="0">
              <a:buNone/>
            </a:pPr>
            <a:endParaRPr lang="en-US" b="1" dirty="0" smtClean="0"/>
          </a:p>
          <a:p>
            <a:pPr marL="0" indent="0">
              <a:buNone/>
            </a:pPr>
            <a:endParaRPr lang="en-US" sz="2400" b="1" i="1" dirty="0"/>
          </a:p>
          <a:p>
            <a:pPr marL="0" indent="0">
              <a:buNone/>
            </a:pPr>
            <a:endParaRPr lang="en-GB" sz="2400" i="1" dirty="0"/>
          </a:p>
          <a:p>
            <a:pPr marL="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162220453"/>
              </p:ext>
            </p:extLst>
          </p:nvPr>
        </p:nvGraphicFramePr>
        <p:xfrm>
          <a:off x="457200" y="4221087"/>
          <a:ext cx="4330824" cy="2512252"/>
        </p:xfrm>
        <a:graphic>
          <a:graphicData uri="http://schemas.openxmlformats.org/drawingml/2006/table">
            <a:tbl>
              <a:tblPr>
                <a:tableStyleId>{5C22544A-7EE6-4342-B048-85BDC9FD1C3A}</a:tableStyleId>
              </a:tblPr>
              <a:tblGrid>
                <a:gridCol w="2165412">
                  <a:extLst>
                    <a:ext uri="{9D8B030D-6E8A-4147-A177-3AD203B41FA5}">
                      <a16:colId xmlns="" xmlns:a16="http://schemas.microsoft.com/office/drawing/2014/main" val="3557766245"/>
                    </a:ext>
                  </a:extLst>
                </a:gridCol>
                <a:gridCol w="2165412">
                  <a:extLst>
                    <a:ext uri="{9D8B030D-6E8A-4147-A177-3AD203B41FA5}">
                      <a16:colId xmlns="" xmlns:a16="http://schemas.microsoft.com/office/drawing/2014/main" val="801688481"/>
                    </a:ext>
                  </a:extLst>
                </a:gridCol>
              </a:tblGrid>
              <a:tr h="1082846">
                <a:tc>
                  <a:txBody>
                    <a:bodyPr/>
                    <a:lstStyle/>
                    <a:p>
                      <a:pPr algn="ctr">
                        <a:lnSpc>
                          <a:spcPct val="115000"/>
                        </a:lnSpc>
                        <a:spcBef>
                          <a:spcPts val="600"/>
                        </a:spcBef>
                        <a:spcAft>
                          <a:spcPts val="600"/>
                        </a:spcAft>
                      </a:pPr>
                      <a:r>
                        <a:rPr lang="en-US" sz="1800" dirty="0">
                          <a:effectLst/>
                        </a:rPr>
                        <a:t>Genetic relationship </a:t>
                      </a:r>
                      <a:br>
                        <a:rPr lang="en-US" sz="1800" dirty="0">
                          <a:effectLst/>
                        </a:rPr>
                      </a:br>
                      <a:r>
                        <a:rPr lang="en-US" sz="1800" dirty="0">
                          <a:effectLst/>
                        </a:rPr>
                        <a:t>group</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tc>
                <a:tc>
                  <a:txBody>
                    <a:bodyPr/>
                    <a:lstStyle/>
                    <a:p>
                      <a:pPr algn="ctr">
                        <a:lnSpc>
                          <a:spcPct val="115000"/>
                        </a:lnSpc>
                        <a:spcBef>
                          <a:spcPts val="600"/>
                        </a:spcBef>
                        <a:spcAft>
                          <a:spcPts val="600"/>
                        </a:spcAft>
                      </a:pPr>
                      <a:r>
                        <a:rPr lang="en-US" sz="1800" dirty="0">
                          <a:effectLst/>
                        </a:rPr>
                        <a:t>Concordance rate </a:t>
                      </a:r>
                      <a:br>
                        <a:rPr lang="en-US" sz="1800" dirty="0">
                          <a:effectLst/>
                        </a:rPr>
                      </a:br>
                      <a:r>
                        <a:rPr lang="en-US" sz="1800" dirty="0">
                          <a:effectLst/>
                        </a:rPr>
                        <a:t>for mathematical </a:t>
                      </a:r>
                      <a:br>
                        <a:rPr lang="en-US" sz="1800" dirty="0">
                          <a:effectLst/>
                        </a:rPr>
                      </a:br>
                      <a:r>
                        <a:rPr lang="en-US" sz="1800" dirty="0">
                          <a:effectLst/>
                        </a:rPr>
                        <a:t>reasoning ability</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tc>
                <a:extLst>
                  <a:ext uri="{0D108BD9-81ED-4DB2-BD59-A6C34878D82A}">
                    <a16:rowId xmlns="" xmlns:a16="http://schemas.microsoft.com/office/drawing/2014/main" val="4015951479"/>
                  </a:ext>
                </a:extLst>
              </a:tr>
              <a:tr h="714703">
                <a:tc>
                  <a:txBody>
                    <a:bodyPr/>
                    <a:lstStyle/>
                    <a:p>
                      <a:pPr>
                        <a:lnSpc>
                          <a:spcPct val="115000"/>
                        </a:lnSpc>
                        <a:spcBef>
                          <a:spcPts val="600"/>
                        </a:spcBef>
                        <a:spcAft>
                          <a:spcPts val="600"/>
                        </a:spcAft>
                      </a:pPr>
                      <a:r>
                        <a:rPr lang="en-US" sz="1800" dirty="0">
                          <a:effectLst/>
                        </a:rPr>
                        <a:t>Identical twins</a:t>
                      </a:r>
                      <a:br>
                        <a:rPr lang="en-US" sz="1800" dirty="0">
                          <a:effectLst/>
                        </a:rPr>
                      </a:br>
                      <a:r>
                        <a:rPr lang="en-US" sz="1800" dirty="0">
                          <a:effectLst/>
                        </a:rPr>
                        <a:t>(100% shared genes)</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tc>
                <a:tc>
                  <a:txBody>
                    <a:bodyPr/>
                    <a:lstStyle/>
                    <a:p>
                      <a:pPr algn="ctr">
                        <a:lnSpc>
                          <a:spcPct val="115000"/>
                        </a:lnSpc>
                        <a:spcBef>
                          <a:spcPts val="600"/>
                        </a:spcBef>
                        <a:spcAft>
                          <a:spcPts val="600"/>
                        </a:spcAft>
                      </a:pPr>
                      <a:r>
                        <a:rPr lang="en-US" sz="1800">
                          <a:effectLst/>
                        </a:rPr>
                        <a:t>58%</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tc>
                <a:extLst>
                  <a:ext uri="{0D108BD9-81ED-4DB2-BD59-A6C34878D82A}">
                    <a16:rowId xmlns="" xmlns:a16="http://schemas.microsoft.com/office/drawing/2014/main" val="126948461"/>
                  </a:ext>
                </a:extLst>
              </a:tr>
              <a:tr h="714703">
                <a:tc>
                  <a:txBody>
                    <a:bodyPr/>
                    <a:lstStyle/>
                    <a:p>
                      <a:pPr>
                        <a:lnSpc>
                          <a:spcPct val="115000"/>
                        </a:lnSpc>
                        <a:spcBef>
                          <a:spcPts val="600"/>
                        </a:spcBef>
                        <a:spcAft>
                          <a:spcPts val="600"/>
                        </a:spcAft>
                      </a:pPr>
                      <a:r>
                        <a:rPr lang="en-US" sz="1800" dirty="0">
                          <a:effectLst/>
                        </a:rPr>
                        <a:t>Non-identical twins</a:t>
                      </a:r>
                      <a:br>
                        <a:rPr lang="en-US" sz="1800" dirty="0">
                          <a:effectLst/>
                        </a:rPr>
                      </a:br>
                      <a:r>
                        <a:rPr lang="en-US" sz="1800" dirty="0">
                          <a:effectLst/>
                        </a:rPr>
                        <a:t>(50% shared genes)</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tc>
                <a:tc>
                  <a:txBody>
                    <a:bodyPr/>
                    <a:lstStyle/>
                    <a:p>
                      <a:pPr algn="ctr">
                        <a:lnSpc>
                          <a:spcPct val="115000"/>
                        </a:lnSpc>
                        <a:spcBef>
                          <a:spcPts val="600"/>
                        </a:spcBef>
                        <a:spcAft>
                          <a:spcPts val="600"/>
                        </a:spcAft>
                      </a:pPr>
                      <a:r>
                        <a:rPr lang="en-US" sz="1800" dirty="0">
                          <a:effectLst/>
                        </a:rPr>
                        <a:t>14%</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0" marB="0" anchor="ctr"/>
                </a:tc>
                <a:extLst>
                  <a:ext uri="{0D108BD9-81ED-4DB2-BD59-A6C34878D82A}">
                    <a16:rowId xmlns="" xmlns:a16="http://schemas.microsoft.com/office/drawing/2014/main" val="3208501601"/>
                  </a:ext>
                </a:extLst>
              </a:tr>
            </a:tbl>
          </a:graphicData>
        </a:graphic>
      </p:graphicFrame>
      <p:sp>
        <p:nvSpPr>
          <p:cNvPr id="7" name="TextBox 6"/>
          <p:cNvSpPr txBox="1"/>
          <p:nvPr/>
        </p:nvSpPr>
        <p:spPr>
          <a:xfrm>
            <a:off x="457200" y="3623456"/>
            <a:ext cx="4330824" cy="584775"/>
          </a:xfrm>
          <a:prstGeom prst="rect">
            <a:avLst/>
          </a:prstGeom>
          <a:solidFill>
            <a:schemeClr val="bg1">
              <a:lumMod val="85000"/>
            </a:schemeClr>
          </a:solidFill>
        </p:spPr>
        <p:txBody>
          <a:bodyPr wrap="square" rtlCol="0">
            <a:spAutoFit/>
          </a:bodyPr>
          <a:lstStyle/>
          <a:p>
            <a:r>
              <a:rPr lang="en-US" sz="1600" b="1" i="1" dirty="0"/>
              <a:t>Outcome of the research with the concordance rates expressed as a percentage:</a:t>
            </a:r>
          </a:p>
        </p:txBody>
      </p:sp>
      <p:sp>
        <p:nvSpPr>
          <p:cNvPr id="8" name="TextBox 7"/>
          <p:cNvSpPr txBox="1"/>
          <p:nvPr/>
        </p:nvSpPr>
        <p:spPr>
          <a:xfrm>
            <a:off x="5076056" y="4137997"/>
            <a:ext cx="3312368" cy="2585323"/>
          </a:xfrm>
          <a:prstGeom prst="rect">
            <a:avLst/>
          </a:prstGeom>
          <a:solidFill>
            <a:schemeClr val="accent3">
              <a:lumMod val="40000"/>
              <a:lumOff val="60000"/>
            </a:schemeClr>
          </a:solidFill>
        </p:spPr>
        <p:txBody>
          <a:bodyPr wrap="square" rtlCol="0">
            <a:spAutoFit/>
          </a:bodyPr>
          <a:lstStyle/>
          <a:p>
            <a:r>
              <a:rPr lang="en-US" b="1" dirty="0"/>
              <a:t>Some ways of establishing validity involve the use of a statistical </a:t>
            </a:r>
            <a:r>
              <a:rPr lang="en-US" b="1" dirty="0" smtClean="0"/>
              <a:t>test</a:t>
            </a:r>
          </a:p>
          <a:p>
            <a:endParaRPr lang="en-GB" b="1" dirty="0"/>
          </a:p>
          <a:p>
            <a:r>
              <a:rPr lang="en-US" b="1" dirty="0"/>
              <a:t>Outline how these researchers could have used a statistical test to establish concurrent validity of the mathematical reasoning ability </a:t>
            </a:r>
            <a:r>
              <a:rPr lang="en-US" b="1" dirty="0" smtClean="0"/>
              <a:t>test  (4 marks)</a:t>
            </a:r>
            <a:endParaRPr lang="en-GB" b="1" dirty="0"/>
          </a:p>
        </p:txBody>
      </p:sp>
    </p:spTree>
    <p:extLst>
      <p:ext uri="{BB962C8B-B14F-4D97-AF65-F5344CB8AC3E}">
        <p14:creationId xmlns:p14="http://schemas.microsoft.com/office/powerpoint/2010/main" val="3504883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smtClean="0"/>
              <a:t>The researchers could have given the participants an already established mathematical ability test to complete </a:t>
            </a:r>
            <a:r>
              <a:rPr lang="en-GB" dirty="0" smtClean="0">
                <a:solidFill>
                  <a:srgbClr val="7030A0"/>
                </a:solidFill>
              </a:rPr>
              <a:t>(1 mark)</a:t>
            </a:r>
          </a:p>
          <a:p>
            <a:r>
              <a:rPr lang="en-GB" dirty="0" smtClean="0"/>
              <a:t>They would then compare the results of the newly developed test with the established test </a:t>
            </a:r>
            <a:r>
              <a:rPr lang="en-GB" dirty="0" smtClean="0">
                <a:solidFill>
                  <a:srgbClr val="7030A0"/>
                </a:solidFill>
              </a:rPr>
              <a:t>(1 mark)</a:t>
            </a:r>
          </a:p>
          <a:p>
            <a:r>
              <a:rPr lang="en-GB" dirty="0" smtClean="0"/>
              <a:t>They could use a Spearman’s rank order correlation coefficient test to establish the strength of the correlation between the old test and the new test </a:t>
            </a:r>
            <a:r>
              <a:rPr lang="en-GB" dirty="0" smtClean="0">
                <a:solidFill>
                  <a:srgbClr val="7030A0"/>
                </a:solidFill>
              </a:rPr>
              <a:t>(1 mark)</a:t>
            </a:r>
          </a:p>
          <a:p>
            <a:r>
              <a:rPr lang="en-GB" dirty="0" smtClean="0"/>
              <a:t>If the correlation coefficient is at least 0.8, then they could conclude that the new test has concurrent validity </a:t>
            </a:r>
            <a:r>
              <a:rPr lang="en-GB" dirty="0" smtClean="0">
                <a:solidFill>
                  <a:srgbClr val="7030A0"/>
                </a:solidFill>
              </a:rPr>
              <a:t>(1 mark)</a:t>
            </a:r>
            <a:endParaRPr lang="en-GB" dirty="0">
              <a:solidFill>
                <a:srgbClr val="7030A0"/>
              </a:solidFill>
            </a:endParaRPr>
          </a:p>
        </p:txBody>
      </p:sp>
      <p:sp>
        <p:nvSpPr>
          <p:cNvPr id="4" name="Title 1"/>
          <p:cNvSpPr>
            <a:spLocks noGrp="1"/>
          </p:cNvSpPr>
          <p:nvPr>
            <p:ph type="title"/>
          </p:nvPr>
        </p:nvSpPr>
        <p:spPr>
          <a:solidFill>
            <a:schemeClr val="bg1">
              <a:lumMod val="65000"/>
            </a:schemeClr>
          </a:solidFill>
        </p:spPr>
        <p:txBody>
          <a:bodyPr/>
          <a:lstStyle/>
          <a:p>
            <a:r>
              <a:rPr lang="en-GB" b="1" dirty="0" smtClean="0">
                <a:solidFill>
                  <a:schemeClr val="bg1"/>
                </a:solidFill>
              </a:rPr>
              <a:t>Exam Practice: Mark Scheme</a:t>
            </a:r>
            <a:endParaRPr lang="en-GB" b="1" dirty="0">
              <a:solidFill>
                <a:schemeClr val="bg1"/>
              </a:solidFill>
            </a:endParaRPr>
          </a:p>
        </p:txBody>
      </p:sp>
    </p:spTree>
    <p:extLst>
      <p:ext uri="{BB962C8B-B14F-4D97-AF65-F5344CB8AC3E}">
        <p14:creationId xmlns:p14="http://schemas.microsoft.com/office/powerpoint/2010/main" val="336813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GB" dirty="0" smtClean="0"/>
              <a:t>Reliability of Research Methods</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b="1" i="1" dirty="0" smtClean="0"/>
              <a:t>When we talk about the reliability of a research method, this is not the same as discussing the reliability of research</a:t>
            </a:r>
          </a:p>
          <a:p>
            <a:pPr marL="0" indent="0">
              <a:buNone/>
            </a:pPr>
            <a:endParaRPr lang="en-GB" dirty="0"/>
          </a:p>
          <a:p>
            <a:pPr marL="0" indent="0">
              <a:buNone/>
            </a:pPr>
            <a:r>
              <a:rPr lang="en-GB" b="1" i="1" dirty="0" smtClean="0">
                <a:solidFill>
                  <a:schemeClr val="accent3">
                    <a:lumMod val="50000"/>
                  </a:schemeClr>
                </a:solidFill>
              </a:rPr>
              <a:t>What is the difference?</a:t>
            </a:r>
          </a:p>
          <a:p>
            <a:pPr marL="0" indent="0">
              <a:buNone/>
            </a:pPr>
            <a:endParaRPr lang="en-GB" b="1" i="1" dirty="0">
              <a:solidFill>
                <a:schemeClr val="accent3">
                  <a:lumMod val="50000"/>
                </a:schemeClr>
              </a:solidFill>
            </a:endParaRPr>
          </a:p>
          <a:p>
            <a:r>
              <a:rPr lang="en-GB" dirty="0" smtClean="0"/>
              <a:t>When looking at the reliability of research, we are commenting on whether the findings of a particular study can be replicated with other samples</a:t>
            </a:r>
          </a:p>
          <a:p>
            <a:r>
              <a:rPr lang="en-GB" dirty="0" smtClean="0"/>
              <a:t>When looking at the reliability of a research method, we are considering the extent to which the test itself gives consistent results with the same sample</a:t>
            </a:r>
            <a:endParaRPr lang="en-GB" dirty="0"/>
          </a:p>
        </p:txBody>
      </p:sp>
    </p:spTree>
    <p:extLst>
      <p:ext uri="{BB962C8B-B14F-4D97-AF65-F5344CB8AC3E}">
        <p14:creationId xmlns:p14="http://schemas.microsoft.com/office/powerpoint/2010/main" val="1467964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GB" dirty="0" smtClean="0"/>
              <a:t>Starter Questions:  </a:t>
            </a:r>
            <a:r>
              <a:rPr lang="en-GB" dirty="0" smtClean="0">
                <a:solidFill>
                  <a:schemeClr val="accent5">
                    <a:lumMod val="60000"/>
                    <a:lumOff val="40000"/>
                  </a:schemeClr>
                </a:solidFill>
              </a:rPr>
              <a:t>Reliability</a:t>
            </a:r>
            <a:endParaRPr lang="en-GB" dirty="0">
              <a:solidFill>
                <a:schemeClr val="accent5">
                  <a:lumMod val="60000"/>
                  <a:lumOff val="40000"/>
                </a:schemeClr>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b="1" i="1" dirty="0" smtClean="0">
                <a:solidFill>
                  <a:srgbClr val="C00000"/>
                </a:solidFill>
              </a:rPr>
              <a:t>Answer in pairs on MWBs:</a:t>
            </a:r>
          </a:p>
          <a:p>
            <a:pPr marL="0" indent="0">
              <a:buNone/>
            </a:pPr>
            <a:endParaRPr lang="en-GB" b="1" i="1" dirty="0">
              <a:solidFill>
                <a:srgbClr val="C00000"/>
              </a:solidFill>
            </a:endParaRPr>
          </a:p>
          <a:p>
            <a:pPr marL="514350" indent="-514350">
              <a:buFont typeface="+mj-lt"/>
              <a:buAutoNum type="arabicPeriod"/>
            </a:pPr>
            <a:r>
              <a:rPr lang="en-GB" dirty="0" smtClean="0"/>
              <a:t>What does the term ‘internal reliability’ refer to?</a:t>
            </a:r>
          </a:p>
          <a:p>
            <a:pPr marL="514350" indent="-514350">
              <a:buFont typeface="+mj-lt"/>
              <a:buAutoNum type="arabicPeriod"/>
            </a:pPr>
            <a:r>
              <a:rPr lang="en-GB" dirty="0" smtClean="0"/>
              <a:t>What does the term ‘external reliability’ refer to?</a:t>
            </a:r>
          </a:p>
          <a:p>
            <a:pPr marL="514350" indent="-514350">
              <a:buFont typeface="+mj-lt"/>
              <a:buAutoNum type="arabicPeriod"/>
            </a:pPr>
            <a:r>
              <a:rPr lang="en-GB" dirty="0" smtClean="0"/>
              <a:t>What does the term inter-observer reliability refer to?</a:t>
            </a:r>
          </a:p>
          <a:p>
            <a:pPr marL="514350" indent="-514350">
              <a:buFont typeface="+mj-lt"/>
              <a:buAutoNum type="arabicPeriod"/>
            </a:pPr>
            <a:r>
              <a:rPr lang="en-GB" dirty="0" smtClean="0"/>
              <a:t>What rate of inter-observer reliability needs to be achieved for it to be considered high?</a:t>
            </a:r>
          </a:p>
          <a:p>
            <a:pPr marL="514350" indent="-514350">
              <a:buFont typeface="+mj-lt"/>
              <a:buAutoNum type="arabicPeriod"/>
            </a:pPr>
            <a:r>
              <a:rPr lang="en-GB" dirty="0" smtClean="0"/>
              <a:t>Give three ways of improving inter-</a:t>
            </a:r>
            <a:r>
              <a:rPr lang="en-GB" dirty="0" err="1" smtClean="0"/>
              <a:t>rater</a:t>
            </a:r>
            <a:r>
              <a:rPr lang="en-GB" dirty="0" smtClean="0"/>
              <a:t> reliability</a:t>
            </a:r>
          </a:p>
          <a:p>
            <a:pPr marL="514350" indent="-514350">
              <a:buFont typeface="+mj-lt"/>
              <a:buAutoNum type="arabicPeriod"/>
            </a:pPr>
            <a:r>
              <a:rPr lang="en-GB" dirty="0" smtClean="0"/>
              <a:t>Name and describe the method used for assessing the internal reliability of a questionnaire or interview</a:t>
            </a:r>
          </a:p>
          <a:p>
            <a:pPr marL="514350" indent="-514350">
              <a:buFont typeface="+mj-lt"/>
              <a:buAutoNum type="arabicPeriod"/>
            </a:pPr>
            <a:r>
              <a:rPr lang="en-GB" dirty="0" smtClean="0"/>
              <a:t>Name and describe the method used for assessing the external reliability of a questionnaire or interview</a:t>
            </a:r>
          </a:p>
          <a:p>
            <a:pPr marL="514350" indent="-514350">
              <a:buFont typeface="+mj-lt"/>
              <a:buAutoNum type="arabicPeriod"/>
            </a:pPr>
            <a:r>
              <a:rPr lang="en-GB" dirty="0" smtClean="0"/>
              <a:t>Give two ways of improving the reliability of a questionnaire or interview</a:t>
            </a:r>
          </a:p>
          <a:p>
            <a:pPr marL="514350" indent="-514350">
              <a:buFont typeface="+mj-lt"/>
              <a:buAutoNum type="arabicPeriod"/>
            </a:pPr>
            <a:r>
              <a:rPr lang="en-GB" dirty="0" smtClean="0"/>
              <a:t>How might we assess the reliability of an experiment?</a:t>
            </a:r>
          </a:p>
          <a:p>
            <a:pPr marL="514350" indent="-514350">
              <a:buFont typeface="+mj-lt"/>
              <a:buAutoNum type="arabicPeriod"/>
            </a:pPr>
            <a:r>
              <a:rPr lang="en-GB" dirty="0" smtClean="0"/>
              <a:t>How might we improve the reliability of an experiment?</a:t>
            </a:r>
          </a:p>
          <a:p>
            <a:pPr marL="0" indent="0">
              <a:buNone/>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6814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GB" dirty="0" smtClean="0"/>
              <a:t>Starter Questions:  </a:t>
            </a:r>
            <a:r>
              <a:rPr lang="en-GB" dirty="0" smtClean="0">
                <a:solidFill>
                  <a:srgbClr val="FFFF00"/>
                </a:solidFill>
              </a:rPr>
              <a:t>Answers</a:t>
            </a:r>
            <a:endParaRPr lang="en-GB" dirty="0">
              <a:solidFill>
                <a:srgbClr val="FFFF00"/>
              </a:solidFill>
            </a:endParaRPr>
          </a:p>
        </p:txBody>
      </p:sp>
      <p:sp>
        <p:nvSpPr>
          <p:cNvPr id="3" name="Content Placeholder 2"/>
          <p:cNvSpPr>
            <a:spLocks noGrp="1"/>
          </p:cNvSpPr>
          <p:nvPr>
            <p:ph idx="1"/>
          </p:nvPr>
        </p:nvSpPr>
        <p:spPr>
          <a:xfrm>
            <a:off x="251520" y="1543402"/>
            <a:ext cx="3898776" cy="5184576"/>
          </a:xfrm>
        </p:spPr>
        <p:txBody>
          <a:bodyPr>
            <a:normAutofit fontScale="47500" lnSpcReduction="20000"/>
          </a:bodyPr>
          <a:lstStyle/>
          <a:p>
            <a:pPr marL="0" indent="0">
              <a:buNone/>
            </a:pPr>
            <a:r>
              <a:rPr lang="en-GB" b="1" i="1" dirty="0" smtClean="0">
                <a:solidFill>
                  <a:srgbClr val="C00000"/>
                </a:solidFill>
              </a:rPr>
              <a:t>Answer in pairs on MWBs:</a:t>
            </a:r>
          </a:p>
          <a:p>
            <a:pPr marL="0" indent="0">
              <a:buNone/>
            </a:pPr>
            <a:endParaRPr lang="en-GB" b="1" i="1" dirty="0">
              <a:solidFill>
                <a:srgbClr val="C00000"/>
              </a:solidFill>
            </a:endParaRPr>
          </a:p>
          <a:p>
            <a:pPr marL="514350" indent="-514350">
              <a:buFont typeface="+mj-lt"/>
              <a:buAutoNum type="arabicPeriod"/>
            </a:pPr>
            <a:r>
              <a:rPr lang="en-GB" dirty="0" smtClean="0"/>
              <a:t>What does the term ‘internal reliability’ refer to?</a:t>
            </a:r>
          </a:p>
          <a:p>
            <a:pPr marL="514350" indent="-514350">
              <a:buFont typeface="+mj-lt"/>
              <a:buAutoNum type="arabicPeriod"/>
            </a:pPr>
            <a:r>
              <a:rPr lang="en-GB" dirty="0" smtClean="0"/>
              <a:t>What does the term ‘external reliability’ refer to?</a:t>
            </a:r>
          </a:p>
          <a:p>
            <a:pPr marL="514350" indent="-514350">
              <a:buFont typeface="+mj-lt"/>
              <a:buAutoNum type="arabicPeriod"/>
            </a:pPr>
            <a:r>
              <a:rPr lang="en-GB" dirty="0" smtClean="0"/>
              <a:t>What does the term inter-observer reliability refer to?</a:t>
            </a:r>
          </a:p>
          <a:p>
            <a:pPr marL="514350" indent="-514350">
              <a:buFont typeface="+mj-lt"/>
              <a:buAutoNum type="arabicPeriod"/>
            </a:pPr>
            <a:r>
              <a:rPr lang="en-GB" dirty="0" smtClean="0"/>
              <a:t>What rate of inter-observer reliability needs to be achieved for it to be considered high?</a:t>
            </a:r>
          </a:p>
          <a:p>
            <a:pPr marL="514350" indent="-514350">
              <a:buFont typeface="+mj-lt"/>
              <a:buAutoNum type="arabicPeriod"/>
            </a:pPr>
            <a:r>
              <a:rPr lang="en-GB" dirty="0" smtClean="0"/>
              <a:t>Give three ways of improving inter-</a:t>
            </a:r>
            <a:r>
              <a:rPr lang="en-GB" dirty="0" err="1" smtClean="0"/>
              <a:t>rater</a:t>
            </a:r>
            <a:r>
              <a:rPr lang="en-GB" dirty="0" smtClean="0"/>
              <a:t> reliability</a:t>
            </a:r>
          </a:p>
          <a:p>
            <a:pPr marL="514350" indent="-514350">
              <a:buFont typeface="+mj-lt"/>
              <a:buAutoNum type="arabicPeriod"/>
            </a:pPr>
            <a:r>
              <a:rPr lang="en-GB" dirty="0" smtClean="0"/>
              <a:t>Name and describe the method used for assessing the internal reliability of a questionnaire or interview</a:t>
            </a:r>
          </a:p>
          <a:p>
            <a:pPr marL="514350" indent="-514350">
              <a:buFont typeface="+mj-lt"/>
              <a:buAutoNum type="arabicPeriod"/>
            </a:pPr>
            <a:r>
              <a:rPr lang="en-GB" dirty="0" smtClean="0"/>
              <a:t>Name and describe the method used for assessing the external reliability of a questionnaire or interview</a:t>
            </a:r>
          </a:p>
          <a:p>
            <a:pPr marL="514350" indent="-514350">
              <a:buFont typeface="+mj-lt"/>
              <a:buAutoNum type="arabicPeriod"/>
            </a:pPr>
            <a:r>
              <a:rPr lang="en-GB" dirty="0" smtClean="0"/>
              <a:t>Give two ways of improving the reliability of a questionnaire or interview</a:t>
            </a:r>
          </a:p>
          <a:p>
            <a:pPr marL="514350" indent="-514350">
              <a:buFont typeface="+mj-lt"/>
              <a:buAutoNum type="arabicPeriod"/>
            </a:pPr>
            <a:r>
              <a:rPr lang="en-GB" dirty="0" smtClean="0"/>
              <a:t>How might we assess the reliability of an experiment?</a:t>
            </a:r>
          </a:p>
          <a:p>
            <a:pPr marL="514350" indent="-514350">
              <a:buFont typeface="+mj-lt"/>
              <a:buAutoNum type="arabicPeriod"/>
            </a:pPr>
            <a:r>
              <a:rPr lang="en-GB" dirty="0" smtClean="0"/>
              <a:t>How might we improve the reliability of an experiment?</a:t>
            </a:r>
          </a:p>
          <a:p>
            <a:pPr marL="0" indent="0">
              <a:buNone/>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smtClean="0"/>
          </a:p>
          <a:p>
            <a:pPr marL="0" indent="0">
              <a:buNone/>
            </a:pPr>
            <a:endParaRPr lang="en-GB" dirty="0"/>
          </a:p>
          <a:p>
            <a:pPr marL="0" indent="0">
              <a:buNone/>
            </a:pPr>
            <a:endParaRPr lang="en-GB" dirty="0"/>
          </a:p>
        </p:txBody>
      </p:sp>
      <p:sp>
        <p:nvSpPr>
          <p:cNvPr id="4" name="TextBox 3"/>
          <p:cNvSpPr txBox="1"/>
          <p:nvPr/>
        </p:nvSpPr>
        <p:spPr>
          <a:xfrm>
            <a:off x="4355976" y="1418567"/>
            <a:ext cx="4608512" cy="5509200"/>
          </a:xfrm>
          <a:prstGeom prst="rect">
            <a:avLst/>
          </a:prstGeom>
          <a:solidFill>
            <a:schemeClr val="accent4">
              <a:lumMod val="20000"/>
              <a:lumOff val="80000"/>
            </a:schemeClr>
          </a:solidFill>
        </p:spPr>
        <p:txBody>
          <a:bodyPr wrap="square" rtlCol="0">
            <a:spAutoFit/>
          </a:bodyPr>
          <a:lstStyle/>
          <a:p>
            <a:pPr marL="342900" indent="-342900">
              <a:buAutoNum type="arabicPeriod"/>
            </a:pPr>
            <a:r>
              <a:rPr lang="en-GB" sz="1600" dirty="0" smtClean="0"/>
              <a:t>The extent which the test is consistent within itself (e.g. all items are measuring the variable consistently)</a:t>
            </a:r>
          </a:p>
          <a:p>
            <a:pPr marL="342900" indent="-342900">
              <a:buAutoNum type="arabicPeriod"/>
            </a:pPr>
            <a:r>
              <a:rPr lang="en-GB" sz="1600" dirty="0" smtClean="0"/>
              <a:t>The extent to which the test is measuring consistently over time</a:t>
            </a:r>
          </a:p>
          <a:p>
            <a:pPr marL="342900" indent="-342900">
              <a:buAutoNum type="arabicPeriod"/>
            </a:pPr>
            <a:r>
              <a:rPr lang="en-GB" sz="1600" dirty="0" smtClean="0"/>
              <a:t>The extent to which different observers in an observation are recording consistently</a:t>
            </a:r>
          </a:p>
          <a:p>
            <a:pPr marL="342900" indent="-342900">
              <a:buAutoNum type="arabicPeriod"/>
            </a:pPr>
            <a:r>
              <a:rPr lang="en-GB" sz="1600" dirty="0" smtClean="0"/>
              <a:t>80%, or 0.8 correlation</a:t>
            </a:r>
          </a:p>
          <a:p>
            <a:pPr marL="342900" indent="-342900">
              <a:buAutoNum type="arabicPeriod"/>
            </a:pPr>
            <a:r>
              <a:rPr lang="en-GB" sz="1600" dirty="0" smtClean="0"/>
              <a:t>Operationalised behavioural categories, more than one observer, train observers</a:t>
            </a:r>
          </a:p>
          <a:p>
            <a:pPr marL="342900" indent="-342900">
              <a:buAutoNum type="arabicPeriod"/>
            </a:pPr>
            <a:r>
              <a:rPr lang="en-GB" sz="1600" dirty="0" smtClean="0"/>
              <a:t>Split-half method. Does a person’s score on one half of the test correlate with their score on the other half?</a:t>
            </a:r>
          </a:p>
          <a:p>
            <a:pPr marL="342900" indent="-342900">
              <a:buAutoNum type="arabicPeriod"/>
            </a:pPr>
            <a:r>
              <a:rPr lang="en-GB" sz="1600" dirty="0" smtClean="0"/>
              <a:t>Test-retest.  Give the same participant the same test at a later date</a:t>
            </a:r>
          </a:p>
          <a:p>
            <a:pPr marL="342900" indent="-342900">
              <a:buAutoNum type="arabicPeriod"/>
            </a:pPr>
            <a:r>
              <a:rPr lang="en-GB" sz="1600" dirty="0" smtClean="0"/>
              <a:t>Look for a question that gets anomalous results and check its validity, make sure questions are clear  Train interviewers</a:t>
            </a:r>
          </a:p>
          <a:p>
            <a:pPr marL="342900" indent="-342900">
              <a:buAutoNum type="arabicPeriod"/>
            </a:pPr>
            <a:r>
              <a:rPr lang="en-GB" sz="1600" dirty="0" smtClean="0"/>
              <a:t>Are procedures fully standardised? Are all participants tested under the same conditions?</a:t>
            </a:r>
          </a:p>
          <a:p>
            <a:pPr marL="342900" indent="-342900">
              <a:buAutoNum type="arabicPeriod"/>
            </a:pPr>
            <a:r>
              <a:rPr lang="en-GB" sz="1600" dirty="0" smtClean="0"/>
              <a:t>Standardisation.  Tight control of extraneous variables</a:t>
            </a:r>
            <a:endParaRPr lang="en-GB" sz="1600" dirty="0"/>
          </a:p>
        </p:txBody>
      </p:sp>
    </p:spTree>
    <p:extLst>
      <p:ext uri="{BB962C8B-B14F-4D97-AF65-F5344CB8AC3E}">
        <p14:creationId xmlns:p14="http://schemas.microsoft.com/office/powerpoint/2010/main" val="17372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en-GB" dirty="0" smtClean="0"/>
              <a:t>Ways of assessing validity</a:t>
            </a:r>
            <a:endParaRPr lang="en-GB" dirty="0"/>
          </a:p>
        </p:txBody>
      </p:sp>
      <p:sp>
        <p:nvSpPr>
          <p:cNvPr id="3" name="Content Placeholder 2"/>
          <p:cNvSpPr>
            <a:spLocks noGrp="1"/>
          </p:cNvSpPr>
          <p:nvPr>
            <p:ph idx="1"/>
          </p:nvPr>
        </p:nvSpPr>
        <p:spPr/>
        <p:txBody>
          <a:bodyPr/>
          <a:lstStyle/>
          <a:p>
            <a:pPr marL="0" indent="0">
              <a:buNone/>
            </a:pPr>
            <a:r>
              <a:rPr lang="en-GB" b="1" i="1" dirty="0" smtClean="0">
                <a:solidFill>
                  <a:schemeClr val="accent6">
                    <a:lumMod val="75000"/>
                  </a:schemeClr>
                </a:solidFill>
              </a:rPr>
              <a:t>In Groups on MWBs:</a:t>
            </a:r>
          </a:p>
          <a:p>
            <a:pPr marL="0" indent="0">
              <a:buNone/>
            </a:pPr>
            <a:endParaRPr lang="en-GB" dirty="0"/>
          </a:p>
          <a:p>
            <a:pPr marL="0" indent="0">
              <a:buNone/>
            </a:pPr>
            <a:r>
              <a:rPr lang="en-GB" dirty="0" smtClean="0"/>
              <a:t>What is meant by face validity?</a:t>
            </a:r>
          </a:p>
          <a:p>
            <a:pPr marL="0" indent="0">
              <a:buNone/>
            </a:pPr>
            <a:endParaRPr lang="en-GB" dirty="0"/>
          </a:p>
          <a:p>
            <a:pPr marL="0" indent="0">
              <a:buNone/>
            </a:pPr>
            <a:r>
              <a:rPr lang="en-GB" dirty="0" smtClean="0"/>
              <a:t>What is meant by concurrent validity?</a:t>
            </a:r>
            <a:endParaRPr lang="en-GB" dirty="0"/>
          </a:p>
        </p:txBody>
      </p:sp>
    </p:spTree>
    <p:extLst>
      <p:ext uri="{BB962C8B-B14F-4D97-AF65-F5344CB8AC3E}">
        <p14:creationId xmlns:p14="http://schemas.microsoft.com/office/powerpoint/2010/main" val="344433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GB" dirty="0"/>
              <a:t>I</a:t>
            </a:r>
            <a:r>
              <a:rPr lang="en-GB" dirty="0" smtClean="0"/>
              <a:t>mproving the validity of experiments</a:t>
            </a:r>
            <a:endParaRPr lang="en-GB" dirty="0"/>
          </a:p>
        </p:txBody>
      </p:sp>
      <p:sp>
        <p:nvSpPr>
          <p:cNvPr id="3" name="Content Placeholder 2"/>
          <p:cNvSpPr>
            <a:spLocks noGrp="1"/>
          </p:cNvSpPr>
          <p:nvPr>
            <p:ph idx="1"/>
          </p:nvPr>
        </p:nvSpPr>
        <p:spPr>
          <a:solidFill>
            <a:schemeClr val="accent6">
              <a:lumMod val="20000"/>
              <a:lumOff val="80000"/>
            </a:schemeClr>
          </a:solidFill>
        </p:spPr>
        <p:txBody>
          <a:bodyPr/>
          <a:lstStyle/>
          <a:p>
            <a:pPr marL="0" indent="0">
              <a:buNone/>
            </a:pPr>
            <a:r>
              <a:rPr lang="en-GB" b="1" i="1" dirty="0" smtClean="0">
                <a:solidFill>
                  <a:srgbClr val="002060"/>
                </a:solidFill>
              </a:rPr>
              <a:t>In groups on BWBs:</a:t>
            </a:r>
          </a:p>
          <a:p>
            <a:pPr marL="0" indent="0">
              <a:buNone/>
            </a:pPr>
            <a:endParaRPr lang="en-GB" b="1" i="1" dirty="0">
              <a:solidFill>
                <a:srgbClr val="002060"/>
              </a:solidFill>
            </a:endParaRPr>
          </a:p>
          <a:p>
            <a:pPr marL="0" indent="0">
              <a:buNone/>
            </a:pPr>
            <a:r>
              <a:rPr lang="en-GB" dirty="0" smtClean="0"/>
              <a:t>Write as much as you can remember about how improving the validity of experiments</a:t>
            </a:r>
          </a:p>
        </p:txBody>
      </p:sp>
    </p:spTree>
    <p:extLst>
      <p:ext uri="{BB962C8B-B14F-4D97-AF65-F5344CB8AC3E}">
        <p14:creationId xmlns:p14="http://schemas.microsoft.com/office/powerpoint/2010/main" val="423660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GB" dirty="0"/>
              <a:t>I</a:t>
            </a:r>
            <a:r>
              <a:rPr lang="en-GB" dirty="0" smtClean="0"/>
              <a:t>mproving the validity of experiments</a:t>
            </a:r>
            <a:endParaRPr lang="en-GB" dirty="0"/>
          </a:p>
        </p:txBody>
      </p:sp>
      <p:sp>
        <p:nvSpPr>
          <p:cNvPr id="3" name="Content Placeholder 2"/>
          <p:cNvSpPr>
            <a:spLocks noGrp="1"/>
          </p:cNvSpPr>
          <p:nvPr>
            <p:ph idx="1"/>
          </p:nvPr>
        </p:nvSpPr>
        <p:spPr>
          <a:xfrm>
            <a:off x="457200" y="1600200"/>
            <a:ext cx="8229600" cy="4925143"/>
          </a:xfrm>
          <a:solidFill>
            <a:schemeClr val="accent6">
              <a:lumMod val="20000"/>
              <a:lumOff val="80000"/>
            </a:schemeClr>
          </a:solidFill>
        </p:spPr>
        <p:txBody>
          <a:bodyPr/>
          <a:lstStyle/>
          <a:p>
            <a:pPr marL="0" indent="0">
              <a:buNone/>
            </a:pPr>
            <a:r>
              <a:rPr lang="en-GB" b="1" i="1" dirty="0" smtClean="0">
                <a:solidFill>
                  <a:srgbClr val="002060"/>
                </a:solidFill>
              </a:rPr>
              <a:t>Did you get this:</a:t>
            </a:r>
          </a:p>
          <a:p>
            <a:pPr marL="0" indent="0">
              <a:buNone/>
            </a:pPr>
            <a:endParaRPr lang="en-GB" b="1" i="1" dirty="0" smtClean="0">
              <a:solidFill>
                <a:srgbClr val="002060"/>
              </a:solidFill>
            </a:endParaRPr>
          </a:p>
          <a:p>
            <a:r>
              <a:rPr lang="en-GB" dirty="0" smtClean="0"/>
              <a:t>Standardise procedures</a:t>
            </a:r>
          </a:p>
          <a:p>
            <a:r>
              <a:rPr lang="en-GB" dirty="0" smtClean="0"/>
              <a:t>Use a double blind</a:t>
            </a:r>
          </a:p>
          <a:p>
            <a:r>
              <a:rPr lang="en-GB" dirty="0" smtClean="0"/>
              <a:t>Make sure sample is truly representative of the target population (external)</a:t>
            </a:r>
          </a:p>
          <a:p>
            <a:r>
              <a:rPr lang="en-GB" dirty="0" smtClean="0"/>
              <a:t>Make sure procedure resembles a real situation (external)</a:t>
            </a:r>
            <a:endParaRPr lang="en-GB" dirty="0"/>
          </a:p>
          <a:p>
            <a:pPr marL="0" indent="0">
              <a:buNone/>
            </a:pPr>
            <a:endParaRPr lang="en-GB" b="1" i="1" dirty="0" smtClean="0">
              <a:solidFill>
                <a:srgbClr val="002060"/>
              </a:solidFill>
            </a:endParaRPr>
          </a:p>
          <a:p>
            <a:pPr marL="0" indent="0">
              <a:buNone/>
            </a:pPr>
            <a:endParaRPr lang="en-GB" b="1" i="1" dirty="0">
              <a:solidFill>
                <a:srgbClr val="002060"/>
              </a:solidFill>
            </a:endParaRPr>
          </a:p>
        </p:txBody>
      </p:sp>
    </p:spTree>
    <p:extLst>
      <p:ext uri="{BB962C8B-B14F-4D97-AF65-F5344CB8AC3E}">
        <p14:creationId xmlns:p14="http://schemas.microsoft.com/office/powerpoint/2010/main" val="284368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20888"/>
            <a:ext cx="5050904" cy="3600400"/>
          </a:xfrm>
        </p:spPr>
        <p:txBody>
          <a:bodyPr>
            <a:normAutofit fontScale="47500" lnSpcReduction="20000"/>
          </a:bodyPr>
          <a:lstStyle/>
          <a:p>
            <a:pPr marL="285750" indent="-285750"/>
            <a:r>
              <a:rPr lang="en-GB" dirty="0"/>
              <a:t>Start by observing the </a:t>
            </a:r>
            <a:r>
              <a:rPr lang="en-GB" dirty="0" smtClean="0"/>
              <a:t>behaviour in the clip, </a:t>
            </a:r>
            <a:r>
              <a:rPr lang="en-GB" dirty="0"/>
              <a:t>without recording anything</a:t>
            </a:r>
          </a:p>
          <a:p>
            <a:pPr marL="285750" indent="-285750"/>
            <a:endParaRPr lang="en-GB" dirty="0"/>
          </a:p>
          <a:p>
            <a:pPr marL="285750" indent="-285750"/>
            <a:r>
              <a:rPr lang="en-GB" dirty="0"/>
              <a:t>Based on the initial observation, </a:t>
            </a:r>
            <a:r>
              <a:rPr lang="en-GB" dirty="0" smtClean="0"/>
              <a:t>in your pair, or group of three, decide </a:t>
            </a:r>
            <a:r>
              <a:rPr lang="en-GB" dirty="0"/>
              <a:t>on </a:t>
            </a:r>
            <a:r>
              <a:rPr lang="en-GB" b="1" i="1" dirty="0"/>
              <a:t>five</a:t>
            </a:r>
            <a:r>
              <a:rPr lang="en-GB" dirty="0"/>
              <a:t> behavioural categories that you could observe. They must be the same for all of you</a:t>
            </a:r>
          </a:p>
          <a:p>
            <a:pPr marL="285750" indent="-285750"/>
            <a:endParaRPr lang="en-GB" dirty="0"/>
          </a:p>
          <a:p>
            <a:pPr marL="285750" indent="-285750"/>
            <a:r>
              <a:rPr lang="en-GB" dirty="0"/>
              <a:t>Then each </a:t>
            </a:r>
            <a:r>
              <a:rPr lang="en-GB" dirty="0" smtClean="0"/>
              <a:t>person in the pair/three </a:t>
            </a:r>
            <a:r>
              <a:rPr lang="en-GB" dirty="0"/>
              <a:t>should draw a grid to enable them to record the behaviour they observe</a:t>
            </a:r>
          </a:p>
          <a:p>
            <a:pPr marL="285750" indent="-285750"/>
            <a:endParaRPr lang="en-GB" dirty="0"/>
          </a:p>
          <a:p>
            <a:r>
              <a:rPr lang="en-GB" dirty="0" smtClean="0"/>
              <a:t>You are then going to see the clip again, observing </a:t>
            </a:r>
            <a:r>
              <a:rPr lang="en-GB" dirty="0"/>
              <a:t>individually and </a:t>
            </a:r>
            <a:r>
              <a:rPr lang="en-GB" dirty="0" smtClean="0"/>
              <a:t>recording </a:t>
            </a:r>
            <a:r>
              <a:rPr lang="en-GB" dirty="0"/>
              <a:t>on your tally chart whenever you witness one of the behaviours on the </a:t>
            </a:r>
            <a:r>
              <a:rPr lang="en-GB" dirty="0" smtClean="0"/>
              <a:t>grid  </a:t>
            </a:r>
            <a:r>
              <a:rPr lang="en-GB" b="1" i="1" dirty="0">
                <a:solidFill>
                  <a:schemeClr val="accent2">
                    <a:lumMod val="75000"/>
                  </a:schemeClr>
                </a:solidFill>
              </a:rPr>
              <a:t>Remember, </a:t>
            </a:r>
            <a:r>
              <a:rPr lang="en-GB" b="1" i="1" dirty="0" smtClean="0">
                <a:solidFill>
                  <a:schemeClr val="accent2">
                    <a:lumMod val="75000"/>
                  </a:schemeClr>
                </a:solidFill>
              </a:rPr>
              <a:t>this </a:t>
            </a:r>
            <a:r>
              <a:rPr lang="en-GB" b="1" i="1" dirty="0">
                <a:solidFill>
                  <a:schemeClr val="accent2">
                    <a:lumMod val="75000"/>
                  </a:schemeClr>
                </a:solidFill>
              </a:rPr>
              <a:t>observation must be done individually</a:t>
            </a:r>
          </a:p>
          <a:p>
            <a:endParaRPr lang="en-GB" dirty="0"/>
          </a:p>
          <a:p>
            <a:endParaRPr lang="en-GB" dirty="0"/>
          </a:p>
        </p:txBody>
      </p:sp>
      <p:sp>
        <p:nvSpPr>
          <p:cNvPr id="4" name="Title 1"/>
          <p:cNvSpPr>
            <a:spLocks noGrp="1"/>
          </p:cNvSpPr>
          <p:nvPr>
            <p:ph type="title"/>
          </p:nvPr>
        </p:nvSpPr>
        <p:spPr>
          <a:solidFill>
            <a:schemeClr val="accent2">
              <a:lumMod val="60000"/>
              <a:lumOff val="40000"/>
            </a:schemeClr>
          </a:solidFill>
        </p:spPr>
        <p:txBody>
          <a:bodyPr>
            <a:normAutofit fontScale="90000"/>
          </a:bodyPr>
          <a:lstStyle/>
          <a:p>
            <a:r>
              <a:rPr lang="en-GB" b="1" dirty="0">
                <a:solidFill>
                  <a:schemeClr val="bg1"/>
                </a:solidFill>
              </a:rPr>
              <a:t>Assessing and improving inter-observer reliability</a:t>
            </a:r>
            <a:endParaRPr lang="en-GB" dirty="0">
              <a:solidFill>
                <a:schemeClr val="bg1"/>
              </a:solidFill>
            </a:endParaRPr>
          </a:p>
        </p:txBody>
      </p:sp>
      <p:sp>
        <p:nvSpPr>
          <p:cNvPr id="5" name="Content Placeholder 2"/>
          <p:cNvSpPr txBox="1">
            <a:spLocks/>
          </p:cNvSpPr>
          <p:nvPr/>
        </p:nvSpPr>
        <p:spPr>
          <a:xfrm>
            <a:off x="457199" y="1399771"/>
            <a:ext cx="8229601" cy="877101"/>
          </a:xfrm>
          <a:prstGeom prst="rect">
            <a:avLst/>
          </a:prstGeom>
          <a:solidFill>
            <a:schemeClr val="accent3">
              <a:lumMod val="20000"/>
              <a:lumOff val="80000"/>
            </a:schemeClr>
          </a:solidFill>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t>You are going to carry out an observation of children in a nursery group</a:t>
            </a:r>
            <a:endParaRPr lang="en-GB" dirty="0"/>
          </a:p>
        </p:txBody>
      </p:sp>
      <p:sp>
        <p:nvSpPr>
          <p:cNvPr id="6" name="AutoShape 2" descr="3rd observation part 1 - YouTube"/>
          <p:cNvSpPr>
            <a:spLocks noChangeAspect="1" noChangeArrowheads="1"/>
          </p:cNvSpPr>
          <p:nvPr/>
        </p:nvSpPr>
        <p:spPr bwMode="auto">
          <a:xfrm>
            <a:off x="155575" y="-769938"/>
            <a:ext cx="2857500"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a:hlinkClick r:id="rId3"/>
          </p:cNvPr>
          <p:cNvPicPr>
            <a:picLocks noChangeAspect="1"/>
          </p:cNvPicPr>
          <p:nvPr/>
        </p:nvPicPr>
        <p:blipFill>
          <a:blip r:embed="rId4"/>
          <a:stretch>
            <a:fillRect/>
          </a:stretch>
        </p:blipFill>
        <p:spPr>
          <a:xfrm>
            <a:off x="5799010" y="2462214"/>
            <a:ext cx="2857500" cy="1600200"/>
          </a:xfrm>
          <a:prstGeom prst="rect">
            <a:avLst/>
          </a:prstGeom>
        </p:spPr>
      </p:pic>
    </p:spTree>
    <p:extLst>
      <p:ext uri="{BB962C8B-B14F-4D97-AF65-F5344CB8AC3E}">
        <p14:creationId xmlns:p14="http://schemas.microsoft.com/office/powerpoint/2010/main" val="2977629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5338936" cy="4139671"/>
          </a:xfrm>
        </p:spPr>
        <p:txBody>
          <a:bodyPr>
            <a:normAutofit fontScale="85000" lnSpcReduction="20000"/>
          </a:bodyPr>
          <a:lstStyle/>
          <a:p>
            <a:pPr marL="0" indent="0">
              <a:buNone/>
            </a:pPr>
            <a:r>
              <a:rPr lang="en-GB" dirty="0" smtClean="0"/>
              <a:t>Now </a:t>
            </a:r>
            <a:r>
              <a:rPr lang="en-GB" dirty="0" smtClean="0"/>
              <a:t>you </a:t>
            </a:r>
            <a:r>
              <a:rPr lang="en-GB" dirty="0" smtClean="0"/>
              <a:t>need to assess whether you have high inter-observer reliability</a:t>
            </a:r>
          </a:p>
          <a:p>
            <a:pPr marL="0" indent="0">
              <a:buNone/>
            </a:pPr>
            <a:endParaRPr lang="en-GB" dirty="0"/>
          </a:p>
          <a:p>
            <a:r>
              <a:rPr lang="en-GB" dirty="0" smtClean="0"/>
              <a:t>Start by individually adding up how many tallies you got for each behavioural category</a:t>
            </a:r>
          </a:p>
          <a:p>
            <a:endParaRPr lang="en-GB" dirty="0"/>
          </a:p>
          <a:p>
            <a:r>
              <a:rPr lang="en-GB" dirty="0" smtClean="0"/>
              <a:t>Now compare your grids </a:t>
            </a:r>
            <a:r>
              <a:rPr lang="en-GB" dirty="0" smtClean="0"/>
              <a:t>with your partner’s</a:t>
            </a:r>
            <a:r>
              <a:rPr lang="en-GB" dirty="0" smtClean="0"/>
              <a:t>.   </a:t>
            </a:r>
            <a:r>
              <a:rPr lang="en-GB" dirty="0" smtClean="0"/>
              <a:t>Do you have inter-</a:t>
            </a:r>
            <a:r>
              <a:rPr lang="en-GB" dirty="0" err="1" smtClean="0"/>
              <a:t>rater</a:t>
            </a:r>
            <a:r>
              <a:rPr lang="en-GB" dirty="0" smtClean="0"/>
              <a:t> reliability?</a:t>
            </a:r>
          </a:p>
          <a:p>
            <a:pPr marL="0" indent="0">
              <a:buNone/>
            </a:pPr>
            <a:endParaRPr lang="en-GB" dirty="0"/>
          </a:p>
          <a:p>
            <a:pPr marL="0" indent="0">
              <a:buNone/>
            </a:pPr>
            <a:endParaRPr lang="en-GB" dirty="0"/>
          </a:p>
        </p:txBody>
      </p:sp>
      <p:sp>
        <p:nvSpPr>
          <p:cNvPr id="4" name="Title 1"/>
          <p:cNvSpPr>
            <a:spLocks noGrp="1"/>
          </p:cNvSpPr>
          <p:nvPr>
            <p:ph type="title"/>
          </p:nvPr>
        </p:nvSpPr>
        <p:spPr>
          <a:solidFill>
            <a:schemeClr val="accent2">
              <a:lumMod val="60000"/>
              <a:lumOff val="40000"/>
            </a:schemeClr>
          </a:solidFill>
        </p:spPr>
        <p:txBody>
          <a:bodyPr>
            <a:normAutofit fontScale="90000"/>
          </a:bodyPr>
          <a:lstStyle/>
          <a:p>
            <a:r>
              <a:rPr lang="en-GB" b="1" dirty="0">
                <a:solidFill>
                  <a:schemeClr val="bg1"/>
                </a:solidFill>
              </a:rPr>
              <a:t>Assessing and improving inter-observer reliability</a:t>
            </a:r>
            <a:endParaRPr lang="en-GB" dirty="0">
              <a:solidFill>
                <a:schemeClr val="bg1"/>
              </a:solidFill>
            </a:endParaRPr>
          </a:p>
        </p:txBody>
      </p:sp>
      <p:sp>
        <p:nvSpPr>
          <p:cNvPr id="5" name="TextBox 4"/>
          <p:cNvSpPr txBox="1"/>
          <p:nvPr/>
        </p:nvSpPr>
        <p:spPr>
          <a:xfrm>
            <a:off x="6084168" y="1600200"/>
            <a:ext cx="2602632" cy="2677656"/>
          </a:xfrm>
          <a:prstGeom prst="rect">
            <a:avLst/>
          </a:prstGeom>
          <a:solidFill>
            <a:schemeClr val="accent3">
              <a:lumMod val="40000"/>
              <a:lumOff val="60000"/>
            </a:schemeClr>
          </a:solidFill>
        </p:spPr>
        <p:txBody>
          <a:bodyPr wrap="square" rtlCol="0">
            <a:spAutoFit/>
          </a:bodyPr>
          <a:lstStyle/>
          <a:p>
            <a:r>
              <a:rPr lang="en-GB" sz="2400" i="1" dirty="0" smtClean="0"/>
              <a:t>If you didn’t have high inter-rater reliability, </a:t>
            </a:r>
            <a:r>
              <a:rPr lang="en-GB" sz="2400" i="1" dirty="0" smtClean="0"/>
              <a:t>what might be the reason for this and how </a:t>
            </a:r>
            <a:r>
              <a:rPr lang="en-GB" sz="2400" i="1" dirty="0" smtClean="0"/>
              <a:t>could you have improved </a:t>
            </a:r>
            <a:r>
              <a:rPr lang="en-GB" sz="2400" i="1" dirty="0" smtClean="0"/>
              <a:t>it</a:t>
            </a:r>
            <a:r>
              <a:rPr lang="en-GB" sz="2400" i="1" dirty="0" smtClean="0"/>
              <a:t>?</a:t>
            </a:r>
            <a:endParaRPr lang="en-GB" sz="2400" i="1"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20438"/>
          <a:stretch/>
        </p:blipFill>
        <p:spPr>
          <a:xfrm>
            <a:off x="5935976" y="4725144"/>
            <a:ext cx="2899015" cy="1734807"/>
          </a:xfrm>
          <a:prstGeom prst="rect">
            <a:avLst/>
          </a:prstGeom>
        </p:spPr>
      </p:pic>
      <p:sp>
        <p:nvSpPr>
          <p:cNvPr id="2" name="TextBox 1"/>
          <p:cNvSpPr txBox="1"/>
          <p:nvPr/>
        </p:nvSpPr>
        <p:spPr>
          <a:xfrm>
            <a:off x="457200" y="5949280"/>
            <a:ext cx="8309959" cy="792088"/>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351464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TotalTime>
  <Words>1519</Words>
  <Application>Microsoft Office PowerPoint</Application>
  <PresentationFormat>On-screen Show (4:3)</PresentationFormat>
  <Paragraphs>168</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Reliability &amp; Validity </vt:lpstr>
      <vt:lpstr>Reliability of Research Methods</vt:lpstr>
      <vt:lpstr>Starter Questions:  Reliability</vt:lpstr>
      <vt:lpstr>Starter Questions:  Answers</vt:lpstr>
      <vt:lpstr>Ways of assessing validity</vt:lpstr>
      <vt:lpstr>Improving the validity of experiments</vt:lpstr>
      <vt:lpstr>Improving the validity of experiments</vt:lpstr>
      <vt:lpstr>Assessing and improving inter-observer reliability</vt:lpstr>
      <vt:lpstr>Assessing and improving inter-observer reliability</vt:lpstr>
      <vt:lpstr>Assessing the internal reliability of Questionnaires</vt:lpstr>
      <vt:lpstr>Improving the internal reliability of questionnaires</vt:lpstr>
      <vt:lpstr>Assessing the external reliability  of a test</vt:lpstr>
      <vt:lpstr>Assessing concurrent validity</vt:lpstr>
      <vt:lpstr>Assessing face validity</vt:lpstr>
      <vt:lpstr>Exam Practice</vt:lpstr>
      <vt:lpstr>Exam Practice: Mark Scheme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Reliability and validity</dc:title>
  <dc:creator>a.fantis</dc:creator>
  <cp:lastModifiedBy>Stacey</cp:lastModifiedBy>
  <cp:revision>183</cp:revision>
  <cp:lastPrinted>2017-11-24T12:14:48Z</cp:lastPrinted>
  <dcterms:created xsi:type="dcterms:W3CDTF">2016-11-07T10:46:45Z</dcterms:created>
  <dcterms:modified xsi:type="dcterms:W3CDTF">2020-11-13T13:50:24Z</dcterms:modified>
</cp:coreProperties>
</file>