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8" r:id="rId3"/>
    <p:sldId id="259" r:id="rId4"/>
    <p:sldId id="267" r:id="rId5"/>
    <p:sldId id="274" r:id="rId6"/>
    <p:sldId id="305" r:id="rId7"/>
    <p:sldId id="266" r:id="rId8"/>
    <p:sldId id="262" r:id="rId9"/>
    <p:sldId id="263" r:id="rId10"/>
    <p:sldId id="261" r:id="rId11"/>
    <p:sldId id="310" r:id="rId12"/>
    <p:sldId id="313" r:id="rId13"/>
    <p:sldId id="314" r:id="rId14"/>
    <p:sldId id="270" r:id="rId15"/>
    <p:sldId id="271" r:id="rId16"/>
    <p:sldId id="272" r:id="rId17"/>
    <p:sldId id="273" r:id="rId18"/>
    <p:sldId id="277" r:id="rId19"/>
    <p:sldId id="276" r:id="rId20"/>
    <p:sldId id="308" r:id="rId21"/>
    <p:sldId id="302" r:id="rId22"/>
    <p:sldId id="312" r:id="rId23"/>
    <p:sldId id="296" r:id="rId24"/>
    <p:sldId id="278" r:id="rId25"/>
    <p:sldId id="298" r:id="rId26"/>
    <p:sldId id="299" r:id="rId27"/>
    <p:sldId id="303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7" r:id="rId46"/>
    <p:sldId id="301" r:id="rId47"/>
    <p:sldId id="269" r:id="rId48"/>
    <p:sldId id="306" r:id="rId49"/>
    <p:sldId id="300" r:id="rId50"/>
    <p:sldId id="307" r:id="rId51"/>
    <p:sldId id="268" r:id="rId52"/>
    <p:sldId id="304" r:id="rId53"/>
    <p:sldId id="309" r:id="rId5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8" autoAdjust="0"/>
    <p:restoredTop sz="94660"/>
  </p:normalViewPr>
  <p:slideViewPr>
    <p:cSldViewPr>
      <p:cViewPr varScale="1">
        <p:scale>
          <a:sx n="69" d="100"/>
          <a:sy n="69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2AAC-FB82-47CF-BA07-8882D5665700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8471-AF18-4D8E-9509-B161C83B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70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2AAC-FB82-47CF-BA07-8882D5665700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8471-AF18-4D8E-9509-B161C83B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0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2AAC-FB82-47CF-BA07-8882D5665700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8471-AF18-4D8E-9509-B161C83B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20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2AAC-FB82-47CF-BA07-8882D5665700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8471-AF18-4D8E-9509-B161C83B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26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2AAC-FB82-47CF-BA07-8882D5665700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8471-AF18-4D8E-9509-B161C83B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03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2AAC-FB82-47CF-BA07-8882D5665700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8471-AF18-4D8E-9509-B161C83B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59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2AAC-FB82-47CF-BA07-8882D5665700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8471-AF18-4D8E-9509-B161C83B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01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2AAC-FB82-47CF-BA07-8882D5665700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8471-AF18-4D8E-9509-B161C83B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99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2AAC-FB82-47CF-BA07-8882D5665700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8471-AF18-4D8E-9509-B161C83B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9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2AAC-FB82-47CF-BA07-8882D5665700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8471-AF18-4D8E-9509-B161C83B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2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2AAC-FB82-47CF-BA07-8882D5665700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8471-AF18-4D8E-9509-B161C83B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22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D2AAC-FB82-47CF-BA07-8882D5665700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A8471-AF18-4D8E-9509-B161C83B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47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Essay Reflection-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Appropriate detail for AO1</a:t>
            </a:r>
          </a:p>
          <a:p>
            <a:r>
              <a:rPr lang="en-GB" dirty="0" smtClean="0"/>
              <a:t>Be Evidence based throughout</a:t>
            </a:r>
          </a:p>
          <a:p>
            <a:r>
              <a:rPr lang="en-GB" dirty="0" smtClean="0"/>
              <a:t>Remain formal in your writing</a:t>
            </a:r>
          </a:p>
          <a:p>
            <a:r>
              <a:rPr lang="en-GB" dirty="0" smtClean="0"/>
              <a:t>Do not include too much detail in the studies</a:t>
            </a:r>
          </a:p>
          <a:p>
            <a:r>
              <a:rPr lang="en-GB" dirty="0" smtClean="0"/>
              <a:t>Think about timing- too much on AO1?</a:t>
            </a:r>
          </a:p>
          <a:p>
            <a:r>
              <a:rPr lang="en-GB" dirty="0" smtClean="0"/>
              <a:t>Make sure evaluation is of the explanation and not just the research</a:t>
            </a:r>
          </a:p>
          <a:p>
            <a:r>
              <a:rPr lang="en-GB" dirty="0" smtClean="0"/>
              <a:t>Consider individual differences as an evaluation point- good or bad?</a:t>
            </a:r>
          </a:p>
          <a:p>
            <a:r>
              <a:rPr lang="en-GB" dirty="0" smtClean="0"/>
              <a:t>Consider application as an evaluation- good or bad?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40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Now it’s your turn!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45128"/>
            <a:ext cx="8291264" cy="5536200"/>
          </a:xfrm>
        </p:spPr>
        <p:txBody>
          <a:bodyPr>
            <a:normAutofit/>
          </a:bodyPr>
          <a:lstStyle/>
          <a:p>
            <a:r>
              <a:rPr lang="en-GB" sz="2400" dirty="0"/>
              <a:t>Your are psychologists investigating </a:t>
            </a:r>
            <a:r>
              <a:rPr lang="en-GB" sz="2400" dirty="0" smtClean="0"/>
              <a:t>the nature of one of the short term memory stores. WITHOUT YOUR PACKS</a:t>
            </a:r>
          </a:p>
          <a:p>
            <a:endParaRPr lang="en-GB" sz="2400" dirty="0"/>
          </a:p>
          <a:p>
            <a:r>
              <a:rPr lang="en-GB" sz="2400" dirty="0" smtClean="0"/>
              <a:t>Your </a:t>
            </a:r>
            <a:r>
              <a:rPr lang="en-GB" sz="2400" dirty="0"/>
              <a:t>task is to design </a:t>
            </a:r>
            <a:r>
              <a:rPr lang="en-GB" sz="2400" dirty="0" smtClean="0"/>
              <a:t>an </a:t>
            </a:r>
            <a:r>
              <a:rPr lang="en-GB" sz="2400" dirty="0"/>
              <a:t>experiment to discover </a:t>
            </a:r>
            <a:r>
              <a:rPr lang="en-GB" sz="2400" dirty="0" smtClean="0"/>
              <a:t>for example what </a:t>
            </a:r>
            <a:r>
              <a:rPr lang="en-GB" sz="2400" dirty="0"/>
              <a:t>the capacity of short term memory </a:t>
            </a:r>
            <a:r>
              <a:rPr lang="en-GB" sz="2400" dirty="0" smtClean="0"/>
              <a:t>is </a:t>
            </a:r>
            <a:r>
              <a:rPr lang="en-GB" sz="2400" dirty="0"/>
              <a:t>(although you already know but pretend you don’t). </a:t>
            </a:r>
            <a:endParaRPr lang="en-GB" sz="2400" dirty="0" smtClean="0"/>
          </a:p>
          <a:p>
            <a:endParaRPr lang="en-GB" sz="2400" dirty="0"/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1.Coding of STM 2. Duration of STM 3.Capacity in STM </a:t>
            </a:r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 </a:t>
            </a:r>
            <a:endParaRPr lang="en-GB" sz="2800" dirty="0">
              <a:solidFill>
                <a:srgbClr val="FF0000"/>
              </a:solidFill>
            </a:endParaRPr>
          </a:p>
          <a:p>
            <a:r>
              <a:rPr lang="en-GB" sz="2400" dirty="0"/>
              <a:t>You must </a:t>
            </a:r>
            <a:r>
              <a:rPr lang="en-GB" sz="2400" dirty="0" smtClean="0"/>
              <a:t>include -IV </a:t>
            </a:r>
            <a:r>
              <a:rPr lang="en-GB" sz="2400" dirty="0"/>
              <a:t>and DV, hypothesis, description of method and apparatus you would use, how would you prevent extraneous </a:t>
            </a:r>
            <a:r>
              <a:rPr lang="en-GB" sz="2400" dirty="0" smtClean="0"/>
              <a:t>variables? How would you collect your data?  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24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Influence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5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Recap-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GB" dirty="0" smtClean="0"/>
              <a:t>Coding- How </a:t>
            </a:r>
          </a:p>
          <a:p>
            <a:endParaRPr lang="en-GB" dirty="0"/>
          </a:p>
          <a:p>
            <a:r>
              <a:rPr lang="en-GB" dirty="0" smtClean="0"/>
              <a:t>Duration- How long</a:t>
            </a:r>
          </a:p>
          <a:p>
            <a:endParaRPr lang="en-GB" dirty="0"/>
          </a:p>
          <a:p>
            <a:r>
              <a:rPr lang="en-GB" dirty="0" smtClean="0"/>
              <a:t>Capacity how much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11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Our ideas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652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Baddeley (1966)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Four groups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A, B, C , D</a:t>
            </a:r>
          </a:p>
          <a:p>
            <a:r>
              <a:rPr lang="en-GB" dirty="0" smtClean="0"/>
              <a:t>I will read you a list</a:t>
            </a:r>
            <a:endParaRPr lang="en-GB" dirty="0"/>
          </a:p>
          <a:p>
            <a:r>
              <a:rPr lang="en-GB" dirty="0" smtClean="0"/>
              <a:t>Write down as many as you remember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5822" y="1052736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dirty="0" smtClean="0"/>
              <a:t>List A</a:t>
            </a:r>
            <a:endParaRPr lang="en-GB" sz="2800" b="1" dirty="0"/>
          </a:p>
          <a:p>
            <a:r>
              <a:rPr lang="en-GB" sz="2800" dirty="0"/>
              <a:t> </a:t>
            </a:r>
          </a:p>
          <a:p>
            <a:r>
              <a:rPr lang="en-GB" sz="2800" dirty="0"/>
              <a:t>Man</a:t>
            </a:r>
          </a:p>
          <a:p>
            <a:r>
              <a:rPr lang="en-GB" sz="2800" dirty="0"/>
              <a:t>Cap</a:t>
            </a:r>
          </a:p>
          <a:p>
            <a:r>
              <a:rPr lang="en-GB" sz="2800" dirty="0"/>
              <a:t>Can</a:t>
            </a:r>
          </a:p>
          <a:p>
            <a:r>
              <a:rPr lang="en-GB" sz="2800" dirty="0"/>
              <a:t>Cab</a:t>
            </a:r>
          </a:p>
          <a:p>
            <a:r>
              <a:rPr lang="en-GB" sz="2800" dirty="0"/>
              <a:t>Mad</a:t>
            </a:r>
          </a:p>
          <a:p>
            <a:r>
              <a:rPr lang="en-GB" sz="2800" dirty="0"/>
              <a:t>Mat</a:t>
            </a:r>
          </a:p>
          <a:p>
            <a:r>
              <a:rPr lang="en-GB" sz="2800" dirty="0"/>
              <a:t>Cat</a:t>
            </a:r>
          </a:p>
          <a:p>
            <a:r>
              <a:rPr lang="en-GB" sz="2800" dirty="0"/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49980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1052736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dirty="0" smtClean="0"/>
              <a:t>List B</a:t>
            </a:r>
          </a:p>
          <a:p>
            <a:endParaRPr lang="en-GB" sz="2800" dirty="0"/>
          </a:p>
          <a:p>
            <a:r>
              <a:rPr lang="en-GB" sz="2800" dirty="0"/>
              <a:t>Pit</a:t>
            </a:r>
          </a:p>
          <a:p>
            <a:r>
              <a:rPr lang="en-GB" sz="2800" dirty="0"/>
              <a:t>Few</a:t>
            </a:r>
          </a:p>
          <a:p>
            <a:r>
              <a:rPr lang="en-GB" sz="2800" dirty="0"/>
              <a:t>Cow</a:t>
            </a:r>
          </a:p>
          <a:p>
            <a:r>
              <a:rPr lang="en-GB" sz="2800" dirty="0"/>
              <a:t>Pen</a:t>
            </a:r>
          </a:p>
          <a:p>
            <a:r>
              <a:rPr lang="en-GB" sz="2800" dirty="0"/>
              <a:t>Sup</a:t>
            </a:r>
          </a:p>
          <a:p>
            <a:r>
              <a:rPr lang="en-GB" sz="2800" dirty="0"/>
              <a:t>Bar</a:t>
            </a:r>
          </a:p>
          <a:p>
            <a:r>
              <a:rPr lang="en-GB" sz="2800" dirty="0"/>
              <a:t>Day</a:t>
            </a:r>
          </a:p>
          <a:p>
            <a:r>
              <a:rPr lang="en-GB" sz="2800" dirty="0"/>
              <a:t>Kit</a:t>
            </a:r>
          </a:p>
          <a:p>
            <a:r>
              <a:rPr lang="en-GB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9717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1412776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dirty="0" smtClean="0"/>
              <a:t>List C</a:t>
            </a:r>
          </a:p>
          <a:p>
            <a:endParaRPr lang="en-GB" sz="2800" dirty="0"/>
          </a:p>
          <a:p>
            <a:r>
              <a:rPr lang="en-GB" sz="2800" dirty="0"/>
              <a:t>Large</a:t>
            </a:r>
          </a:p>
          <a:p>
            <a:r>
              <a:rPr lang="en-GB" sz="2800" dirty="0"/>
              <a:t>Big</a:t>
            </a:r>
          </a:p>
          <a:p>
            <a:r>
              <a:rPr lang="en-GB" sz="2800" dirty="0"/>
              <a:t>Huge</a:t>
            </a:r>
          </a:p>
          <a:p>
            <a:r>
              <a:rPr lang="en-GB" sz="2800" dirty="0"/>
              <a:t>Broad</a:t>
            </a:r>
          </a:p>
          <a:p>
            <a:r>
              <a:rPr lang="en-GB" sz="2800" dirty="0"/>
              <a:t>Tall</a:t>
            </a:r>
          </a:p>
          <a:p>
            <a:r>
              <a:rPr lang="en-GB" sz="2800" dirty="0"/>
              <a:t>Fat</a:t>
            </a:r>
          </a:p>
          <a:p>
            <a:r>
              <a:rPr lang="en-GB" sz="2800" dirty="0"/>
              <a:t>Wide</a:t>
            </a:r>
          </a:p>
          <a:p>
            <a:r>
              <a:rPr lang="en-GB" sz="2800" dirty="0"/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170542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List D</a:t>
            </a:r>
            <a:endParaRPr lang="en-GB" dirty="0"/>
          </a:p>
          <a:p>
            <a:r>
              <a:rPr lang="en-GB" dirty="0"/>
              <a:t>Good</a:t>
            </a:r>
          </a:p>
          <a:p>
            <a:r>
              <a:rPr lang="en-GB" dirty="0"/>
              <a:t>Huge</a:t>
            </a:r>
          </a:p>
          <a:p>
            <a:r>
              <a:rPr lang="en-GB" dirty="0"/>
              <a:t>Hot</a:t>
            </a:r>
          </a:p>
          <a:p>
            <a:r>
              <a:rPr lang="en-GB" dirty="0"/>
              <a:t>Safe</a:t>
            </a:r>
          </a:p>
          <a:p>
            <a:r>
              <a:rPr lang="en-GB" dirty="0"/>
              <a:t>Thin</a:t>
            </a:r>
          </a:p>
          <a:p>
            <a:r>
              <a:rPr lang="en-GB" dirty="0"/>
              <a:t>Deep</a:t>
            </a:r>
          </a:p>
          <a:p>
            <a:r>
              <a:rPr lang="en-GB" dirty="0"/>
              <a:t>Strong</a:t>
            </a:r>
          </a:p>
          <a:p>
            <a:r>
              <a:rPr lang="en-GB" dirty="0"/>
              <a:t>Foul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2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60648"/>
            <a:ext cx="7772400" cy="1008062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Encoding results: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90697" y="1124744"/>
            <a:ext cx="4536356" cy="482510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The Mean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Most sensitive measure</a:t>
            </a:r>
          </a:p>
          <a:p>
            <a:pPr marL="457200" indent="-457200" eaLnBrk="1" hangingPunct="1">
              <a:buFont typeface="Wingdings"/>
              <a:buChar char="J"/>
            </a:pPr>
            <a:r>
              <a:rPr lang="en-US" altLang="en-US" dirty="0" smtClean="0">
                <a:solidFill>
                  <a:srgbClr val="FF0000"/>
                </a:solidFill>
              </a:rPr>
              <a:t>More representative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 </a:t>
            </a:r>
            <a:r>
              <a:rPr lang="en-US" altLang="en-US" dirty="0" smtClean="0">
                <a:solidFill>
                  <a:srgbClr val="FF0000"/>
                </a:solidFill>
              </a:rPr>
              <a:t>Can be distorted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FF0000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10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081955"/>
              </p:ext>
            </p:extLst>
          </p:nvPr>
        </p:nvGraphicFramePr>
        <p:xfrm>
          <a:off x="251520" y="1484784"/>
          <a:ext cx="4064000" cy="4592636"/>
        </p:xfrm>
        <a:graphic>
          <a:graphicData uri="http://schemas.openxmlformats.org/drawingml/2006/table">
            <a:tbl>
              <a:tblPr/>
              <a:tblGrid>
                <a:gridCol w="2255838"/>
                <a:gridCol w="1808162"/>
              </a:tblGrid>
              <a:tr h="812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Acoustically similar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Acoustically dissimilar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Semantically similar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Semantically dissimilar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https://s3.amazonaws.com/lowres.cartoonstock.com/dating-date-dating_service-romance-romantic-relationship_service-mban3110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50602"/>
            <a:ext cx="2733590" cy="321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52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handout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5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in the original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Participants tended to do worse with acoustically similar words</a:t>
            </a:r>
          </a:p>
          <a:p>
            <a:endParaRPr lang="en-GB" dirty="0"/>
          </a:p>
          <a:p>
            <a:r>
              <a:rPr lang="en-GB" dirty="0" smtClean="0"/>
              <a:t>Participants in LTM  did worse in semantically similar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Therefore</a:t>
            </a:r>
          </a:p>
          <a:p>
            <a:endParaRPr lang="en-GB" dirty="0"/>
          </a:p>
          <a:p>
            <a:r>
              <a:rPr lang="en-GB" dirty="0" smtClean="0"/>
              <a:t>Short term memory is stored acoustically</a:t>
            </a:r>
          </a:p>
          <a:p>
            <a:r>
              <a:rPr lang="en-GB" dirty="0" smtClean="0"/>
              <a:t>Long term memory is stored </a:t>
            </a:r>
            <a:r>
              <a:rPr lang="en-GB" dirty="0" err="1" smtClean="0"/>
              <a:t>semanticall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55785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Encoding </a:t>
            </a:r>
            <a:r>
              <a:rPr lang="en-GB" dirty="0">
                <a:solidFill>
                  <a:srgbClr val="FF0000"/>
                </a:solidFill>
              </a:rPr>
              <a:t>E</a:t>
            </a:r>
            <a:r>
              <a:rPr lang="en-GB" dirty="0" smtClean="0">
                <a:solidFill>
                  <a:srgbClr val="FF0000"/>
                </a:solidFill>
              </a:rPr>
              <a:t>valuation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Artificial stimuli</a:t>
            </a:r>
          </a:p>
          <a:p>
            <a:endParaRPr lang="en-GB" dirty="0"/>
          </a:p>
          <a:p>
            <a:r>
              <a:rPr lang="en-GB" dirty="0" smtClean="0"/>
              <a:t>Just words- who cares?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8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The Mean</a:t>
            </a:r>
            <a:br>
              <a:rPr lang="en-US" altLang="en-US" dirty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Most </a:t>
            </a:r>
            <a:r>
              <a:rPr lang="en-US" altLang="en-US" b="1" u="sng" dirty="0">
                <a:solidFill>
                  <a:srgbClr val="FF0000"/>
                </a:solidFill>
              </a:rPr>
              <a:t>sensitive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measure</a:t>
            </a:r>
          </a:p>
          <a:p>
            <a:endParaRPr lang="en-US" altLang="en-US" dirty="0">
              <a:solidFill>
                <a:srgbClr val="FF0000"/>
              </a:solidFill>
            </a:endParaRPr>
          </a:p>
          <a:p>
            <a:pPr marL="457200" indent="-457200">
              <a:buFont typeface="Wingdings"/>
              <a:buChar char="J"/>
            </a:pPr>
            <a:r>
              <a:rPr lang="en-US" altLang="en-US" dirty="0">
                <a:solidFill>
                  <a:srgbClr val="FF0000"/>
                </a:solidFill>
              </a:rPr>
              <a:t>More </a:t>
            </a:r>
            <a:r>
              <a:rPr lang="en-US" altLang="en-US" dirty="0" smtClean="0">
                <a:solidFill>
                  <a:srgbClr val="FF0000"/>
                </a:solidFill>
              </a:rPr>
              <a:t>representative</a:t>
            </a:r>
          </a:p>
          <a:p>
            <a:pPr marL="457200" indent="-457200">
              <a:buFont typeface="Wingdings"/>
              <a:buChar char="J"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 </a:t>
            </a:r>
            <a:r>
              <a:rPr lang="en-US" altLang="en-US" dirty="0">
                <a:solidFill>
                  <a:srgbClr val="FF0000"/>
                </a:solidFill>
              </a:rPr>
              <a:t>Can be </a:t>
            </a:r>
            <a:r>
              <a:rPr lang="en-US" altLang="en-US" dirty="0" smtClean="0">
                <a:solidFill>
                  <a:srgbClr val="FF0000"/>
                </a:solidFill>
              </a:rPr>
              <a:t>distorted </a:t>
            </a:r>
            <a:endParaRPr lang="en-US" altLang="en-US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4" name="Picture 2" descr="https://s3.amazonaws.com/lowres.cartoonstock.com/dating-date-dating_service-romance-romantic-relationship_service-mban3110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052736"/>
            <a:ext cx="4173750" cy="49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2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Duration of STM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Peterson and </a:t>
            </a:r>
            <a:r>
              <a:rPr lang="en-GB" dirty="0"/>
              <a:t>P</a:t>
            </a:r>
            <a:r>
              <a:rPr lang="en-GB" dirty="0" smtClean="0"/>
              <a:t>eterson</a:t>
            </a:r>
          </a:p>
          <a:p>
            <a:endParaRPr lang="en-GB" dirty="0"/>
          </a:p>
          <a:p>
            <a:r>
              <a:rPr lang="en-GB" dirty="0" smtClean="0"/>
              <a:t>Watch the </a:t>
            </a:r>
            <a:r>
              <a:rPr lang="en-GB" dirty="0" err="1" smtClean="0"/>
              <a:t>Powerpoint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will be presented with 3 letters</a:t>
            </a:r>
          </a:p>
          <a:p>
            <a:endParaRPr lang="en-GB" dirty="0"/>
          </a:p>
          <a:p>
            <a:r>
              <a:rPr lang="en-GB" dirty="0" smtClean="0"/>
              <a:t>You will count backwards in threes from three numbers then </a:t>
            </a:r>
            <a:r>
              <a:rPr lang="en-GB" dirty="0" smtClean="0"/>
              <a:t>recall (write down) </a:t>
            </a:r>
            <a:r>
              <a:rPr lang="en-GB" dirty="0" smtClean="0"/>
              <a:t>the </a:t>
            </a:r>
            <a:r>
              <a:rPr lang="en-GB" dirty="0" smtClean="0"/>
              <a:t>letters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86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Practice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60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8800" dirty="0" smtClean="0"/>
              <a:t>SMP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16136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dirty="0" smtClean="0"/>
              <a:t>395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55431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37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133600"/>
            <a:ext cx="6400800" cy="18954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altLang="en-US" sz="14000" dirty="0" smtClean="0">
                <a:solidFill>
                  <a:schemeClr val="tx1"/>
                </a:solidFill>
              </a:rPr>
              <a:t>XTR</a:t>
            </a:r>
          </a:p>
        </p:txBody>
      </p:sp>
    </p:spTree>
    <p:extLst>
      <p:ext uri="{BB962C8B-B14F-4D97-AF65-F5344CB8AC3E}">
        <p14:creationId xmlns:p14="http://schemas.microsoft.com/office/powerpoint/2010/main" val="2550385094"/>
      </p:ext>
    </p:extLst>
  </p:cSld>
  <p:clrMapOvr>
    <a:masterClrMapping/>
  </p:clrMapOvr>
  <p:transition advTm="1542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4000" smtClean="0"/>
              <a:t>				289</a:t>
            </a:r>
          </a:p>
        </p:txBody>
      </p:sp>
    </p:spTree>
    <p:extLst>
      <p:ext uri="{BB962C8B-B14F-4D97-AF65-F5344CB8AC3E}">
        <p14:creationId xmlns:p14="http://schemas.microsoft.com/office/powerpoint/2010/main" val="3630116741"/>
      </p:ext>
    </p:extLst>
  </p:cSld>
  <p:clrMapOvr>
    <a:masterClrMapping/>
  </p:clrMapOvr>
  <p:transition advTm="356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remember or forget?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85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850475"/>
      </p:ext>
    </p:extLst>
  </p:cSld>
  <p:clrMapOvr>
    <a:masterClrMapping/>
  </p:clrMapOvr>
  <p:transition advTm="30454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GB" altLang="en-US" sz="12300" smtClean="0"/>
              <a:t>			FBW</a:t>
            </a:r>
          </a:p>
        </p:txBody>
      </p:sp>
    </p:spTree>
    <p:extLst>
      <p:ext uri="{BB962C8B-B14F-4D97-AF65-F5344CB8AC3E}">
        <p14:creationId xmlns:p14="http://schemas.microsoft.com/office/powerpoint/2010/main" val="65509959"/>
      </p:ext>
    </p:extLst>
  </p:cSld>
  <p:clrMapOvr>
    <a:masterClrMapping/>
  </p:clrMapOvr>
  <p:transition advTm="1412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4000" smtClean="0"/>
              <a:t>			495</a:t>
            </a:r>
          </a:p>
        </p:txBody>
      </p:sp>
    </p:spTree>
    <p:extLst>
      <p:ext uri="{BB962C8B-B14F-4D97-AF65-F5344CB8AC3E}">
        <p14:creationId xmlns:p14="http://schemas.microsoft.com/office/powerpoint/2010/main" val="2224374434"/>
      </p:ext>
    </p:extLst>
  </p:cSld>
  <p:clrMapOvr>
    <a:masterClrMapping/>
  </p:clrMapOvr>
  <p:transition advTm="6429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0957416"/>
      </p:ext>
    </p:extLst>
  </p:cSld>
  <p:clrMapOvr>
    <a:masterClrMapping/>
  </p:clrMapOvr>
  <p:transition advTm="28551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4000" smtClean="0"/>
              <a:t>			LCP</a:t>
            </a:r>
          </a:p>
        </p:txBody>
      </p:sp>
    </p:spTree>
    <p:extLst>
      <p:ext uri="{BB962C8B-B14F-4D97-AF65-F5344CB8AC3E}">
        <p14:creationId xmlns:p14="http://schemas.microsoft.com/office/powerpoint/2010/main" val="3930074382"/>
      </p:ext>
    </p:extLst>
  </p:cSld>
  <p:clrMapOvr>
    <a:masterClrMapping/>
  </p:clrMapOvr>
  <p:transition advTm="1553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4000" smtClean="0"/>
              <a:t>			987</a:t>
            </a:r>
          </a:p>
        </p:txBody>
      </p:sp>
    </p:spTree>
    <p:extLst>
      <p:ext uri="{BB962C8B-B14F-4D97-AF65-F5344CB8AC3E}">
        <p14:creationId xmlns:p14="http://schemas.microsoft.com/office/powerpoint/2010/main" val="3894925163"/>
      </p:ext>
    </p:extLst>
  </p:cSld>
  <p:clrMapOvr>
    <a:masterClrMapping/>
  </p:clrMapOvr>
  <p:transition advTm="9333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4573102"/>
      </p:ext>
    </p:extLst>
  </p:cSld>
  <p:clrMapOvr>
    <a:masterClrMapping/>
  </p:clrMapOvr>
  <p:transition advTm="30764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4000" smtClean="0"/>
              <a:t>			GZV</a:t>
            </a:r>
          </a:p>
        </p:txBody>
      </p:sp>
    </p:spTree>
    <p:extLst>
      <p:ext uri="{BB962C8B-B14F-4D97-AF65-F5344CB8AC3E}">
        <p14:creationId xmlns:p14="http://schemas.microsoft.com/office/powerpoint/2010/main" val="2507612668"/>
      </p:ext>
    </p:extLst>
  </p:cSld>
  <p:clrMapOvr>
    <a:masterClrMapping/>
  </p:clrMapOvr>
  <p:transition advTm="1512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mtClean="0"/>
              <a:t>			</a:t>
            </a:r>
            <a:r>
              <a:rPr lang="en-GB" altLang="en-US" sz="14000" smtClean="0"/>
              <a:t>	531</a:t>
            </a:r>
          </a:p>
        </p:txBody>
      </p:sp>
    </p:spTree>
    <p:extLst>
      <p:ext uri="{BB962C8B-B14F-4D97-AF65-F5344CB8AC3E}">
        <p14:creationId xmlns:p14="http://schemas.microsoft.com/office/powerpoint/2010/main" val="279305279"/>
      </p:ext>
    </p:extLst>
  </p:cSld>
  <p:clrMapOvr>
    <a:masterClrMapping/>
  </p:clrMapOvr>
  <p:transition advTm="12428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4146226"/>
      </p:ext>
    </p:extLst>
  </p:cSld>
  <p:clrMapOvr>
    <a:masterClrMapping/>
  </p:clrMapOvr>
  <p:transition advTm="3035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The Multi Store model</a:t>
            </a:r>
          </a:p>
          <a:p>
            <a:endParaRPr lang="en-GB" dirty="0"/>
          </a:p>
          <a:p>
            <a:r>
              <a:rPr lang="en-GB" dirty="0" smtClean="0"/>
              <a:t>Working memory model</a:t>
            </a:r>
          </a:p>
          <a:p>
            <a:endParaRPr lang="en-GB" dirty="0"/>
          </a:p>
          <a:p>
            <a:r>
              <a:rPr lang="en-GB" dirty="0" smtClean="0"/>
              <a:t>Levels of Processing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2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4000" smtClean="0"/>
              <a:t>			HSL</a:t>
            </a:r>
          </a:p>
        </p:txBody>
      </p:sp>
    </p:spTree>
    <p:extLst>
      <p:ext uri="{BB962C8B-B14F-4D97-AF65-F5344CB8AC3E}">
        <p14:creationId xmlns:p14="http://schemas.microsoft.com/office/powerpoint/2010/main" val="1885042620"/>
      </p:ext>
    </p:extLst>
  </p:cSld>
  <p:clrMapOvr>
    <a:masterClrMapping/>
  </p:clrMapOvr>
  <p:transition advTm="1352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mtClean="0"/>
              <a:t>			 </a:t>
            </a:r>
            <a:r>
              <a:rPr lang="en-GB" altLang="en-US" sz="14000" smtClean="0"/>
              <a:t>246</a:t>
            </a:r>
          </a:p>
        </p:txBody>
      </p:sp>
    </p:spTree>
    <p:extLst>
      <p:ext uri="{BB962C8B-B14F-4D97-AF65-F5344CB8AC3E}">
        <p14:creationId xmlns:p14="http://schemas.microsoft.com/office/powerpoint/2010/main" val="920327422"/>
      </p:ext>
    </p:extLst>
  </p:cSld>
  <p:clrMapOvr>
    <a:masterClrMapping/>
  </p:clrMapOvr>
  <p:transition advTm="15122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9752915"/>
      </p:ext>
    </p:extLst>
  </p:cSld>
  <p:clrMapOvr>
    <a:masterClrMapping/>
  </p:clrMapOvr>
  <p:transition advTm="32336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4000" smtClean="0"/>
              <a:t>			XFT</a:t>
            </a:r>
          </a:p>
        </p:txBody>
      </p:sp>
    </p:spTree>
    <p:extLst>
      <p:ext uri="{BB962C8B-B14F-4D97-AF65-F5344CB8AC3E}">
        <p14:creationId xmlns:p14="http://schemas.microsoft.com/office/powerpoint/2010/main" val="1341778367"/>
      </p:ext>
    </p:extLst>
  </p:cSld>
  <p:clrMapOvr>
    <a:masterClrMapping/>
  </p:clrMapOvr>
  <p:transition advTm="1292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4" eaLnBrk="1" hangingPunct="1">
              <a:buFontTx/>
              <a:buNone/>
            </a:pPr>
            <a:r>
              <a:rPr lang="en-GB" altLang="en-US" sz="14000" smtClean="0"/>
              <a:t>267</a:t>
            </a:r>
          </a:p>
        </p:txBody>
      </p:sp>
    </p:spTree>
    <p:extLst>
      <p:ext uri="{BB962C8B-B14F-4D97-AF65-F5344CB8AC3E}">
        <p14:creationId xmlns:p14="http://schemas.microsoft.com/office/powerpoint/2010/main" val="2006227105"/>
      </p:ext>
    </p:extLst>
  </p:cSld>
  <p:clrMapOvr>
    <a:masterClrMapping/>
  </p:clrMapOvr>
  <p:transition advTm="19138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many did you get right?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XTR                                  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FBW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LCP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GZU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HSL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XFT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3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Over emphasises the role of rehearsal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Could </a:t>
            </a:r>
            <a:r>
              <a:rPr lang="en-GB" smtClean="0"/>
              <a:t>be displacement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3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Capacity in STM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Jacobs (1886) Digit Span- You will participate in this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And Miller (1956) Chunking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6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 span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the </a:t>
            </a:r>
            <a:r>
              <a:rPr lang="en-GB" dirty="0" err="1" smtClean="0"/>
              <a:t>powerpoint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Write down the words immediately after each presentation of each 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83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Stimulus List for Digit Span Demonstration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8 </a:t>
            </a:r>
            <a:r>
              <a:rPr lang="en-GB" dirty="0"/>
              <a:t>1 3 0</a:t>
            </a:r>
          </a:p>
          <a:p>
            <a:pPr marL="0" indent="0">
              <a:buNone/>
            </a:pPr>
            <a:r>
              <a:rPr lang="en-GB" dirty="0"/>
              <a:t>2 5 3 6 8</a:t>
            </a:r>
          </a:p>
          <a:p>
            <a:pPr marL="0" indent="0">
              <a:buNone/>
            </a:pPr>
            <a:r>
              <a:rPr lang="en-GB" dirty="0"/>
              <a:t>3 7 9 2 5 6</a:t>
            </a:r>
          </a:p>
          <a:p>
            <a:pPr marL="0" indent="0">
              <a:buNone/>
            </a:pPr>
            <a:r>
              <a:rPr lang="en-GB" dirty="0"/>
              <a:t>0 7 1 8 4 5 3</a:t>
            </a:r>
          </a:p>
          <a:p>
            <a:pPr marL="0" indent="0">
              <a:buNone/>
            </a:pPr>
            <a:r>
              <a:rPr lang="en-GB" dirty="0"/>
              <a:t>1 2 7 5 3 6 3 4</a:t>
            </a:r>
          </a:p>
          <a:p>
            <a:pPr marL="0" indent="0">
              <a:buNone/>
            </a:pPr>
            <a:r>
              <a:rPr lang="en-GB" dirty="0"/>
              <a:t>1 0 8 3 2 3 7 5 4</a:t>
            </a:r>
          </a:p>
          <a:p>
            <a:pPr marL="0" indent="0">
              <a:buNone/>
            </a:pPr>
            <a:r>
              <a:rPr lang="en-GB" dirty="0"/>
              <a:t>4 6 9 7 3 4 6 1 2 7</a:t>
            </a:r>
          </a:p>
        </p:txBody>
      </p:sp>
    </p:spTree>
    <p:extLst>
      <p:ext uri="{BB962C8B-B14F-4D97-AF65-F5344CB8AC3E}">
        <p14:creationId xmlns:p14="http://schemas.microsoft.com/office/powerpoint/2010/main" val="29378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Draw on your whiteboards </a:t>
            </a:r>
            <a:br>
              <a:rPr lang="en-GB" dirty="0" smtClean="0"/>
            </a:br>
            <a:r>
              <a:rPr lang="en-GB" dirty="0" smtClean="0"/>
              <a:t>the multi-model of 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9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research- Chunking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list would be easier to remember</a:t>
            </a:r>
            <a:r>
              <a:rPr lang="en-GB" dirty="0" smtClean="0"/>
              <a:t>? Why?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 E B N O I P D T A L G R C U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 A R D O G L I T P E N B U 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9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STM 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0691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u="sng" dirty="0"/>
              <a:t>Jacobs (1887)  research on the capacity of STM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Jacobs conducted the first systematic </a:t>
            </a:r>
            <a:r>
              <a:rPr lang="en-GB" dirty="0" smtClean="0">
                <a:solidFill>
                  <a:srgbClr val="FF0000"/>
                </a:solidFill>
              </a:rPr>
              <a:t>laboratory study </a:t>
            </a:r>
            <a:r>
              <a:rPr lang="en-GB" dirty="0"/>
              <a:t>on the capacity of memory and found that the amount of information which can be remembered on one exposure is between five and nine items, depending on the information.  </a:t>
            </a:r>
            <a:endParaRPr lang="en-GB" dirty="0" smtClean="0"/>
          </a:p>
          <a:p>
            <a:r>
              <a:rPr lang="en-GB" sz="3800" dirty="0" smtClean="0"/>
              <a:t>This </a:t>
            </a:r>
            <a:r>
              <a:rPr lang="en-GB" sz="3800" dirty="0"/>
              <a:t>is usually phrased as 7 + or – 2, so the capacity of STM is known as 7+ or – 2 items. </a:t>
            </a:r>
          </a:p>
          <a:p>
            <a:r>
              <a:rPr lang="en-GB" dirty="0"/>
              <a:t>Participants were presented with a sequence of digits or letters and required to repeat them back in the same order. The pace was </a:t>
            </a:r>
            <a:r>
              <a:rPr lang="en-GB" dirty="0">
                <a:solidFill>
                  <a:srgbClr val="FF0000"/>
                </a:solidFill>
              </a:rPr>
              <a:t>controlled</a:t>
            </a:r>
            <a:r>
              <a:rPr lang="en-GB" dirty="0"/>
              <a:t> at half second intervals using a metronome. The procedure was </a:t>
            </a:r>
            <a:r>
              <a:rPr lang="en-GB" dirty="0">
                <a:solidFill>
                  <a:srgbClr val="FF0000"/>
                </a:solidFill>
              </a:rPr>
              <a:t>repeated</a:t>
            </a:r>
            <a:r>
              <a:rPr lang="en-GB" dirty="0"/>
              <a:t> a number of times and the longest list of sequences that was correct 50% of the time was the participants digital span.</a:t>
            </a:r>
          </a:p>
          <a:p>
            <a:r>
              <a:rPr lang="en-GB" dirty="0"/>
              <a:t>Jacobs found that participants recalled more digits than letters. The average span for digits was 9.3, whereas it was 7.3 for letters. Jacobs also found that </a:t>
            </a:r>
            <a:r>
              <a:rPr lang="en-GB" dirty="0">
                <a:solidFill>
                  <a:srgbClr val="FF0000"/>
                </a:solidFill>
              </a:rPr>
              <a:t>capacity increased steadily with age; </a:t>
            </a:r>
            <a:r>
              <a:rPr lang="en-GB" dirty="0"/>
              <a:t>in </a:t>
            </a:r>
            <a:r>
              <a:rPr lang="en-GB" dirty="0">
                <a:solidFill>
                  <a:srgbClr val="FF0000"/>
                </a:solidFill>
              </a:rPr>
              <a:t>one sample of school girls </a:t>
            </a:r>
            <a:r>
              <a:rPr lang="en-GB" dirty="0"/>
              <a:t>he found that 8 </a:t>
            </a:r>
            <a:r>
              <a:rPr lang="en-GB" dirty="0" err="1"/>
              <a:t>yrds</a:t>
            </a:r>
            <a:r>
              <a:rPr lang="en-GB" dirty="0"/>
              <a:t> remembered an average of 6.6 digits whereas for 19 </a:t>
            </a:r>
            <a:r>
              <a:rPr lang="en-GB" dirty="0" err="1"/>
              <a:t>yrds</a:t>
            </a:r>
            <a:r>
              <a:rPr lang="en-GB" dirty="0"/>
              <a:t> it was 8.6 digits.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0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Lacking </a:t>
            </a:r>
            <a:r>
              <a:rPr lang="en-GB" dirty="0" smtClean="0"/>
              <a:t>Validity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Control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Could have overestimated the </a:t>
            </a:r>
            <a:r>
              <a:rPr lang="en-GB" dirty="0" smtClean="0"/>
              <a:t>role of capacity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7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Homework- Reading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Reading week homework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Homework</a:t>
            </a:r>
            <a:r>
              <a:rPr lang="en-US" dirty="0"/>
              <a:t> pack 2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1. Complete Flashcards for Social Influence</a:t>
            </a:r>
            <a:br>
              <a:rPr lang="en-US" dirty="0"/>
            </a:br>
            <a:r>
              <a:rPr lang="en-US" dirty="0"/>
              <a:t> 2. Activity A in the homework pack  </a:t>
            </a:r>
            <a:br>
              <a:rPr lang="en-US" dirty="0"/>
            </a:br>
            <a:r>
              <a:rPr lang="en-US" dirty="0"/>
              <a:t>3. Read from packs </a:t>
            </a:r>
            <a:r>
              <a:rPr lang="en-US" smtClean="0"/>
              <a:t>(supplementary) and </a:t>
            </a:r>
            <a:r>
              <a:rPr lang="en-US" dirty="0"/>
              <a:t>create notes/revision cards </a:t>
            </a:r>
            <a:r>
              <a:rPr lang="en-US" dirty="0" smtClean="0"/>
              <a:t>on the </a:t>
            </a:r>
            <a:r>
              <a:rPr lang="en-US" dirty="0" smtClean="0"/>
              <a:t>studies for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Sensory register- coding, duration and capacity</a:t>
            </a:r>
            <a:br>
              <a:rPr lang="en-US" dirty="0" smtClean="0"/>
            </a:br>
            <a:r>
              <a:rPr lang="en-US" dirty="0" smtClean="0"/>
              <a:t>short term memory-</a:t>
            </a:r>
            <a:r>
              <a:rPr lang="en-US" dirty="0" smtClean="0"/>
              <a:t>  coding, duration and capacity</a:t>
            </a:r>
            <a:br>
              <a:rPr lang="en-US" dirty="0" smtClean="0"/>
            </a:br>
            <a:r>
              <a:rPr lang="en-US" dirty="0" smtClean="0"/>
              <a:t>Long term memory-   coding, duration and capacity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5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Features of Short term memory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(Coding, Capacity and Duration)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Next lesson</a:t>
            </a:r>
          </a:p>
          <a:p>
            <a:endParaRPr lang="en-GB" dirty="0"/>
          </a:p>
          <a:p>
            <a:r>
              <a:rPr lang="en-GB" dirty="0" smtClean="0"/>
              <a:t>Features of Long term memory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05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stores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 Term memory</a:t>
            </a:r>
          </a:p>
          <a:p>
            <a:endParaRPr lang="en-GB" dirty="0"/>
          </a:p>
          <a:p>
            <a:r>
              <a:rPr lang="en-GB" dirty="0" smtClean="0"/>
              <a:t>Long Term memory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3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On mini whiteboards draw and fill in grid below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231653"/>
              </p:ext>
            </p:extLst>
          </p:nvPr>
        </p:nvGraphicFramePr>
        <p:xfrm>
          <a:off x="457200" y="2437575"/>
          <a:ext cx="8229600" cy="3127410"/>
        </p:xfrm>
        <a:graphic>
          <a:graphicData uri="http://schemas.openxmlformats.org/drawingml/2006/table">
            <a:tbl>
              <a:tblPr firstRow="1" firstCol="1" bandRow="1"/>
              <a:tblGrid>
                <a:gridCol w="2057136"/>
                <a:gridCol w="2057136"/>
                <a:gridCol w="2057664"/>
                <a:gridCol w="2057664"/>
              </a:tblGrid>
              <a:tr h="407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(main) </a:t>
                      </a:r>
                      <a:r>
                        <a:rPr lang="en-GB" sz="2300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CODING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DURATION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CAPACITY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Sensory register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Short term memory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Long term memory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3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Should look something like this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258187"/>
              </p:ext>
            </p:extLst>
          </p:nvPr>
        </p:nvGraphicFramePr>
        <p:xfrm>
          <a:off x="457200" y="2437575"/>
          <a:ext cx="8229600" cy="3530508"/>
        </p:xfrm>
        <a:graphic>
          <a:graphicData uri="http://schemas.openxmlformats.org/drawingml/2006/table">
            <a:tbl>
              <a:tblPr firstRow="1" firstCol="1" bandRow="1"/>
              <a:tblGrid>
                <a:gridCol w="2057136"/>
                <a:gridCol w="2057136"/>
                <a:gridCol w="2057664"/>
                <a:gridCol w="2057664"/>
              </a:tblGrid>
              <a:tr h="407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0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(Main) </a:t>
                      </a:r>
                      <a:r>
                        <a:rPr lang="en-GB" sz="2300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CODING (form)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DURATION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(how long)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CAPACITY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(how much)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Sensory register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err="1" smtClean="0">
                          <a:effectLst/>
                          <a:latin typeface="Verdana"/>
                          <a:ea typeface="Calibri"/>
                          <a:cs typeface="Arial"/>
                        </a:rPr>
                        <a:t>Iconic,echoic</a:t>
                      </a:r>
                      <a:r>
                        <a:rPr lang="en-GB" sz="1500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,</a:t>
                      </a:r>
                      <a:r>
                        <a:rPr lang="en-GB" sz="1500" baseline="0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 other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Verdana"/>
                          <a:ea typeface="Calibri"/>
                          <a:cs typeface="Arial"/>
                        </a:rPr>
                        <a:t>Iconic-1/2 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Verdana"/>
                          <a:ea typeface="Calibri"/>
                          <a:cs typeface="Arial"/>
                        </a:rPr>
                        <a:t>Echoic-3 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Very large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Short term memory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acoustic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15-30 </a:t>
                      </a:r>
                      <a:r>
                        <a:rPr lang="en-GB" sz="2300" dirty="0">
                          <a:effectLst/>
                          <a:latin typeface="Verdana"/>
                          <a:ea typeface="Calibri"/>
                          <a:cs typeface="Arial"/>
                        </a:rPr>
                        <a:t>seconds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7 items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Long term memory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semantic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Verdana"/>
                          <a:ea typeface="Calibri"/>
                          <a:cs typeface="Arial"/>
                        </a:rPr>
                        <a:t>A life time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Verdana"/>
                          <a:ea typeface="Calibri"/>
                          <a:cs typeface="Arial"/>
                        </a:rPr>
                        <a:t>unlimited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1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706</Words>
  <Application>Microsoft Office PowerPoint</Application>
  <PresentationFormat>On-screen Show (4:3)</PresentationFormat>
  <Paragraphs>236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Essay Reflection- tips</vt:lpstr>
      <vt:lpstr>Complete handout</vt:lpstr>
      <vt:lpstr>Why do we remember or forget?</vt:lpstr>
      <vt:lpstr>Memory Models</vt:lpstr>
      <vt:lpstr>Draw on your whiteboards  the multi-model of memory</vt:lpstr>
      <vt:lpstr>Today</vt:lpstr>
      <vt:lpstr>Memory stores</vt:lpstr>
      <vt:lpstr>On mini whiteboards draw and fill in grid below  </vt:lpstr>
      <vt:lpstr>Should look something like this</vt:lpstr>
      <vt:lpstr>Now it’s your turn!</vt:lpstr>
      <vt:lpstr>Social Influence assessment</vt:lpstr>
      <vt:lpstr>Recap- Research</vt:lpstr>
      <vt:lpstr>Coding</vt:lpstr>
      <vt:lpstr>Coding</vt:lpstr>
      <vt:lpstr>PowerPoint Presentation</vt:lpstr>
      <vt:lpstr>PowerPoint Presentation</vt:lpstr>
      <vt:lpstr>PowerPoint Presentation</vt:lpstr>
      <vt:lpstr>PowerPoint Presentation</vt:lpstr>
      <vt:lpstr>Encoding results:</vt:lpstr>
      <vt:lpstr>Findings in the original study</vt:lpstr>
      <vt:lpstr>Encoding Evaluation</vt:lpstr>
      <vt:lpstr>The Mean </vt:lpstr>
      <vt:lpstr>Duration of STM</vt:lpstr>
      <vt:lpstr>Practice</vt:lpstr>
      <vt:lpstr>PowerPoint Presentation</vt:lpstr>
      <vt:lpstr>PowerPoint Presentation</vt:lpstr>
      <vt:lpstr>Ready?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</vt:lpstr>
      <vt:lpstr>Evaluation</vt:lpstr>
      <vt:lpstr>Capacity in STM</vt:lpstr>
      <vt:lpstr>Digit span task</vt:lpstr>
      <vt:lpstr>Stimulus List for Digit Span Demonstration </vt:lpstr>
      <vt:lpstr>Other research- Chunking</vt:lpstr>
      <vt:lpstr>STM capacity</vt:lpstr>
      <vt:lpstr>Evaluation</vt:lpstr>
      <vt:lpstr>Homework- Reading week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41</cp:revision>
  <cp:lastPrinted>2015-11-12T13:09:20Z</cp:lastPrinted>
  <dcterms:created xsi:type="dcterms:W3CDTF">2015-11-09T14:24:15Z</dcterms:created>
  <dcterms:modified xsi:type="dcterms:W3CDTF">2015-11-13T12:40:53Z</dcterms:modified>
</cp:coreProperties>
</file>