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B80-B007-4B42-9B67-5308FB3CF40C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2D9D-3D8E-4940-815B-97FFD62DBB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B80-B007-4B42-9B67-5308FB3CF40C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2D9D-3D8E-4940-815B-97FFD62DBB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B80-B007-4B42-9B67-5308FB3CF40C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2D9D-3D8E-4940-815B-97FFD62DBB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B80-B007-4B42-9B67-5308FB3CF40C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2D9D-3D8E-4940-815B-97FFD62DBB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B80-B007-4B42-9B67-5308FB3CF40C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2D9D-3D8E-4940-815B-97FFD62DBB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B80-B007-4B42-9B67-5308FB3CF40C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2D9D-3D8E-4940-815B-97FFD62DBB45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B80-B007-4B42-9B67-5308FB3CF40C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2D9D-3D8E-4940-815B-97FFD62DBB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B80-B007-4B42-9B67-5308FB3CF40C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2D9D-3D8E-4940-815B-97FFD62DBB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B80-B007-4B42-9B67-5308FB3CF40C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2D9D-3D8E-4940-815B-97FFD62DBB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B80-B007-4B42-9B67-5308FB3CF40C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C72D9D-3D8E-4940-815B-97FFD62DBB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86B80-B007-4B42-9B67-5308FB3CF40C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72D9D-3D8E-4940-815B-97FFD62DBB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AC86B80-B007-4B42-9B67-5308FB3CF40C}" type="datetimeFigureOut">
              <a:rPr lang="en-GB" smtClean="0"/>
              <a:t>11/05/2016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3C72D9D-3D8E-4940-815B-97FFD62DBB4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" y="1991"/>
            <a:ext cx="9173654" cy="49532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7772400" cy="1470025"/>
          </a:xfrm>
        </p:spPr>
        <p:txBody>
          <a:bodyPr>
            <a:normAutofit/>
          </a:bodyPr>
          <a:lstStyle/>
          <a:p>
            <a:r>
              <a:rPr lang="en-GB" sz="8000" dirty="0" smtClean="0">
                <a:latin typeface="Buxton Sketch" panose="03080500000500000004" pitchFamily="66" charset="0"/>
              </a:rPr>
              <a:t>Narcolepsy</a:t>
            </a:r>
            <a:endParaRPr lang="en-GB" sz="8000" dirty="0">
              <a:latin typeface="Buxton Sketch" panose="030805000005000000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8734" y="5105400"/>
            <a:ext cx="3528392" cy="17526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latin typeface="Buxton Sketch" panose="03080500000500000004" pitchFamily="66" charset="0"/>
              </a:rPr>
              <a:t>Sam, Daria, Ella, </a:t>
            </a:r>
            <a:r>
              <a:rPr lang="en-GB" sz="3600" dirty="0">
                <a:latin typeface="Buxton Sketch" panose="03080500000500000004" pitchFamily="66" charset="0"/>
              </a:rPr>
              <a:t>J</a:t>
            </a:r>
            <a:r>
              <a:rPr lang="en-GB" sz="3600" dirty="0" smtClean="0">
                <a:latin typeface="Buxton Sketch" panose="03080500000500000004" pitchFamily="66" charset="0"/>
              </a:rPr>
              <a:t>emma and Emily</a:t>
            </a:r>
            <a:endParaRPr lang="en-GB" sz="3600" dirty="0">
              <a:latin typeface="Buxton Sketch" panose="030805000005000000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54" y="3984608"/>
            <a:ext cx="2298713" cy="28733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362" y="4005064"/>
            <a:ext cx="3141381" cy="285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61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35" y="0"/>
            <a:ext cx="8229600" cy="1143000"/>
          </a:xfrm>
        </p:spPr>
        <p:txBody>
          <a:bodyPr/>
          <a:lstStyle/>
          <a:p>
            <a:r>
              <a:rPr lang="en-GB" dirty="0" smtClean="0">
                <a:latin typeface="Buxton Sketch" panose="03080500000500000004" pitchFamily="66" charset="0"/>
              </a:rPr>
              <a:t>Evidence for Narcolepsy</a:t>
            </a:r>
            <a:endParaRPr lang="en-GB" dirty="0">
              <a:latin typeface="Buxton Sketch" panose="030805000005000000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en-GB" sz="2800" dirty="0" smtClean="0">
                <a:latin typeface="Buxton Sketch" panose="03080500000500000004" pitchFamily="66" charset="0"/>
              </a:rPr>
              <a:t>DEMENT – mice with low hypocretin.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uxton Sketch" panose="03080500000500000004" pitchFamily="66" charset="0"/>
              </a:rPr>
              <a:t>Mice who couldn’t make hypocretin developed symptoms of narcolepsy.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uxton Sketch" panose="03080500000500000004" pitchFamily="66" charset="0"/>
              </a:rPr>
              <a:t>Increased sleep attacks and cataplexy (strong emotion causes sudden collapse </a:t>
            </a:r>
            <a:r>
              <a:rPr lang="en-GB" sz="2800" dirty="0" err="1" smtClean="0">
                <a:latin typeface="Buxton Sketch" panose="03080500000500000004" pitchFamily="66" charset="0"/>
              </a:rPr>
              <a:t>e.g</a:t>
            </a:r>
            <a:r>
              <a:rPr lang="en-GB" sz="2800" dirty="0" smtClean="0">
                <a:latin typeface="Buxton Sketch" panose="03080500000500000004" pitchFamily="66" charset="0"/>
              </a:rPr>
              <a:t> laughter) </a:t>
            </a:r>
          </a:p>
          <a:p>
            <a:pPr marL="0" indent="0">
              <a:buNone/>
            </a:pPr>
            <a:r>
              <a:rPr lang="en-GB" sz="2800" dirty="0" smtClean="0">
                <a:latin typeface="Buxton Sketch" panose="03080500000500000004" pitchFamily="66" charset="0"/>
              </a:rPr>
              <a:t>  </a:t>
            </a:r>
            <a:r>
              <a:rPr lang="en-GB" sz="2800" dirty="0" smtClean="0">
                <a:latin typeface="Buxton Sketch" panose="03080500000500000004" pitchFamily="66" charset="0"/>
                <a:sym typeface="Wingdings" panose="05000000000000000000" pitchFamily="2" charset="2"/>
              </a:rPr>
              <a:t> supports low hypocretin theory as it demonstrates the importance of neurotransmitters in sleep and causing sleep disorders. </a:t>
            </a:r>
          </a:p>
          <a:p>
            <a:pPr marL="0" indent="0">
              <a:buNone/>
            </a:pPr>
            <a:r>
              <a:rPr lang="en-GB" sz="2800" dirty="0" smtClean="0">
                <a:latin typeface="Buxton Sketch" panose="03080500000500000004" pitchFamily="66" charset="0"/>
                <a:sym typeface="Wingdings" panose="05000000000000000000" pitchFamily="2" charset="2"/>
              </a:rPr>
              <a:t> BUT - Hard to generalise as mice aren’t humans and the research may not be applicable to humans.</a:t>
            </a:r>
            <a:endParaRPr lang="en-GB" sz="2800" dirty="0">
              <a:latin typeface="Buxton Sketch" panose="030805000005000000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5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uxton Sketch" panose="03080500000500000004" pitchFamily="66" charset="0"/>
              </a:rPr>
              <a:t>Evidence for Narcolepsy</a:t>
            </a:r>
            <a:endParaRPr lang="en-GB" dirty="0">
              <a:latin typeface="Buxton Sketch" panose="030805000005000000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Buxton Sketch" panose="03080500000500000004" pitchFamily="66" charset="0"/>
              </a:rPr>
              <a:t>PICCHONI – Questionnaire on stressors and infections.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Buxton Sketch" panose="03080500000500000004" pitchFamily="66" charset="0"/>
              </a:rPr>
              <a:t>63 narcoleptics and 63 people in control group asked to complete questionnaire which </a:t>
            </a:r>
            <a:r>
              <a:rPr lang="en-GB" sz="2400" dirty="0" err="1" smtClean="0">
                <a:latin typeface="Buxton Sketch" panose="03080500000500000004" pitchFamily="66" charset="0"/>
              </a:rPr>
              <a:t>assesed</a:t>
            </a:r>
            <a:r>
              <a:rPr lang="en-GB" sz="2400" dirty="0" smtClean="0">
                <a:latin typeface="Buxton Sketch" panose="03080500000500000004" pitchFamily="66" charset="0"/>
              </a:rPr>
              <a:t> frequency and timing of stressors/infections.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>
                <a:latin typeface="Buxton Sketch" panose="03080500000500000004" pitchFamily="66" charset="0"/>
              </a:rPr>
              <a:t>Flu and stress were linked to an increased risk. Exposure to the infection before hitting puberty had a more increased risk of developing Narcolepsy. </a:t>
            </a:r>
          </a:p>
          <a:p>
            <a:pPr>
              <a:buFont typeface="Wingdings"/>
              <a:buChar char="à"/>
            </a:pPr>
            <a:r>
              <a:rPr lang="en-GB" sz="2400" dirty="0" smtClean="0">
                <a:latin typeface="Buxton Sketch" panose="03080500000500000004" pitchFamily="66" charset="0"/>
                <a:sym typeface="Wingdings" panose="05000000000000000000" pitchFamily="2" charset="2"/>
              </a:rPr>
              <a:t>Supports the idea that being exposed to risk factors increases the likelihood of developing narcolepsy – can be explained by the reducing of neurons producing hypocretin. </a:t>
            </a:r>
          </a:p>
          <a:p>
            <a:pPr>
              <a:buFont typeface="Wingdings"/>
              <a:buChar char="à"/>
            </a:pPr>
            <a:r>
              <a:rPr lang="en-GB" sz="2400" dirty="0" smtClean="0">
                <a:latin typeface="Buxton Sketch" panose="03080500000500000004" pitchFamily="66" charset="0"/>
                <a:sym typeface="Wingdings" panose="05000000000000000000" pitchFamily="2" charset="2"/>
              </a:rPr>
              <a:t>Does take into account the environment </a:t>
            </a:r>
            <a:r>
              <a:rPr lang="en-GB" sz="2400" dirty="0" err="1" smtClean="0">
                <a:latin typeface="Buxton Sketch" panose="03080500000500000004" pitchFamily="66" charset="0"/>
                <a:sym typeface="Wingdings" panose="05000000000000000000" pitchFamily="2" charset="2"/>
              </a:rPr>
              <a:t>e.g</a:t>
            </a:r>
            <a:r>
              <a:rPr lang="en-GB" sz="2400" dirty="0" smtClean="0">
                <a:latin typeface="Buxton Sketch" panose="03080500000500000004" pitchFamily="66" charset="0"/>
                <a:sym typeface="Wingdings" panose="05000000000000000000" pitchFamily="2" charset="2"/>
              </a:rPr>
              <a:t> sleep patterns and stress. </a:t>
            </a:r>
            <a:endParaRPr lang="en-GB" sz="2400" dirty="0">
              <a:latin typeface="Buxton Sketch" panose="030805000005000000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2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uxton Sketch" panose="03080500000500000004" pitchFamily="66" charset="0"/>
              </a:rPr>
              <a:t>Evidence for Narcolepsy</a:t>
            </a:r>
            <a:endParaRPr lang="en-GB" dirty="0">
              <a:latin typeface="Buxton Sketch" panose="030805000005000000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>
                <a:latin typeface="Buxton Sketch" panose="03080500000500000004" pitchFamily="66" charset="0"/>
              </a:rPr>
              <a:t>Aldrich- Narcolepsy in dogs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Buxton Sketch" panose="03080500000500000004" pitchFamily="66" charset="0"/>
              </a:rPr>
              <a:t>A number of strains of dogs exhibit narcolepsy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Buxton Sketch" panose="03080500000500000004" pitchFamily="66" charset="0"/>
              </a:rPr>
              <a:t>Where following excitement they suddenly keel over and pass directly into REM sleep</a:t>
            </a:r>
          </a:p>
          <a:p>
            <a:pPr marL="0" indent="0">
              <a:buNone/>
            </a:pPr>
            <a:r>
              <a:rPr lang="en-GB" sz="3200" dirty="0" smtClean="0">
                <a:latin typeface="Buxton Sketch" panose="03080500000500000004" pitchFamily="66" charset="0"/>
                <a:sym typeface="Wingdings" panose="05000000000000000000" pitchFamily="2" charset="2"/>
              </a:rPr>
              <a:t> </a:t>
            </a:r>
            <a:r>
              <a:rPr lang="en-GB" sz="3200" dirty="0" smtClean="0">
                <a:latin typeface="Buxton Sketch" panose="03080500000500000004" pitchFamily="66" charset="0"/>
              </a:rPr>
              <a:t>Supports the role that exciting stimulants such as food or other dogs does lead to narcolepsy </a:t>
            </a:r>
            <a:r>
              <a:rPr lang="en-GB" sz="3200" dirty="0" err="1" smtClean="0">
                <a:latin typeface="Buxton Sketch" panose="03080500000500000004" pitchFamily="66" charset="0"/>
              </a:rPr>
              <a:t>occuring</a:t>
            </a:r>
            <a:endParaRPr lang="en-GB" sz="3200" dirty="0" smtClean="0">
              <a:latin typeface="Buxton Sketch" panose="030805000005000000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 smtClean="0">
              <a:latin typeface="Buxton Sketch" panose="030805000005000000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 smtClean="0">
              <a:latin typeface="Buxton Sketch" panose="030805000005000000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latin typeface="Buxton Sketch" panose="030805000005000000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1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Buxton Sketch" panose="03080500000500000004" pitchFamily="66" charset="0"/>
              </a:rPr>
              <a:t>Evidence for Narcolepsy</a:t>
            </a:r>
            <a:endParaRPr lang="en-GB" dirty="0">
              <a:latin typeface="Buxton Sketch" panose="030805000005000000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latin typeface="Buxton Sketch" panose="03080500000500000004" pitchFamily="66" charset="0"/>
              </a:rPr>
              <a:t>MIGNOT – Twin Study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Buxton Sketch" panose="03080500000500000004" pitchFamily="66" charset="0"/>
              </a:rPr>
              <a:t>16 MZ pairs with at least one affected twin have been reported and five of these pairs were concordant for narcolepsy.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 smtClean="0">
                <a:latin typeface="Buxton Sketch" panose="03080500000500000004" pitchFamily="66" charset="0"/>
              </a:rPr>
              <a:t>Narcolepsy is likely to have a genetic predisposition, the low rate of concordance in narcoleptic MZ twins indicates environment plays a role. </a:t>
            </a:r>
            <a:endParaRPr lang="en-GB" sz="3200" dirty="0">
              <a:latin typeface="Buxton Sketch" panose="030805000005000000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8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520940" cy="548640"/>
          </a:xfrm>
        </p:spPr>
        <p:txBody>
          <a:bodyPr/>
          <a:lstStyle/>
          <a:p>
            <a:r>
              <a:rPr lang="en-GB" sz="3600" dirty="0" smtClean="0">
                <a:latin typeface="Buxton Sketch" panose="03080500000500000004" pitchFamily="66" charset="0"/>
              </a:rPr>
              <a:t>IDA</a:t>
            </a:r>
            <a:endParaRPr lang="en-GB" sz="3600" dirty="0">
              <a:latin typeface="Buxton Sketch" panose="030805000005000000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692696"/>
            <a:ext cx="7520940" cy="561662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Buxton Sketch" panose="03080500000500000004" pitchFamily="66" charset="0"/>
              </a:rPr>
              <a:t>REDUCTIONISM – The theory behind narcolepsy is reductionist as it only explains the disorder in </a:t>
            </a:r>
            <a:r>
              <a:rPr lang="en-GB" sz="2800" dirty="0" err="1" smtClean="0">
                <a:latin typeface="Buxton Sketch" panose="03080500000500000004" pitchFamily="66" charset="0"/>
              </a:rPr>
              <a:t>temrs</a:t>
            </a:r>
            <a:r>
              <a:rPr lang="en-GB" sz="2800" dirty="0" smtClean="0">
                <a:latin typeface="Buxton Sketch" panose="03080500000500000004" pitchFamily="66" charset="0"/>
              </a:rPr>
              <a:t> of genetic variations on chromosomes and lower levels of hypocretin, it therefore excludes environmental factors such as stress and emotions acting as some kind of trigger.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Buxton Sketch" panose="03080500000500000004" pitchFamily="66" charset="0"/>
              </a:rPr>
              <a:t>Therefore is an oversimplified approach to the disorder. However, a positive aspect of this is it makes the disorder easier to study and research, giving us a smaller view of the </a:t>
            </a:r>
            <a:r>
              <a:rPr lang="en-GB" sz="2800" dirty="0">
                <a:latin typeface="Buxton Sketch" panose="03080500000500000004" pitchFamily="66" charset="0"/>
              </a:rPr>
              <a:t>i</a:t>
            </a:r>
            <a:r>
              <a:rPr lang="en-GB" sz="2800" dirty="0" smtClean="0">
                <a:latin typeface="Buxton Sketch" panose="03080500000500000004" pitchFamily="66" charset="0"/>
              </a:rPr>
              <a:t>ssue by limiting </a:t>
            </a:r>
            <a:r>
              <a:rPr lang="en-GB" sz="2800" dirty="0">
                <a:latin typeface="Buxton Sketch" panose="03080500000500000004" pitchFamily="66" charset="0"/>
              </a:rPr>
              <a:t>i</a:t>
            </a:r>
            <a:r>
              <a:rPr lang="en-GB" sz="2800" dirty="0" smtClean="0">
                <a:latin typeface="Buxton Sketch" panose="03080500000500000004" pitchFamily="66" charset="0"/>
              </a:rPr>
              <a:t>t to just Biology, which may potentially lead to developing a cure, or at least providing stimulants that alleviates the symptoms, such as anti-depressants like SSRI’s and SNRI’s.</a:t>
            </a:r>
            <a:endParaRPr lang="en-GB" sz="2800" dirty="0">
              <a:latin typeface="Buxton Sketch" panose="030805000005000000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84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latin typeface="Buxton Sketch" panose="03080500000500000004" pitchFamily="66" charset="0"/>
              </a:rPr>
              <a:t>WIDEr</a:t>
            </a:r>
            <a:r>
              <a:rPr lang="en-GB" sz="3200" dirty="0" smtClean="0">
                <a:latin typeface="Buxton Sketch" panose="03080500000500000004" pitchFamily="66" charset="0"/>
              </a:rPr>
              <a:t> EVAL </a:t>
            </a:r>
            <a:endParaRPr lang="en-GB" sz="3200" dirty="0">
              <a:latin typeface="Buxton Sketch" panose="030805000005000000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Buxton Sketch" panose="03080500000500000004" pitchFamily="66" charset="0"/>
              </a:rPr>
              <a:t>NATURE VS NURTURE - Approach is entirely Biology based and in our genes as, it excludes environment, argues narcolepsy is nature over nurture.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800" dirty="0">
              <a:latin typeface="Buxton Sketch" panose="03080500000500000004" pitchFamily="66" charset="0"/>
            </a:endParaRPr>
          </a:p>
          <a:p>
            <a:pPr marL="0" indent="0"/>
            <a:endParaRPr lang="en-GB" sz="2800" dirty="0">
              <a:latin typeface="Buxton Sketch" panose="030805000005000000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66</TotalTime>
  <Words>421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Narcolepsy</vt:lpstr>
      <vt:lpstr>Evidence for Narcolepsy</vt:lpstr>
      <vt:lpstr>Evidence for Narcolepsy</vt:lpstr>
      <vt:lpstr>Evidence for Narcolepsy</vt:lpstr>
      <vt:lpstr>Evidence for Narcolepsy</vt:lpstr>
      <vt:lpstr>IDA</vt:lpstr>
      <vt:lpstr>WIDEr EVAL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Narcolepsy</dc:title>
  <dc:creator>201401341</dc:creator>
  <cp:lastModifiedBy>l.arnold</cp:lastModifiedBy>
  <cp:revision>6</cp:revision>
  <dcterms:created xsi:type="dcterms:W3CDTF">2016-04-29T11:42:30Z</dcterms:created>
  <dcterms:modified xsi:type="dcterms:W3CDTF">2016-05-11T08:50:20Z</dcterms:modified>
</cp:coreProperties>
</file>