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1" r:id="rId7"/>
    <p:sldId id="263" r:id="rId8"/>
    <p:sldId id="264" r:id="rId9"/>
    <p:sldId id="265" r:id="rId10"/>
    <p:sldId id="266" r:id="rId11"/>
    <p:sldId id="267" r:id="rId12"/>
    <p:sldId id="268" r:id="rId13"/>
    <p:sldId id="257" r:id="rId14"/>
    <p:sldId id="269"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1215C73-E27E-4F41-9C60-F0FCFB6599B9}"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D1E1A-9033-4C55-A1EB-1FCD545597BD}" type="slidenum">
              <a:rPr lang="en-GB" smtClean="0"/>
              <a:t>‹#›</a:t>
            </a:fld>
            <a:endParaRPr lang="en-GB"/>
          </a:p>
        </p:txBody>
      </p:sp>
    </p:spTree>
    <p:extLst>
      <p:ext uri="{BB962C8B-B14F-4D97-AF65-F5344CB8AC3E}">
        <p14:creationId xmlns:p14="http://schemas.microsoft.com/office/powerpoint/2010/main" val="279968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1215C73-E27E-4F41-9C60-F0FCFB6599B9}"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D1E1A-9033-4C55-A1EB-1FCD545597BD}" type="slidenum">
              <a:rPr lang="en-GB" smtClean="0"/>
              <a:t>‹#›</a:t>
            </a:fld>
            <a:endParaRPr lang="en-GB"/>
          </a:p>
        </p:txBody>
      </p:sp>
    </p:spTree>
    <p:extLst>
      <p:ext uri="{BB962C8B-B14F-4D97-AF65-F5344CB8AC3E}">
        <p14:creationId xmlns:p14="http://schemas.microsoft.com/office/powerpoint/2010/main" val="1001401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1215C73-E27E-4F41-9C60-F0FCFB6599B9}"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D1E1A-9033-4C55-A1EB-1FCD545597BD}" type="slidenum">
              <a:rPr lang="en-GB" smtClean="0"/>
              <a:t>‹#›</a:t>
            </a:fld>
            <a:endParaRPr lang="en-GB"/>
          </a:p>
        </p:txBody>
      </p:sp>
    </p:spTree>
    <p:extLst>
      <p:ext uri="{BB962C8B-B14F-4D97-AF65-F5344CB8AC3E}">
        <p14:creationId xmlns:p14="http://schemas.microsoft.com/office/powerpoint/2010/main" val="281073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1215C73-E27E-4F41-9C60-F0FCFB6599B9}"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D1E1A-9033-4C55-A1EB-1FCD545597BD}" type="slidenum">
              <a:rPr lang="en-GB" smtClean="0"/>
              <a:t>‹#›</a:t>
            </a:fld>
            <a:endParaRPr lang="en-GB"/>
          </a:p>
        </p:txBody>
      </p:sp>
    </p:spTree>
    <p:extLst>
      <p:ext uri="{BB962C8B-B14F-4D97-AF65-F5344CB8AC3E}">
        <p14:creationId xmlns:p14="http://schemas.microsoft.com/office/powerpoint/2010/main" val="830060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215C73-E27E-4F41-9C60-F0FCFB6599B9}"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D1E1A-9033-4C55-A1EB-1FCD545597BD}" type="slidenum">
              <a:rPr lang="en-GB" smtClean="0"/>
              <a:t>‹#›</a:t>
            </a:fld>
            <a:endParaRPr lang="en-GB"/>
          </a:p>
        </p:txBody>
      </p:sp>
    </p:spTree>
    <p:extLst>
      <p:ext uri="{BB962C8B-B14F-4D97-AF65-F5344CB8AC3E}">
        <p14:creationId xmlns:p14="http://schemas.microsoft.com/office/powerpoint/2010/main" val="2920901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1215C73-E27E-4F41-9C60-F0FCFB6599B9}"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DD1E1A-9033-4C55-A1EB-1FCD545597BD}" type="slidenum">
              <a:rPr lang="en-GB" smtClean="0"/>
              <a:t>‹#›</a:t>
            </a:fld>
            <a:endParaRPr lang="en-GB"/>
          </a:p>
        </p:txBody>
      </p:sp>
    </p:spTree>
    <p:extLst>
      <p:ext uri="{BB962C8B-B14F-4D97-AF65-F5344CB8AC3E}">
        <p14:creationId xmlns:p14="http://schemas.microsoft.com/office/powerpoint/2010/main" val="380605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1215C73-E27E-4F41-9C60-F0FCFB6599B9}" type="datetimeFigureOut">
              <a:rPr lang="en-GB" smtClean="0"/>
              <a:t>27/04/2021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DD1E1A-9033-4C55-A1EB-1FCD545597BD}" type="slidenum">
              <a:rPr lang="en-GB" smtClean="0"/>
              <a:t>‹#›</a:t>
            </a:fld>
            <a:endParaRPr lang="en-GB"/>
          </a:p>
        </p:txBody>
      </p:sp>
    </p:spTree>
    <p:extLst>
      <p:ext uri="{BB962C8B-B14F-4D97-AF65-F5344CB8AC3E}">
        <p14:creationId xmlns:p14="http://schemas.microsoft.com/office/powerpoint/2010/main" val="1021084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1215C73-E27E-4F41-9C60-F0FCFB6599B9}" type="datetimeFigureOut">
              <a:rPr lang="en-GB" smtClean="0"/>
              <a:t>27/04/2021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DD1E1A-9033-4C55-A1EB-1FCD545597BD}" type="slidenum">
              <a:rPr lang="en-GB" smtClean="0"/>
              <a:t>‹#›</a:t>
            </a:fld>
            <a:endParaRPr lang="en-GB"/>
          </a:p>
        </p:txBody>
      </p:sp>
    </p:spTree>
    <p:extLst>
      <p:ext uri="{BB962C8B-B14F-4D97-AF65-F5344CB8AC3E}">
        <p14:creationId xmlns:p14="http://schemas.microsoft.com/office/powerpoint/2010/main" val="117614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15C73-E27E-4F41-9C60-F0FCFB6599B9}" type="datetimeFigureOut">
              <a:rPr lang="en-GB" smtClean="0"/>
              <a:t>27/04/2021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DD1E1A-9033-4C55-A1EB-1FCD545597BD}" type="slidenum">
              <a:rPr lang="en-GB" smtClean="0"/>
              <a:t>‹#›</a:t>
            </a:fld>
            <a:endParaRPr lang="en-GB"/>
          </a:p>
        </p:txBody>
      </p:sp>
    </p:spTree>
    <p:extLst>
      <p:ext uri="{BB962C8B-B14F-4D97-AF65-F5344CB8AC3E}">
        <p14:creationId xmlns:p14="http://schemas.microsoft.com/office/powerpoint/2010/main" val="3807242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215C73-E27E-4F41-9C60-F0FCFB6599B9}"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DD1E1A-9033-4C55-A1EB-1FCD545597BD}" type="slidenum">
              <a:rPr lang="en-GB" smtClean="0"/>
              <a:t>‹#›</a:t>
            </a:fld>
            <a:endParaRPr lang="en-GB"/>
          </a:p>
        </p:txBody>
      </p:sp>
    </p:spTree>
    <p:extLst>
      <p:ext uri="{BB962C8B-B14F-4D97-AF65-F5344CB8AC3E}">
        <p14:creationId xmlns:p14="http://schemas.microsoft.com/office/powerpoint/2010/main" val="161034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215C73-E27E-4F41-9C60-F0FCFB6599B9}"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DD1E1A-9033-4C55-A1EB-1FCD545597BD}" type="slidenum">
              <a:rPr lang="en-GB" smtClean="0"/>
              <a:t>‹#›</a:t>
            </a:fld>
            <a:endParaRPr lang="en-GB"/>
          </a:p>
        </p:txBody>
      </p:sp>
    </p:spTree>
    <p:extLst>
      <p:ext uri="{BB962C8B-B14F-4D97-AF65-F5344CB8AC3E}">
        <p14:creationId xmlns:p14="http://schemas.microsoft.com/office/powerpoint/2010/main" val="502847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15C73-E27E-4F41-9C60-F0FCFB6599B9}" type="datetimeFigureOut">
              <a:rPr lang="en-GB" smtClean="0"/>
              <a:t>27/04/2021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DD1E1A-9033-4C55-A1EB-1FCD545597BD}" type="slidenum">
              <a:rPr lang="en-GB" smtClean="0"/>
              <a:t>‹#›</a:t>
            </a:fld>
            <a:endParaRPr lang="en-GB"/>
          </a:p>
        </p:txBody>
      </p:sp>
    </p:spTree>
    <p:extLst>
      <p:ext uri="{BB962C8B-B14F-4D97-AF65-F5344CB8AC3E}">
        <p14:creationId xmlns:p14="http://schemas.microsoft.com/office/powerpoint/2010/main" val="3515032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youtube.com/watch?v=VUrddMw2Qs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dk1"/>
          </a:lnRef>
          <a:fillRef idx="3">
            <a:schemeClr val="dk1"/>
          </a:fillRef>
          <a:effectRef idx="3">
            <a:schemeClr val="dk1"/>
          </a:effectRef>
          <a:fontRef idx="minor">
            <a:schemeClr val="lt1"/>
          </a:fontRef>
        </p:style>
        <p:txBody>
          <a:bodyPr/>
          <a:lstStyle/>
          <a:p>
            <a:r>
              <a:rPr lang="en-GB" dirty="0"/>
              <a:t>Observations</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55883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GB" dirty="0"/>
              <a:t>Designing an observation</a:t>
            </a:r>
          </a:p>
        </p:txBody>
      </p:sp>
      <p:sp>
        <p:nvSpPr>
          <p:cNvPr id="3" name="Content Placeholder 2"/>
          <p:cNvSpPr>
            <a:spLocks noGrp="1"/>
          </p:cNvSpPr>
          <p:nvPr>
            <p:ph idx="1"/>
          </p:nvPr>
        </p:nvSpPr>
        <p:spPr>
          <a:xfrm>
            <a:off x="838200" y="1825624"/>
            <a:ext cx="7602415" cy="4687717"/>
          </a:xfrm>
        </p:spPr>
        <p:txBody>
          <a:bodyPr>
            <a:normAutofit fontScale="77500" lnSpcReduction="20000"/>
          </a:bodyPr>
          <a:lstStyle/>
          <a:p>
            <a:pPr marL="0" indent="0">
              <a:buNone/>
            </a:pPr>
            <a:r>
              <a:rPr lang="en-GB" i="1" dirty="0">
                <a:solidFill>
                  <a:schemeClr val="accent4">
                    <a:lumMod val="50000"/>
                  </a:schemeClr>
                </a:solidFill>
              </a:rPr>
              <a:t>You are going to design and carry out an observation, but before you start, you will need to have an understanding of how to do this properly</a:t>
            </a:r>
          </a:p>
          <a:p>
            <a:pPr marL="0" indent="0">
              <a:buNone/>
            </a:pPr>
            <a:endParaRPr lang="en-GB" dirty="0"/>
          </a:p>
          <a:p>
            <a:pPr marL="0" indent="0">
              <a:buNone/>
            </a:pPr>
            <a:r>
              <a:rPr lang="en-GB" b="1" dirty="0"/>
              <a:t>Rules of designing an observation</a:t>
            </a:r>
          </a:p>
          <a:p>
            <a:pPr marL="0" indent="0">
              <a:buNone/>
            </a:pPr>
            <a:endParaRPr lang="en-GB" b="1" dirty="0"/>
          </a:p>
          <a:p>
            <a:r>
              <a:rPr lang="en-GB" dirty="0"/>
              <a:t>Always record your data in an observation schedule (this is a grid that contains the behavioural categories and space for recording how often they are observed</a:t>
            </a:r>
          </a:p>
          <a:p>
            <a:r>
              <a:rPr lang="en-GB" dirty="0"/>
              <a:t>You must develop behavioural categories to observe.  These should be clear, precise and objectively observable.  E.g. ‘friendliness’ is not an appropriate behavioural category as it requires the interpretation of the observer to determine what would count as friendly behaviour, but ‘smiling’ or ‘nodding’ are fine because they can be objectively observed and agreed on</a:t>
            </a:r>
          </a:p>
          <a:p>
            <a:pPr marL="0" indent="0">
              <a:buNone/>
            </a:pPr>
            <a:endParaRPr lang="en-GB"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300" y="4056941"/>
            <a:ext cx="2857500" cy="1895475"/>
          </a:xfrm>
          <a:prstGeom prst="rect">
            <a:avLst/>
          </a:prstGeom>
        </p:spPr>
      </p:pic>
    </p:spTree>
    <p:extLst>
      <p:ext uri="{BB962C8B-B14F-4D97-AF65-F5344CB8AC3E}">
        <p14:creationId xmlns:p14="http://schemas.microsoft.com/office/powerpoint/2010/main" val="88341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6209714" cy="4351338"/>
          </a:xfrm>
          <a:solidFill>
            <a:schemeClr val="tx2">
              <a:lumMod val="40000"/>
              <a:lumOff val="60000"/>
            </a:schemeClr>
          </a:solidFill>
        </p:spPr>
        <p:txBody>
          <a:bodyPr/>
          <a:lstStyle/>
          <a:p>
            <a:pPr marL="0" indent="0">
              <a:buNone/>
            </a:pPr>
            <a:r>
              <a:rPr lang="en-GB" i="1" dirty="0">
                <a:solidFill>
                  <a:schemeClr val="accent4">
                    <a:lumMod val="50000"/>
                  </a:schemeClr>
                </a:solidFill>
              </a:rPr>
              <a:t>Have a go at coming up with operationalised behavioural categories for the following concepts:</a:t>
            </a:r>
          </a:p>
          <a:p>
            <a:pPr marL="0" indent="0">
              <a:buNone/>
            </a:pPr>
            <a:endParaRPr lang="en-GB" i="1" dirty="0">
              <a:solidFill>
                <a:schemeClr val="accent4">
                  <a:lumMod val="50000"/>
                </a:schemeClr>
              </a:solidFill>
            </a:endParaRPr>
          </a:p>
          <a:p>
            <a:r>
              <a:rPr lang="en-GB" dirty="0"/>
              <a:t>Aggression</a:t>
            </a:r>
          </a:p>
          <a:p>
            <a:endParaRPr lang="en-GB" dirty="0"/>
          </a:p>
          <a:p>
            <a:r>
              <a:rPr lang="en-GB" dirty="0"/>
              <a:t>Sociable</a:t>
            </a:r>
          </a:p>
          <a:p>
            <a:endParaRPr lang="en-GB" dirty="0"/>
          </a:p>
          <a:p>
            <a:r>
              <a:rPr lang="en-GB" dirty="0"/>
              <a:t>Stressed</a:t>
            </a:r>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GB" dirty="0"/>
              <a:t>Designing an observation</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7039" r="9307"/>
          <a:stretch/>
        </p:blipFill>
        <p:spPr>
          <a:xfrm>
            <a:off x="7203293" y="1825625"/>
            <a:ext cx="4150507" cy="4351338"/>
          </a:xfrm>
          <a:prstGeom prst="rect">
            <a:avLst/>
          </a:prstGeom>
        </p:spPr>
      </p:pic>
    </p:spTree>
    <p:extLst>
      <p:ext uri="{BB962C8B-B14F-4D97-AF65-F5344CB8AC3E}">
        <p14:creationId xmlns:p14="http://schemas.microsoft.com/office/powerpoint/2010/main" val="2311797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b="1" i="1" dirty="0">
                <a:solidFill>
                  <a:schemeClr val="accent2">
                    <a:lumMod val="75000"/>
                  </a:schemeClr>
                </a:solidFill>
              </a:rPr>
              <a:t>How is it done?</a:t>
            </a:r>
          </a:p>
          <a:p>
            <a:pPr marL="0" indent="0">
              <a:buNone/>
            </a:pPr>
            <a:endParaRPr lang="en-GB" dirty="0"/>
          </a:p>
          <a:p>
            <a:r>
              <a:rPr lang="en-GB" dirty="0"/>
              <a:t>Initially the type of behaviour that is being observed should simply be watched</a:t>
            </a:r>
          </a:p>
          <a:p>
            <a:r>
              <a:rPr lang="en-GB" dirty="0"/>
              <a:t>From here behavioural categories should be developed </a:t>
            </a:r>
          </a:p>
          <a:p>
            <a:r>
              <a:rPr lang="en-GB" dirty="0"/>
              <a:t>Different observers should then discuss what the behavioural categories actually mean to ensure they are using them consistently and make any refinements necessary.  (Training your observers)</a:t>
            </a:r>
          </a:p>
          <a:p>
            <a:r>
              <a:rPr lang="en-GB" dirty="0"/>
              <a:t>Ideally, the behavioural categories should be piloted to allow for further modification before use</a:t>
            </a:r>
          </a:p>
          <a:p>
            <a:pPr marL="0" indent="0">
              <a:buNone/>
            </a:pPr>
            <a:endParaRPr lang="en-GB"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GB" dirty="0"/>
              <a:t>Designing an observation: </a:t>
            </a:r>
            <a:r>
              <a:rPr lang="en-GB" dirty="0">
                <a:solidFill>
                  <a:schemeClr val="accent4">
                    <a:lumMod val="60000"/>
                    <a:lumOff val="40000"/>
                  </a:schemeClr>
                </a:solidFill>
              </a:rPr>
              <a:t>Behavioural categories</a:t>
            </a:r>
          </a:p>
        </p:txBody>
      </p:sp>
    </p:spTree>
    <p:extLst>
      <p:ext uri="{BB962C8B-B14F-4D97-AF65-F5344CB8AC3E}">
        <p14:creationId xmlns:p14="http://schemas.microsoft.com/office/powerpoint/2010/main" val="99246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GB" dirty="0"/>
              <a:t>Observation:  A practice</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981538"/>
            <a:ext cx="5838553" cy="3289326"/>
          </a:xfrm>
          <a:prstGeom prst="rect">
            <a:avLst/>
          </a:prstGeom>
        </p:spPr>
      </p:pic>
      <p:sp>
        <p:nvSpPr>
          <p:cNvPr id="5" name="TextBox 4"/>
          <p:cNvSpPr txBox="1"/>
          <p:nvPr/>
        </p:nvSpPr>
        <p:spPr>
          <a:xfrm>
            <a:off x="7014754" y="2076994"/>
            <a:ext cx="4180115" cy="3139321"/>
          </a:xfrm>
          <a:prstGeom prst="rect">
            <a:avLst/>
          </a:prstGeom>
          <a:noFill/>
        </p:spPr>
        <p:txBody>
          <a:bodyPr wrap="square" rtlCol="0">
            <a:spAutoFit/>
          </a:bodyPr>
          <a:lstStyle/>
          <a:p>
            <a:r>
              <a:rPr lang="en-GB" dirty="0"/>
              <a:t>You are going to watch a clip of people in a busy shopping street.  While you are watching think about, and jot down on a MWB or piece of paper, some categories that you might develop</a:t>
            </a:r>
          </a:p>
          <a:p>
            <a:endParaRPr lang="en-GB" dirty="0"/>
          </a:p>
          <a:p>
            <a:r>
              <a:rPr lang="en-GB" dirty="0"/>
              <a:t>These categories will be based on what you see</a:t>
            </a:r>
          </a:p>
          <a:p>
            <a:endParaRPr lang="en-GB" dirty="0"/>
          </a:p>
          <a:p>
            <a:r>
              <a:rPr lang="en-GB" dirty="0"/>
              <a:t>Do it individually to start with.  You will be conferring after the clip has ended</a:t>
            </a:r>
          </a:p>
        </p:txBody>
      </p:sp>
      <p:sp>
        <p:nvSpPr>
          <p:cNvPr id="6" name="Rounded Rectangle 5"/>
          <p:cNvSpPr/>
          <p:nvPr/>
        </p:nvSpPr>
        <p:spPr>
          <a:xfrm>
            <a:off x="838200" y="5564777"/>
            <a:ext cx="10515600" cy="987967"/>
          </a:xfrm>
          <a:prstGeom prst="round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b="1" dirty="0"/>
              <a:t>Now, on your tables, agree on five or six behavioural categories you are going to use to observe  </a:t>
            </a:r>
          </a:p>
          <a:p>
            <a:pPr marL="285750" indent="-285750">
              <a:buFont typeface="Arial" panose="020B0604020202020204" pitchFamily="34" charset="0"/>
              <a:buChar char="•"/>
            </a:pPr>
            <a:r>
              <a:rPr lang="en-GB" b="1" dirty="0"/>
              <a:t>Discuss your categories to make sure everyone in the group knows how to use them properly </a:t>
            </a:r>
          </a:p>
        </p:txBody>
      </p:sp>
      <p:sp>
        <p:nvSpPr>
          <p:cNvPr id="8" name="12-Point Star 7"/>
          <p:cNvSpPr/>
          <p:nvPr/>
        </p:nvSpPr>
        <p:spPr>
          <a:xfrm>
            <a:off x="3814355" y="3317967"/>
            <a:ext cx="5590902" cy="2690202"/>
          </a:xfrm>
          <a:prstGeom prst="star12">
            <a:avLst/>
          </a:prstGeom>
          <a:solidFill>
            <a:schemeClr val="accent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accent6">
                    <a:lumMod val="40000"/>
                    <a:lumOff val="60000"/>
                  </a:schemeClr>
                </a:solidFill>
              </a:rPr>
              <a:t>We will now carry out the observation again, but this time using the observation schedule</a:t>
            </a:r>
          </a:p>
        </p:txBody>
      </p:sp>
      <p:sp>
        <p:nvSpPr>
          <p:cNvPr id="7" name="12-Point Star 6"/>
          <p:cNvSpPr/>
          <p:nvPr/>
        </p:nvSpPr>
        <p:spPr>
          <a:xfrm rot="21000468">
            <a:off x="6609804" y="2769327"/>
            <a:ext cx="4990012" cy="2795451"/>
          </a:xfrm>
          <a:prstGeom prst="star12">
            <a:avLst/>
          </a:prstGeom>
          <a:solidFill>
            <a:schemeClr val="accent4">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How similar are your schedules?</a:t>
            </a:r>
          </a:p>
        </p:txBody>
      </p:sp>
      <p:sp>
        <p:nvSpPr>
          <p:cNvPr id="9" name="12-Point Star 8"/>
          <p:cNvSpPr/>
          <p:nvPr/>
        </p:nvSpPr>
        <p:spPr>
          <a:xfrm rot="21000468">
            <a:off x="928782" y="2063888"/>
            <a:ext cx="5403124" cy="3148232"/>
          </a:xfrm>
          <a:prstGeom prst="star12">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What problems did you have with the observation?</a:t>
            </a:r>
          </a:p>
        </p:txBody>
      </p:sp>
    </p:spTree>
    <p:extLst>
      <p:ext uri="{BB962C8B-B14F-4D97-AF65-F5344CB8AC3E}">
        <p14:creationId xmlns:p14="http://schemas.microsoft.com/office/powerpoint/2010/main" val="288710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7"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6"/>
          </a:lnRef>
          <a:fillRef idx="3">
            <a:schemeClr val="accent6"/>
          </a:fillRef>
          <a:effectRef idx="2">
            <a:schemeClr val="accent6"/>
          </a:effectRef>
          <a:fontRef idx="minor">
            <a:schemeClr val="lt1"/>
          </a:fontRef>
        </p:style>
        <p:txBody>
          <a:bodyPr/>
          <a:lstStyle/>
          <a:p>
            <a:r>
              <a:rPr lang="en-GB" dirty="0"/>
              <a:t>Event Sampling and Time Sampling</a:t>
            </a:r>
          </a:p>
        </p:txBody>
      </p:sp>
      <p:sp>
        <p:nvSpPr>
          <p:cNvPr id="3" name="Content Placeholder 2"/>
          <p:cNvSpPr>
            <a:spLocks noGrp="1"/>
          </p:cNvSpPr>
          <p:nvPr>
            <p:ph idx="1"/>
          </p:nvPr>
        </p:nvSpPr>
        <p:spPr>
          <a:xfrm>
            <a:off x="838200" y="1825625"/>
            <a:ext cx="4465320" cy="4351338"/>
          </a:xfrm>
          <a:solidFill>
            <a:schemeClr val="accent4">
              <a:lumMod val="40000"/>
              <a:lumOff val="60000"/>
            </a:schemeClr>
          </a:solidFill>
          <a:ln>
            <a:noFill/>
          </a:ln>
        </p:spPr>
        <p:txBody>
          <a:bodyPr/>
          <a:lstStyle/>
          <a:p>
            <a:pPr marL="0" indent="0">
              <a:buNone/>
            </a:pPr>
            <a:r>
              <a:rPr lang="en-GB" dirty="0"/>
              <a:t>Using what you learned from your preparation homework define what is meant by:</a:t>
            </a:r>
          </a:p>
          <a:p>
            <a:pPr marL="0" indent="0">
              <a:buNone/>
            </a:pPr>
            <a:endParaRPr lang="en-GB" dirty="0"/>
          </a:p>
          <a:p>
            <a:r>
              <a:rPr lang="en-GB" dirty="0"/>
              <a:t>Event sampling</a:t>
            </a:r>
          </a:p>
          <a:p>
            <a:r>
              <a:rPr lang="en-GB" dirty="0"/>
              <a:t>Time sampling</a:t>
            </a:r>
          </a:p>
        </p:txBody>
      </p:sp>
      <p:sp>
        <p:nvSpPr>
          <p:cNvPr id="4" name="Rounded Rectangle 3"/>
          <p:cNvSpPr/>
          <p:nvPr/>
        </p:nvSpPr>
        <p:spPr>
          <a:xfrm>
            <a:off x="5577840" y="1825625"/>
            <a:ext cx="5669280" cy="158378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4">
                    <a:lumMod val="60000"/>
                    <a:lumOff val="40000"/>
                  </a:schemeClr>
                </a:solidFill>
              </a:rPr>
              <a:t>Event sampling: </a:t>
            </a:r>
            <a:r>
              <a:rPr lang="en-GB" sz="2400" dirty="0"/>
              <a:t>counting the number of times a particular behaviour occurs in a target individual or group</a:t>
            </a:r>
          </a:p>
        </p:txBody>
      </p:sp>
      <p:sp>
        <p:nvSpPr>
          <p:cNvPr id="5" name="Rounded Rectangle 4"/>
          <p:cNvSpPr/>
          <p:nvPr/>
        </p:nvSpPr>
        <p:spPr>
          <a:xfrm>
            <a:off x="5525589" y="3592286"/>
            <a:ext cx="5721531" cy="1528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accent4">
                    <a:lumMod val="60000"/>
                    <a:lumOff val="40000"/>
                  </a:schemeClr>
                </a:solidFill>
              </a:rPr>
              <a:t>Time sampling: </a:t>
            </a:r>
            <a:r>
              <a:rPr lang="en-GB" sz="2400" dirty="0"/>
              <a:t>recording behaviour within a pre-established time frame. E.g., watching an infant and only making note of their behaviour every 30 seconds </a:t>
            </a:r>
          </a:p>
        </p:txBody>
      </p:sp>
      <p:sp>
        <p:nvSpPr>
          <p:cNvPr id="6" name="12-Point Star 5"/>
          <p:cNvSpPr/>
          <p:nvPr/>
        </p:nvSpPr>
        <p:spPr>
          <a:xfrm rot="21302328">
            <a:off x="549615" y="3070515"/>
            <a:ext cx="5967211" cy="3108960"/>
          </a:xfrm>
          <a:prstGeom prst="star12">
            <a:avLst/>
          </a:prstGeom>
          <a:solidFill>
            <a:srgbClr val="FF66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You are observing an infant with one behavioural category of ‘crying’.  The infant cries continuously for five minutes.  How might the results of the observation differ if using event or time </a:t>
            </a:r>
            <a:r>
              <a:rPr lang="en-GB" dirty="0" err="1"/>
              <a:t>samping</a:t>
            </a:r>
            <a:r>
              <a:rPr lang="en-GB" dirty="0"/>
              <a:t>? </a:t>
            </a:r>
          </a:p>
        </p:txBody>
      </p:sp>
    </p:spTree>
    <p:extLst>
      <p:ext uri="{BB962C8B-B14F-4D97-AF65-F5344CB8AC3E}">
        <p14:creationId xmlns:p14="http://schemas.microsoft.com/office/powerpoint/2010/main" val="372013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GB" dirty="0"/>
              <a:t>Observation Exam Questions</a:t>
            </a:r>
          </a:p>
        </p:txBody>
      </p:sp>
      <p:sp>
        <p:nvSpPr>
          <p:cNvPr id="3" name="Content Placeholder 2"/>
          <p:cNvSpPr>
            <a:spLocks noGrp="1"/>
          </p:cNvSpPr>
          <p:nvPr>
            <p:ph idx="1"/>
          </p:nvPr>
        </p:nvSpPr>
        <p:spPr>
          <a:xfrm>
            <a:off x="838200" y="1825625"/>
            <a:ext cx="10515600" cy="4000409"/>
          </a:xfrm>
        </p:spPr>
        <p:txBody>
          <a:bodyPr>
            <a:normAutofit fontScale="92500" lnSpcReduction="20000"/>
          </a:bodyPr>
          <a:lstStyle/>
          <a:p>
            <a:pPr marL="0" indent="0">
              <a:buNone/>
            </a:pPr>
            <a:r>
              <a:rPr lang="en-GB" sz="3000" b="1" i="1" dirty="0">
                <a:solidFill>
                  <a:schemeClr val="accent1">
                    <a:lumMod val="50000"/>
                  </a:schemeClr>
                </a:solidFill>
              </a:rPr>
              <a:t>In your observation groups, go up to a BWB and answer the question you’ve been allocated</a:t>
            </a:r>
          </a:p>
          <a:p>
            <a:pPr marL="514350" indent="-514350">
              <a:buFont typeface="+mj-lt"/>
              <a:buAutoNum type="arabicPeriod"/>
            </a:pPr>
            <a:endParaRPr lang="en-GB" dirty="0"/>
          </a:p>
          <a:p>
            <a:pPr marL="514350" indent="-514350">
              <a:buFont typeface="+mj-lt"/>
              <a:buAutoNum type="arabicPeriod"/>
            </a:pPr>
            <a:r>
              <a:rPr lang="en-GB" dirty="0"/>
              <a:t>Explain the difference between a naturalistic observation and a controlled observation.  </a:t>
            </a:r>
            <a:r>
              <a:rPr lang="en-GB" i="1" dirty="0"/>
              <a:t>(4 marks)</a:t>
            </a:r>
            <a:endParaRPr lang="en-GB" dirty="0"/>
          </a:p>
          <a:p>
            <a:pPr marL="514350" indent="-514350">
              <a:buFont typeface="+mj-lt"/>
              <a:buAutoNum type="arabicPeriod"/>
            </a:pPr>
            <a:r>
              <a:rPr lang="en-GB" dirty="0"/>
              <a:t>Give </a:t>
            </a:r>
            <a:r>
              <a:rPr lang="en-GB" b="1" dirty="0"/>
              <a:t>one</a:t>
            </a:r>
            <a:r>
              <a:rPr lang="en-GB" dirty="0"/>
              <a:t> limitation and </a:t>
            </a:r>
            <a:r>
              <a:rPr lang="en-GB" b="1" dirty="0"/>
              <a:t>one</a:t>
            </a:r>
            <a:r>
              <a:rPr lang="en-GB" dirty="0"/>
              <a:t> strength of using non-participant observation as a method of collecting data.  </a:t>
            </a:r>
            <a:r>
              <a:rPr lang="en-GB" i="1" dirty="0"/>
              <a:t>(2 marks + 2 marks)</a:t>
            </a:r>
            <a:endParaRPr lang="en-GB" dirty="0"/>
          </a:p>
          <a:p>
            <a:pPr marL="514350" indent="-514350">
              <a:buFont typeface="+mj-lt"/>
              <a:buAutoNum type="arabicPeriod"/>
            </a:pPr>
            <a:r>
              <a:rPr lang="en-GB" dirty="0"/>
              <a:t>Explain the difference between event sampling and time sampling. </a:t>
            </a:r>
            <a:r>
              <a:rPr lang="en-GB" i="1" dirty="0"/>
              <a:t>(3 marks)</a:t>
            </a:r>
            <a:endParaRPr lang="en-GB" dirty="0"/>
          </a:p>
          <a:p>
            <a:pPr marL="514350" indent="-514350">
              <a:buFont typeface="+mj-lt"/>
              <a:buAutoNum type="arabicPeriod"/>
            </a:pPr>
            <a:r>
              <a:rPr lang="en-GB" dirty="0"/>
              <a:t>Explain how behavioural categories are used in observational research.  Use examples in your answer.  </a:t>
            </a:r>
            <a:r>
              <a:rPr lang="en-GB" i="1" dirty="0"/>
              <a:t>(3 marks)</a:t>
            </a:r>
            <a:endParaRPr lang="en-GB" dirty="0"/>
          </a:p>
          <a:p>
            <a:pPr marL="0" indent="0">
              <a:buNone/>
            </a:pPr>
            <a:endParaRPr lang="en-GB" dirty="0"/>
          </a:p>
          <a:p>
            <a:endParaRPr lang="en-GB" dirty="0"/>
          </a:p>
        </p:txBody>
      </p:sp>
      <p:sp>
        <p:nvSpPr>
          <p:cNvPr id="4" name="Rounded Rectangle 3"/>
          <p:cNvSpPr/>
          <p:nvPr/>
        </p:nvSpPr>
        <p:spPr>
          <a:xfrm>
            <a:off x="404949" y="5952216"/>
            <a:ext cx="11299371" cy="757646"/>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Now, in your groups, go round to each board and give the answer a mark (write your marks down on a MWB.  You can use the pack for this</a:t>
            </a:r>
          </a:p>
        </p:txBody>
      </p:sp>
    </p:spTree>
    <p:extLst>
      <p:ext uri="{BB962C8B-B14F-4D97-AF65-F5344CB8AC3E}">
        <p14:creationId xmlns:p14="http://schemas.microsoft.com/office/powerpoint/2010/main" val="262393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GB" dirty="0"/>
              <a:t>Starter Questions</a:t>
            </a:r>
          </a:p>
        </p:txBody>
      </p:sp>
      <p:sp>
        <p:nvSpPr>
          <p:cNvPr id="3" name="Content Placeholder 2"/>
          <p:cNvSpPr>
            <a:spLocks noGrp="1"/>
          </p:cNvSpPr>
          <p:nvPr>
            <p:ph idx="1"/>
          </p:nvPr>
        </p:nvSpPr>
        <p:spPr/>
        <p:txBody>
          <a:bodyPr>
            <a:normAutofit/>
          </a:bodyPr>
          <a:lstStyle/>
          <a:p>
            <a:pPr marL="0" indent="0">
              <a:buNone/>
            </a:pPr>
            <a:r>
              <a:rPr lang="en-GB" b="1" i="1" dirty="0">
                <a:solidFill>
                  <a:schemeClr val="accent1">
                    <a:lumMod val="50000"/>
                  </a:schemeClr>
                </a:solidFill>
              </a:rPr>
              <a:t>Answer in pairs on mini-whiteboards</a:t>
            </a:r>
          </a:p>
          <a:p>
            <a:pPr marL="0" indent="0">
              <a:buNone/>
            </a:pPr>
            <a:endParaRPr lang="en-GB" b="1" i="1" dirty="0">
              <a:solidFill>
                <a:schemeClr val="accent1">
                  <a:lumMod val="50000"/>
                </a:schemeClr>
              </a:solidFill>
            </a:endParaRPr>
          </a:p>
          <a:p>
            <a:pPr marL="0" indent="0">
              <a:buNone/>
            </a:pPr>
            <a:r>
              <a:rPr lang="en-GB" dirty="0"/>
              <a:t>List the 6 different types of observations</a:t>
            </a:r>
          </a:p>
          <a:p>
            <a:pPr marL="0" indent="0">
              <a:buNone/>
            </a:pPr>
            <a:endParaRPr lang="en-GB" dirty="0">
              <a:solidFill>
                <a:schemeClr val="accent1">
                  <a:lumMod val="75000"/>
                </a:schemeClr>
              </a:solidFill>
            </a:endParaRPr>
          </a:p>
          <a:p>
            <a:pPr marL="0" indent="0">
              <a:buNone/>
            </a:pPr>
            <a:r>
              <a:rPr lang="en-GB" dirty="0">
                <a:solidFill>
                  <a:schemeClr val="accent1">
                    <a:lumMod val="75000"/>
                  </a:schemeClr>
                </a:solidFill>
              </a:rPr>
              <a:t>Naturalistic, controlled, participant, non-participant, covert, overt</a:t>
            </a:r>
          </a:p>
          <a:p>
            <a:pPr marL="0" indent="0">
              <a:buNone/>
            </a:pPr>
            <a:endParaRPr lang="en-GB" dirty="0">
              <a:solidFill>
                <a:schemeClr val="accent1">
                  <a:lumMod val="75000"/>
                </a:schemeClr>
              </a:solidFill>
            </a:endParaRPr>
          </a:p>
          <a:p>
            <a:pPr marL="0" indent="0">
              <a:buNone/>
            </a:pPr>
            <a:r>
              <a:rPr lang="en-GB" dirty="0"/>
              <a:t>Now write a definition of each type</a:t>
            </a:r>
          </a:p>
          <a:p>
            <a:pPr marL="0" indent="0">
              <a:buNone/>
            </a:pPr>
            <a:endParaRPr lang="en-GB" b="1" i="1" dirty="0">
              <a:solidFill>
                <a:schemeClr val="accent1">
                  <a:lumMod val="50000"/>
                </a:schemeClr>
              </a:solidFill>
            </a:endParaRPr>
          </a:p>
        </p:txBody>
      </p:sp>
    </p:spTree>
    <p:extLst>
      <p:ext uri="{BB962C8B-B14F-4D97-AF65-F5344CB8AC3E}">
        <p14:creationId xmlns:p14="http://schemas.microsoft.com/office/powerpoint/2010/main" val="286471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515601" cy="4718866"/>
          </a:xfrm>
        </p:spPr>
        <p:txBody>
          <a:bodyPr>
            <a:normAutofit fontScale="47500" lnSpcReduction="20000"/>
          </a:bodyPr>
          <a:lstStyle/>
          <a:p>
            <a:pPr marL="0" indent="0">
              <a:buNone/>
            </a:pPr>
            <a:r>
              <a:rPr lang="en-GB" sz="3800" b="1" i="1" dirty="0">
                <a:solidFill>
                  <a:schemeClr val="accent1">
                    <a:lumMod val="50000"/>
                  </a:schemeClr>
                </a:solidFill>
              </a:rPr>
              <a:t>For the following examples, state what type of observation is being used. Each can be described using three descriptors</a:t>
            </a:r>
          </a:p>
          <a:p>
            <a:pPr marL="0" indent="0">
              <a:buNone/>
            </a:pPr>
            <a:endParaRPr lang="en-GB" dirty="0"/>
          </a:p>
          <a:p>
            <a:pPr marL="0" indent="0">
              <a:buNone/>
            </a:pPr>
            <a:r>
              <a:rPr lang="en-GB" dirty="0"/>
              <a:t>1. A researcher secretly joins a religious cult to see if people are being brainwashed.</a:t>
            </a:r>
          </a:p>
          <a:p>
            <a:pPr marL="0" indent="0">
              <a:buNone/>
            </a:pPr>
            <a:r>
              <a:rPr lang="en-GB" b="1" dirty="0">
                <a:solidFill>
                  <a:schemeClr val="accent1">
                    <a:lumMod val="50000"/>
                  </a:schemeClr>
                </a:solidFill>
              </a:rPr>
              <a:t>Participant-covert-naturalistic</a:t>
            </a:r>
          </a:p>
          <a:p>
            <a:pPr marL="0" indent="0">
              <a:buNone/>
            </a:pPr>
            <a:endParaRPr lang="en-GB" dirty="0"/>
          </a:p>
          <a:p>
            <a:pPr marL="0" indent="0">
              <a:buNone/>
            </a:pPr>
            <a:r>
              <a:rPr lang="en-GB" dirty="0"/>
              <a:t>2. A researcher watches primary school children through a two way mirror in a playroom to investigate behaviour.  They know she is watching</a:t>
            </a:r>
          </a:p>
          <a:p>
            <a:pPr marL="0" indent="0">
              <a:buNone/>
            </a:pPr>
            <a:r>
              <a:rPr lang="en-GB" b="1" dirty="0">
                <a:solidFill>
                  <a:schemeClr val="accent1">
                    <a:lumMod val="50000"/>
                  </a:schemeClr>
                </a:solidFill>
              </a:rPr>
              <a:t>Controlled-overt-non participant</a:t>
            </a:r>
          </a:p>
          <a:p>
            <a:pPr marL="0" indent="0">
              <a:buNone/>
            </a:pPr>
            <a:endParaRPr lang="en-GB" b="1" dirty="0">
              <a:solidFill>
                <a:schemeClr val="accent1">
                  <a:lumMod val="50000"/>
                </a:schemeClr>
              </a:solidFill>
            </a:endParaRPr>
          </a:p>
          <a:p>
            <a:pPr marL="0" indent="0">
              <a:buNone/>
            </a:pPr>
            <a:r>
              <a:rPr lang="en-GB" dirty="0"/>
              <a:t>3. A researcher observes the crowd at a football match on secret CCTV cameras.</a:t>
            </a:r>
          </a:p>
          <a:p>
            <a:pPr marL="0" indent="0">
              <a:buNone/>
            </a:pPr>
            <a:r>
              <a:rPr lang="en-GB" b="1" dirty="0">
                <a:solidFill>
                  <a:schemeClr val="accent1">
                    <a:lumMod val="50000"/>
                  </a:schemeClr>
                </a:solidFill>
              </a:rPr>
              <a:t>Non-participant -covert-naturalistic</a:t>
            </a:r>
          </a:p>
          <a:p>
            <a:pPr marL="0" indent="0">
              <a:buNone/>
            </a:pPr>
            <a:endParaRPr lang="en-GB" dirty="0"/>
          </a:p>
          <a:p>
            <a:pPr marL="0" indent="0">
              <a:buNone/>
            </a:pPr>
            <a:r>
              <a:rPr lang="en-GB" dirty="0"/>
              <a:t>4. A researcher observes student behaviour during lunch breaks by enrolling on a course and pretending to be a mature student. He sits on a table on his own in the lunch room and watches.</a:t>
            </a:r>
          </a:p>
          <a:p>
            <a:pPr marL="0" indent="0">
              <a:buNone/>
            </a:pPr>
            <a:r>
              <a:rPr lang="en-GB" b="1" dirty="0">
                <a:solidFill>
                  <a:schemeClr val="accent1">
                    <a:lumMod val="50000"/>
                  </a:schemeClr>
                </a:solidFill>
              </a:rPr>
              <a:t>participant-covert-naturalistic</a:t>
            </a:r>
          </a:p>
          <a:p>
            <a:pPr marL="0" indent="0">
              <a:buNone/>
            </a:pPr>
            <a:endParaRPr lang="en-GB" dirty="0"/>
          </a:p>
          <a:p>
            <a:pPr marL="0" indent="0">
              <a:buNone/>
            </a:pPr>
            <a:r>
              <a:rPr lang="en-GB" dirty="0"/>
              <a:t>5. The head of a psychology department observes an A-level class by watching the lesson at an agreed time, sitting at the back of the room. </a:t>
            </a:r>
          </a:p>
          <a:p>
            <a:pPr marL="0" indent="0">
              <a:buNone/>
            </a:pPr>
            <a:r>
              <a:rPr lang="en-GB" b="1" dirty="0">
                <a:solidFill>
                  <a:schemeClr val="accent1">
                    <a:lumMod val="50000"/>
                  </a:schemeClr>
                </a:solidFill>
              </a:rPr>
              <a:t>Non-participant-overt-naturalistic</a:t>
            </a:r>
          </a:p>
          <a:p>
            <a:endParaRPr lang="en-GB" b="1" dirty="0"/>
          </a:p>
          <a:p>
            <a:pPr marL="0" indent="0">
              <a:buNone/>
            </a:pPr>
            <a:endParaRPr lang="en-GB" dirty="0"/>
          </a:p>
        </p:txBody>
      </p:sp>
      <p:sp>
        <p:nvSpPr>
          <p:cNvPr id="4" name="Title 1"/>
          <p:cNvSpPr>
            <a:spLocks noGrp="1"/>
          </p:cNvSpPr>
          <p:nvPr>
            <p:ph type="title"/>
          </p:nvPr>
        </p:nvSpPr>
        <p:spPr>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GB" dirty="0"/>
              <a:t>Which type of observation?</a:t>
            </a:r>
          </a:p>
        </p:txBody>
      </p:sp>
    </p:spTree>
    <p:extLst>
      <p:ext uri="{BB962C8B-B14F-4D97-AF65-F5344CB8AC3E}">
        <p14:creationId xmlns:p14="http://schemas.microsoft.com/office/powerpoint/2010/main" val="227728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fade">
                                      <p:cBhvr>
                                        <p:cTn id="42" dur="500"/>
                                        <p:tgtEl>
                                          <p:spTgt spid="3">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animEffect transition="in" filter="fade">
                                      <p:cBhvr>
                                        <p:cTn id="47" dur="500"/>
                                        <p:tgtEl>
                                          <p:spTgt spid="3">
                                            <p:txEl>
                                              <p:pRg st="14" end="1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fade">
                                      <p:cBhvr>
                                        <p:cTn id="5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5170714" cy="4351338"/>
          </a:xfrm>
        </p:spPr>
        <p:style>
          <a:lnRef idx="0">
            <a:schemeClr val="accent3"/>
          </a:lnRef>
          <a:fillRef idx="3">
            <a:schemeClr val="accent3"/>
          </a:fillRef>
          <a:effectRef idx="3">
            <a:schemeClr val="accent3"/>
          </a:effectRef>
          <a:fontRef idx="minor">
            <a:schemeClr val="lt1"/>
          </a:fontRef>
        </p:style>
        <p:txBody>
          <a:bodyPr/>
          <a:lstStyle/>
          <a:p>
            <a:pPr marL="0" indent="0">
              <a:buNone/>
            </a:pPr>
            <a:r>
              <a:rPr lang="en-GB" dirty="0"/>
              <a:t>In the topics that we have covered so far, we have looked at two controlled observations</a:t>
            </a:r>
          </a:p>
          <a:p>
            <a:pPr marL="0" indent="0">
              <a:buNone/>
            </a:pPr>
            <a:endParaRPr lang="en-GB" dirty="0"/>
          </a:p>
          <a:p>
            <a:pPr marL="0" indent="0">
              <a:buNone/>
            </a:pPr>
            <a:r>
              <a:rPr lang="en-GB" sz="3200" b="1" i="1" dirty="0">
                <a:solidFill>
                  <a:schemeClr val="accent1">
                    <a:lumMod val="50000"/>
                  </a:schemeClr>
                </a:solidFill>
              </a:rPr>
              <a:t>Do you remember what they are?</a:t>
            </a:r>
          </a:p>
        </p:txBody>
      </p:sp>
      <p:sp>
        <p:nvSpPr>
          <p:cNvPr id="4" name="Title 1"/>
          <p:cNvSpPr>
            <a:spLocks noGrp="1"/>
          </p:cNvSpPr>
          <p:nvPr>
            <p:ph type="title"/>
          </p:nvPr>
        </p:nvSpPr>
        <p:spPr>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GB" dirty="0"/>
              <a:t>Which type of observation?</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8477" b="8798"/>
          <a:stretch/>
        </p:blipFill>
        <p:spPr>
          <a:xfrm>
            <a:off x="6008914" y="1690688"/>
            <a:ext cx="4410347" cy="4794069"/>
          </a:xfrm>
          <a:prstGeom prst="rect">
            <a:avLst/>
          </a:prstGeom>
        </p:spPr>
      </p:pic>
      <p:sp>
        <p:nvSpPr>
          <p:cNvPr id="2" name="12-Point Star 1"/>
          <p:cNvSpPr/>
          <p:nvPr/>
        </p:nvSpPr>
        <p:spPr>
          <a:xfrm>
            <a:off x="3200400" y="4558937"/>
            <a:ext cx="3474720" cy="2024743"/>
          </a:xfrm>
          <a:prstGeom prst="star12">
            <a:avLst/>
          </a:prstGeom>
          <a:solidFill>
            <a:schemeClr val="accent4">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Ainsworth’s strange situation</a:t>
            </a:r>
          </a:p>
        </p:txBody>
      </p:sp>
      <p:sp>
        <p:nvSpPr>
          <p:cNvPr id="6" name="12-Point Star 5"/>
          <p:cNvSpPr/>
          <p:nvPr/>
        </p:nvSpPr>
        <p:spPr>
          <a:xfrm>
            <a:off x="6792686" y="4219303"/>
            <a:ext cx="3200400" cy="1957660"/>
          </a:xfrm>
          <a:prstGeom prst="star12">
            <a:avLst/>
          </a:prstGeom>
          <a:solidFill>
            <a:schemeClr val="accent1">
              <a:lumMod val="75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Milgram’s study of obedience</a:t>
            </a:r>
          </a:p>
        </p:txBody>
      </p:sp>
    </p:spTree>
    <p:extLst>
      <p:ext uri="{BB962C8B-B14F-4D97-AF65-F5344CB8AC3E}">
        <p14:creationId xmlns:p14="http://schemas.microsoft.com/office/powerpoint/2010/main" val="320781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4073434" cy="4351338"/>
          </a:xfrm>
        </p:spPr>
        <p:txBody>
          <a:bodyPr/>
          <a:lstStyle/>
          <a:p>
            <a:pPr marL="0" indent="0">
              <a:buNone/>
            </a:pPr>
            <a:r>
              <a:rPr lang="en-GB" b="1" i="1" dirty="0">
                <a:solidFill>
                  <a:schemeClr val="accent6">
                    <a:lumMod val="50000"/>
                  </a:schemeClr>
                </a:solidFill>
              </a:rPr>
              <a:t>In groups, on MWBs:</a:t>
            </a:r>
          </a:p>
          <a:p>
            <a:pPr marL="0" indent="0">
              <a:buNone/>
            </a:pPr>
            <a:endParaRPr lang="en-GB" b="1" i="1" dirty="0">
              <a:solidFill>
                <a:schemeClr val="accent6">
                  <a:lumMod val="50000"/>
                </a:schemeClr>
              </a:solidFill>
            </a:endParaRPr>
          </a:p>
          <a:p>
            <a:r>
              <a:rPr lang="en-GB" dirty="0"/>
              <a:t>Identify two advantages of using an observational design?</a:t>
            </a:r>
          </a:p>
          <a:p>
            <a:endParaRPr lang="en-GB" dirty="0"/>
          </a:p>
          <a:p>
            <a:r>
              <a:rPr lang="en-GB" dirty="0"/>
              <a:t>Identify two weaknesses of using an observational design?</a:t>
            </a:r>
          </a:p>
        </p:txBody>
      </p:sp>
      <p:sp>
        <p:nvSpPr>
          <p:cNvPr id="4" name="Title 1"/>
          <p:cNvSpPr>
            <a:spLocks noGrp="1"/>
          </p:cNvSpPr>
          <p:nvPr>
            <p:ph type="title"/>
          </p:nvPr>
        </p:nvSpPr>
        <p: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GB" dirty="0"/>
              <a:t>Evaluating observations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0024" y="1825625"/>
            <a:ext cx="6203776" cy="3492882"/>
          </a:xfrm>
          <a:prstGeom prst="rect">
            <a:avLst/>
          </a:prstGeom>
        </p:spPr>
      </p:pic>
    </p:spTree>
    <p:extLst>
      <p:ext uri="{BB962C8B-B14F-4D97-AF65-F5344CB8AC3E}">
        <p14:creationId xmlns:p14="http://schemas.microsoft.com/office/powerpoint/2010/main" val="323161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GB" dirty="0"/>
              <a:t>Evaluating observations</a:t>
            </a:r>
          </a:p>
        </p:txBody>
      </p:sp>
      <p:sp>
        <p:nvSpPr>
          <p:cNvPr id="3" name="Content Placeholder 2"/>
          <p:cNvSpPr>
            <a:spLocks noGrp="1"/>
          </p:cNvSpPr>
          <p:nvPr>
            <p:ph idx="1"/>
          </p:nvPr>
        </p:nvSpPr>
        <p:spPr/>
        <p:txBody>
          <a:bodyPr/>
          <a:lstStyle/>
          <a:p>
            <a:pPr marL="0" indent="0">
              <a:buNone/>
            </a:pPr>
            <a:r>
              <a:rPr lang="en-GB" b="1" i="1" dirty="0">
                <a:solidFill>
                  <a:schemeClr val="accent6">
                    <a:lumMod val="50000"/>
                  </a:schemeClr>
                </a:solidFill>
              </a:rPr>
              <a:t>In pairs, on MWBs, draw out the following table:</a:t>
            </a:r>
          </a:p>
          <a:p>
            <a:pPr marL="0" indent="0">
              <a:buNone/>
            </a:pPr>
            <a:endParaRPr lang="en-GB" b="1" i="1" dirty="0">
              <a:solidFill>
                <a:schemeClr val="accent6">
                  <a:lumMod val="50000"/>
                </a:schemeClr>
              </a:solidFill>
            </a:endParaRPr>
          </a:p>
          <a:p>
            <a:pPr marL="0" indent="0">
              <a:buNone/>
            </a:pPr>
            <a:endParaRPr lang="en-GB" b="1" i="1" dirty="0">
              <a:solidFill>
                <a:schemeClr val="accent6">
                  <a:lumMod val="50000"/>
                </a:schemeClr>
              </a:solidFill>
            </a:endParaRPr>
          </a:p>
          <a:p>
            <a:pPr marL="0" indent="0">
              <a:buNone/>
            </a:pPr>
            <a:endParaRPr lang="en-GB" dirty="0"/>
          </a:p>
          <a:p>
            <a:pPr marL="0" indent="0">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951839526"/>
              </p:ext>
            </p:extLst>
          </p:nvPr>
        </p:nvGraphicFramePr>
        <p:xfrm>
          <a:off x="838200" y="2600718"/>
          <a:ext cx="8127999" cy="2595880"/>
        </p:xfrm>
        <a:graphic>
          <a:graphicData uri="http://schemas.openxmlformats.org/drawingml/2006/table">
            <a:tbl>
              <a:tblPr firstRow="1" bandRow="1">
                <a:tableStyleId>{E8B1032C-EA38-4F05-BA0D-38AFFFC7BED3}</a:tableStyleId>
              </a:tblPr>
              <a:tblGrid>
                <a:gridCol w="2709333">
                  <a:extLst>
                    <a:ext uri="{9D8B030D-6E8A-4147-A177-3AD203B41FA5}">
                      <a16:colId xmlns:a16="http://schemas.microsoft.com/office/drawing/2014/main" val="1679172961"/>
                    </a:ext>
                  </a:extLst>
                </a:gridCol>
                <a:gridCol w="2709333">
                  <a:extLst>
                    <a:ext uri="{9D8B030D-6E8A-4147-A177-3AD203B41FA5}">
                      <a16:colId xmlns:a16="http://schemas.microsoft.com/office/drawing/2014/main" val="1124089212"/>
                    </a:ext>
                  </a:extLst>
                </a:gridCol>
                <a:gridCol w="2709333">
                  <a:extLst>
                    <a:ext uri="{9D8B030D-6E8A-4147-A177-3AD203B41FA5}">
                      <a16:colId xmlns:a16="http://schemas.microsoft.com/office/drawing/2014/main" val="2304438780"/>
                    </a:ext>
                  </a:extLst>
                </a:gridCol>
              </a:tblGrid>
              <a:tr h="370840">
                <a:tc>
                  <a:txBody>
                    <a:bodyPr/>
                    <a:lstStyle/>
                    <a:p>
                      <a:endParaRPr lang="en-GB" dirty="0"/>
                    </a:p>
                  </a:txBody>
                  <a:tcPr/>
                </a:tc>
                <a:tc>
                  <a:txBody>
                    <a:bodyPr/>
                    <a:lstStyle/>
                    <a:p>
                      <a:r>
                        <a:rPr lang="en-GB" dirty="0"/>
                        <a:t>Strengths</a:t>
                      </a:r>
                    </a:p>
                  </a:txBody>
                  <a:tcPr/>
                </a:tc>
                <a:tc>
                  <a:txBody>
                    <a:bodyPr/>
                    <a:lstStyle/>
                    <a:p>
                      <a:r>
                        <a:rPr lang="en-GB" dirty="0"/>
                        <a:t>Weaknesses</a:t>
                      </a:r>
                    </a:p>
                  </a:txBody>
                  <a:tcPr/>
                </a:tc>
                <a:extLst>
                  <a:ext uri="{0D108BD9-81ED-4DB2-BD59-A6C34878D82A}">
                    <a16:rowId xmlns:a16="http://schemas.microsoft.com/office/drawing/2014/main" val="1042192447"/>
                  </a:ext>
                </a:extLst>
              </a:tr>
              <a:tr h="370840">
                <a:tc>
                  <a:txBody>
                    <a:bodyPr/>
                    <a:lstStyle/>
                    <a:p>
                      <a:r>
                        <a:rPr lang="en-GB" b="1" dirty="0"/>
                        <a:t>Naturalistic</a:t>
                      </a: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2395908417"/>
                  </a:ext>
                </a:extLst>
              </a:tr>
              <a:tr h="370840">
                <a:tc>
                  <a:txBody>
                    <a:bodyPr/>
                    <a:lstStyle/>
                    <a:p>
                      <a:r>
                        <a:rPr lang="en-GB" b="1" dirty="0"/>
                        <a:t>Controlled</a:t>
                      </a: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2610106103"/>
                  </a:ext>
                </a:extLst>
              </a:tr>
              <a:tr h="370840">
                <a:tc>
                  <a:txBody>
                    <a:bodyPr/>
                    <a:lstStyle/>
                    <a:p>
                      <a:r>
                        <a:rPr lang="en-GB" b="1" dirty="0"/>
                        <a:t>Overt</a:t>
                      </a: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013159565"/>
                  </a:ext>
                </a:extLst>
              </a:tr>
              <a:tr h="370840">
                <a:tc>
                  <a:txBody>
                    <a:bodyPr/>
                    <a:lstStyle/>
                    <a:p>
                      <a:r>
                        <a:rPr lang="en-GB" b="1" dirty="0"/>
                        <a:t>Covert</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602545080"/>
                  </a:ext>
                </a:extLst>
              </a:tr>
              <a:tr h="370840">
                <a:tc>
                  <a:txBody>
                    <a:bodyPr/>
                    <a:lstStyle/>
                    <a:p>
                      <a:r>
                        <a:rPr lang="en-GB" b="1" dirty="0"/>
                        <a:t>Participant</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562505628"/>
                  </a:ext>
                </a:extLst>
              </a:tr>
              <a:tr h="370840">
                <a:tc>
                  <a:txBody>
                    <a:bodyPr/>
                    <a:lstStyle/>
                    <a:p>
                      <a:r>
                        <a:rPr lang="en-GB" b="1" dirty="0"/>
                        <a:t>Non-participant</a:t>
                      </a:r>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659393590"/>
                  </a:ext>
                </a:extLst>
              </a:tr>
            </a:tbl>
          </a:graphicData>
        </a:graphic>
      </p:graphicFrame>
    </p:spTree>
    <p:extLst>
      <p:ext uri="{BB962C8B-B14F-4D97-AF65-F5344CB8AC3E}">
        <p14:creationId xmlns:p14="http://schemas.microsoft.com/office/powerpoint/2010/main" val="371789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943701"/>
          </a:xfrm>
          <a:solidFill>
            <a:schemeClr val="accent4">
              <a:lumMod val="40000"/>
              <a:lumOff val="60000"/>
            </a:schemeClr>
          </a:solidFill>
          <a:ln>
            <a:noFill/>
          </a:ln>
          <a:effectLst>
            <a:outerShdw blurRad="50800" dist="38100" dir="8100000" algn="tr" rotWithShape="0">
              <a:prstClr val="black">
                <a:alpha val="40000"/>
              </a:prstClr>
            </a:outerShdw>
          </a:effectLst>
        </p:spPr>
        <p:txBody>
          <a:bodyPr>
            <a:normAutofit fontScale="85000" lnSpcReduction="20000"/>
          </a:bodyPr>
          <a:lstStyle/>
          <a:p>
            <a:pPr marL="0" indent="0">
              <a:buNone/>
            </a:pPr>
            <a:r>
              <a:rPr lang="en-GB" dirty="0"/>
              <a:t>Identify which box, or boxes, in your table the statements below belong in and write the number of that statement in the box. You can use each statement as many time as you like</a:t>
            </a:r>
          </a:p>
        </p:txBody>
      </p:sp>
      <p:sp>
        <p:nvSpPr>
          <p:cNvPr id="4" name="Title 1"/>
          <p:cNvSpPr>
            <a:spLocks noGrp="1"/>
          </p:cNvSpPr>
          <p:nvPr>
            <p:ph type="title"/>
          </p:nvPr>
        </p:nvSpPr>
        <p: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GB" dirty="0"/>
              <a:t>Evaluating observations</a:t>
            </a:r>
          </a:p>
        </p:txBody>
      </p:sp>
      <p:sp>
        <p:nvSpPr>
          <p:cNvPr id="5" name="TextBox 4"/>
          <p:cNvSpPr txBox="1"/>
          <p:nvPr/>
        </p:nvSpPr>
        <p:spPr>
          <a:xfrm>
            <a:off x="838199" y="2899954"/>
            <a:ext cx="3864429" cy="3785652"/>
          </a:xfrm>
          <a:prstGeom prst="rect">
            <a:avLst/>
          </a:prstGeom>
          <a:noFill/>
        </p:spPr>
        <p:txBody>
          <a:bodyPr wrap="square" rtlCol="0">
            <a:spAutoFit/>
          </a:bodyPr>
          <a:lstStyle/>
          <a:p>
            <a:pPr marL="342900" indent="-342900">
              <a:buAutoNum type="arabicPeriod"/>
            </a:pPr>
            <a:r>
              <a:rPr lang="en-GB" sz="2000" dirty="0"/>
              <a:t>High ecological validity</a:t>
            </a:r>
          </a:p>
          <a:p>
            <a:pPr marL="342900" indent="-342900">
              <a:buAutoNum type="arabicPeriod"/>
            </a:pPr>
            <a:endParaRPr lang="en-GB" sz="2000" dirty="0"/>
          </a:p>
          <a:p>
            <a:pPr marL="342900" indent="-342900">
              <a:buAutoNum type="arabicPeriod"/>
            </a:pPr>
            <a:r>
              <a:rPr lang="en-GB" sz="2000" dirty="0"/>
              <a:t>Extraneous variables can be controlled</a:t>
            </a:r>
          </a:p>
          <a:p>
            <a:pPr marL="342900" indent="-342900">
              <a:buAutoNum type="arabicPeriod"/>
            </a:pPr>
            <a:endParaRPr lang="en-GB" sz="2000" dirty="0"/>
          </a:p>
          <a:p>
            <a:pPr marL="342900" indent="-342900">
              <a:buAutoNum type="arabicPeriod"/>
            </a:pPr>
            <a:r>
              <a:rPr lang="en-GB" sz="2000" dirty="0"/>
              <a:t>Less likely participants will change their behaviour</a:t>
            </a:r>
          </a:p>
          <a:p>
            <a:pPr marL="342900" indent="-342900">
              <a:buAutoNum type="arabicPeriod"/>
            </a:pPr>
            <a:endParaRPr lang="en-GB" sz="2000" dirty="0"/>
          </a:p>
          <a:p>
            <a:pPr marL="342900" indent="-342900">
              <a:buAutoNum type="arabicPeriod"/>
            </a:pPr>
            <a:r>
              <a:rPr lang="en-GB" sz="2000" dirty="0"/>
              <a:t>It is more ethical as participants are able to give their consent</a:t>
            </a:r>
          </a:p>
          <a:p>
            <a:pPr marL="342900" indent="-342900">
              <a:buAutoNum type="arabicPeriod"/>
            </a:pPr>
            <a:endParaRPr lang="en-GB" sz="2000" dirty="0"/>
          </a:p>
          <a:p>
            <a:pPr marL="342900" indent="-342900">
              <a:buAutoNum type="arabicPeriod"/>
            </a:pPr>
            <a:r>
              <a:rPr lang="en-GB" sz="2000" dirty="0"/>
              <a:t>It could be considered unethical</a:t>
            </a:r>
          </a:p>
        </p:txBody>
      </p:sp>
      <p:sp>
        <p:nvSpPr>
          <p:cNvPr id="6" name="TextBox 5"/>
          <p:cNvSpPr txBox="1"/>
          <p:nvPr/>
        </p:nvSpPr>
        <p:spPr>
          <a:xfrm>
            <a:off x="4911634" y="2899954"/>
            <a:ext cx="3566160" cy="4339650"/>
          </a:xfrm>
          <a:prstGeom prst="rect">
            <a:avLst/>
          </a:prstGeom>
          <a:noFill/>
        </p:spPr>
        <p:txBody>
          <a:bodyPr wrap="square" rtlCol="0">
            <a:spAutoFit/>
          </a:bodyPr>
          <a:lstStyle/>
          <a:p>
            <a:pPr marL="342900" indent="-342900">
              <a:buAutoNum type="arabicPeriod" startAt="6"/>
            </a:pPr>
            <a:r>
              <a:rPr lang="en-GB" sz="2000" dirty="0"/>
              <a:t>Replication is more possible</a:t>
            </a:r>
          </a:p>
          <a:p>
            <a:pPr marL="342900" indent="-342900">
              <a:buAutoNum type="arabicPeriod" startAt="6"/>
            </a:pPr>
            <a:endParaRPr lang="en-GB" sz="2000" dirty="0"/>
          </a:p>
          <a:p>
            <a:pPr marL="342900" indent="-342900">
              <a:buAutoNum type="arabicPeriod" startAt="6"/>
            </a:pPr>
            <a:r>
              <a:rPr lang="en-GB" sz="2000" dirty="0"/>
              <a:t>Cannot establish cause and effect</a:t>
            </a:r>
          </a:p>
          <a:p>
            <a:pPr marL="342900" indent="-342900">
              <a:buAutoNum type="arabicPeriod" startAt="6"/>
            </a:pPr>
            <a:endParaRPr lang="en-GB" sz="2000" dirty="0"/>
          </a:p>
          <a:p>
            <a:pPr marL="342900" indent="-342900">
              <a:buAutoNum type="arabicPeriod" startAt="6"/>
            </a:pPr>
            <a:r>
              <a:rPr lang="en-GB" sz="2000" dirty="0"/>
              <a:t>Difficult to replicate</a:t>
            </a:r>
          </a:p>
          <a:p>
            <a:pPr marL="342900" indent="-342900">
              <a:buAutoNum type="arabicPeriod" startAt="6"/>
            </a:pPr>
            <a:endParaRPr lang="en-GB" sz="2000" dirty="0"/>
          </a:p>
          <a:p>
            <a:pPr marL="342900" indent="-342900">
              <a:buAutoNum type="arabicPeriod" startAt="6"/>
            </a:pPr>
            <a:r>
              <a:rPr lang="en-GB" sz="2000" dirty="0"/>
              <a:t>Participants may change their behaviour</a:t>
            </a:r>
          </a:p>
          <a:p>
            <a:pPr marL="342900" indent="-342900">
              <a:buAutoNum type="arabicPeriod" startAt="6"/>
            </a:pPr>
            <a:endParaRPr lang="en-GB" sz="2000" dirty="0"/>
          </a:p>
          <a:p>
            <a:pPr marL="342900" indent="-342900">
              <a:buAutoNum type="arabicPeriod" startAt="6"/>
            </a:pPr>
            <a:r>
              <a:rPr lang="en-GB" sz="2000" dirty="0"/>
              <a:t>Observer is more likely to remain objective</a:t>
            </a:r>
          </a:p>
          <a:p>
            <a:pPr marL="342900" indent="-342900">
              <a:buAutoNum type="arabicPeriod" startAt="6"/>
            </a:pPr>
            <a:endParaRPr lang="en-GB" dirty="0"/>
          </a:p>
          <a:p>
            <a:pPr marL="342900" indent="-342900">
              <a:buAutoNum type="arabicPeriod" startAt="6"/>
            </a:pPr>
            <a:endParaRPr lang="en-GB" dirty="0"/>
          </a:p>
        </p:txBody>
      </p:sp>
      <p:sp>
        <p:nvSpPr>
          <p:cNvPr id="7" name="TextBox 6"/>
          <p:cNvSpPr txBox="1"/>
          <p:nvPr/>
        </p:nvSpPr>
        <p:spPr>
          <a:xfrm>
            <a:off x="8582297" y="2899954"/>
            <a:ext cx="3174274" cy="1477328"/>
          </a:xfrm>
          <a:prstGeom prst="rect">
            <a:avLst/>
          </a:prstGeom>
          <a:noFill/>
        </p:spPr>
        <p:txBody>
          <a:bodyPr wrap="square" rtlCol="0">
            <a:spAutoFit/>
          </a:bodyPr>
          <a:lstStyle/>
          <a:p>
            <a:pPr marL="342900" indent="-342900">
              <a:buAutoNum type="arabicPeriod" startAt="11"/>
            </a:pPr>
            <a:r>
              <a:rPr lang="en-GB" dirty="0"/>
              <a:t>Likely to get a real insight into behaviour</a:t>
            </a:r>
          </a:p>
          <a:p>
            <a:pPr marL="342900" indent="-342900">
              <a:buAutoNum type="arabicPeriod" startAt="11"/>
            </a:pPr>
            <a:endParaRPr lang="en-GB" dirty="0"/>
          </a:p>
          <a:p>
            <a:pPr marL="342900" indent="-342900">
              <a:buAutoNum type="arabicPeriod" startAt="11"/>
            </a:pPr>
            <a:r>
              <a:rPr lang="en-GB" dirty="0"/>
              <a:t>Observer may lose the ability to be objective</a:t>
            </a:r>
          </a:p>
        </p:txBody>
      </p:sp>
    </p:spTree>
    <p:extLst>
      <p:ext uri="{BB962C8B-B14F-4D97-AF65-F5344CB8AC3E}">
        <p14:creationId xmlns:p14="http://schemas.microsoft.com/office/powerpoint/2010/main" val="90809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GB" dirty="0"/>
              <a:t>Evaluating observations:  </a:t>
            </a:r>
            <a:r>
              <a:rPr lang="en-GB" dirty="0">
                <a:solidFill>
                  <a:schemeClr val="accent4">
                    <a:lumMod val="60000"/>
                    <a:lumOff val="40000"/>
                  </a:schemeClr>
                </a:solidFill>
              </a:rPr>
              <a:t>Did you get it right?</a:t>
            </a:r>
          </a:p>
        </p:txBody>
      </p:sp>
      <p:graphicFrame>
        <p:nvGraphicFramePr>
          <p:cNvPr id="5" name="Table 4"/>
          <p:cNvGraphicFramePr>
            <a:graphicFrameLocks noGrp="1"/>
          </p:cNvGraphicFramePr>
          <p:nvPr>
            <p:extLst>
              <p:ext uri="{D42A27DB-BD31-4B8C-83A1-F6EECF244321}">
                <p14:modId xmlns:p14="http://schemas.microsoft.com/office/powerpoint/2010/main" val="3200058784"/>
              </p:ext>
            </p:extLst>
          </p:nvPr>
        </p:nvGraphicFramePr>
        <p:xfrm>
          <a:off x="838200" y="1973701"/>
          <a:ext cx="10515600" cy="4485640"/>
        </p:xfrm>
        <a:graphic>
          <a:graphicData uri="http://schemas.openxmlformats.org/drawingml/2006/table">
            <a:tbl>
              <a:tblPr firstRow="1" bandRow="1">
                <a:tableStyleId>{E8B1032C-EA38-4F05-BA0D-38AFFFC7BED3}</a:tableStyleId>
              </a:tblPr>
              <a:tblGrid>
                <a:gridCol w="2061754">
                  <a:extLst>
                    <a:ext uri="{9D8B030D-6E8A-4147-A177-3AD203B41FA5}">
                      <a16:colId xmlns:a16="http://schemas.microsoft.com/office/drawing/2014/main" val="1679172961"/>
                    </a:ext>
                  </a:extLst>
                </a:gridCol>
                <a:gridCol w="4284617">
                  <a:extLst>
                    <a:ext uri="{9D8B030D-6E8A-4147-A177-3AD203B41FA5}">
                      <a16:colId xmlns:a16="http://schemas.microsoft.com/office/drawing/2014/main" val="1124089212"/>
                    </a:ext>
                  </a:extLst>
                </a:gridCol>
                <a:gridCol w="4169229">
                  <a:extLst>
                    <a:ext uri="{9D8B030D-6E8A-4147-A177-3AD203B41FA5}">
                      <a16:colId xmlns:a16="http://schemas.microsoft.com/office/drawing/2014/main" val="2304438780"/>
                    </a:ext>
                  </a:extLst>
                </a:gridCol>
              </a:tblGrid>
              <a:tr h="370840">
                <a:tc>
                  <a:txBody>
                    <a:bodyPr/>
                    <a:lstStyle/>
                    <a:p>
                      <a:endParaRPr lang="en-GB" dirty="0"/>
                    </a:p>
                  </a:txBody>
                  <a:tcPr/>
                </a:tc>
                <a:tc>
                  <a:txBody>
                    <a:bodyPr/>
                    <a:lstStyle/>
                    <a:p>
                      <a:r>
                        <a:rPr lang="en-GB" dirty="0"/>
                        <a:t>Strengths</a:t>
                      </a:r>
                    </a:p>
                  </a:txBody>
                  <a:tcPr/>
                </a:tc>
                <a:tc>
                  <a:txBody>
                    <a:bodyPr/>
                    <a:lstStyle/>
                    <a:p>
                      <a:r>
                        <a:rPr lang="en-GB" dirty="0"/>
                        <a:t>Weaknesses</a:t>
                      </a:r>
                    </a:p>
                  </a:txBody>
                  <a:tcPr/>
                </a:tc>
                <a:extLst>
                  <a:ext uri="{0D108BD9-81ED-4DB2-BD59-A6C34878D82A}">
                    <a16:rowId xmlns:a16="http://schemas.microsoft.com/office/drawing/2014/main" val="1042192447"/>
                  </a:ext>
                </a:extLst>
              </a:tr>
              <a:tr h="370840">
                <a:tc>
                  <a:txBody>
                    <a:bodyPr/>
                    <a:lstStyle/>
                    <a:p>
                      <a:r>
                        <a:rPr lang="en-GB" b="1" dirty="0"/>
                        <a:t>Naturalistic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1. High ecological validity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7. </a:t>
                      </a:r>
                      <a:r>
                        <a:rPr lang="en-GB" sz="1800" dirty="0"/>
                        <a:t>Cannot establish cause and effect</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8.</a:t>
                      </a:r>
                      <a:r>
                        <a:rPr lang="en-GB" sz="1800" baseline="0" dirty="0"/>
                        <a:t> </a:t>
                      </a:r>
                      <a:r>
                        <a:rPr lang="en-GB" sz="1800" dirty="0"/>
                        <a:t>Difficult to replicate</a:t>
                      </a:r>
                    </a:p>
                  </a:txBody>
                  <a:tcPr/>
                </a:tc>
                <a:extLst>
                  <a:ext uri="{0D108BD9-81ED-4DB2-BD59-A6C34878D82A}">
                    <a16:rowId xmlns:a16="http://schemas.microsoft.com/office/drawing/2014/main" val="2395908417"/>
                  </a:ext>
                </a:extLst>
              </a:tr>
              <a:tr h="370840">
                <a:tc>
                  <a:txBody>
                    <a:bodyPr/>
                    <a:lstStyle/>
                    <a:p>
                      <a:r>
                        <a:rPr lang="en-GB" b="1" dirty="0"/>
                        <a:t>Controlled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2. </a:t>
                      </a:r>
                      <a:r>
                        <a:rPr lang="en-GB" sz="1800" dirty="0"/>
                        <a:t>Extraneous variables can be controlled</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6. Replication is more possible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7. </a:t>
                      </a:r>
                      <a:r>
                        <a:rPr lang="en-GB" sz="1800" dirty="0"/>
                        <a:t>Cannot establish cause and effect</a:t>
                      </a:r>
                    </a:p>
                    <a:p>
                      <a:endParaRPr lang="en-GB" dirty="0"/>
                    </a:p>
                  </a:txBody>
                  <a:tcPr/>
                </a:tc>
                <a:extLst>
                  <a:ext uri="{0D108BD9-81ED-4DB2-BD59-A6C34878D82A}">
                    <a16:rowId xmlns:a16="http://schemas.microsoft.com/office/drawing/2014/main" val="2610106103"/>
                  </a:ext>
                </a:extLst>
              </a:tr>
              <a:tr h="370840">
                <a:tc>
                  <a:txBody>
                    <a:bodyPr/>
                    <a:lstStyle/>
                    <a:p>
                      <a:r>
                        <a:rPr lang="en-GB" b="1" dirty="0"/>
                        <a:t>Overt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4. </a:t>
                      </a:r>
                      <a:r>
                        <a:rPr lang="en-GB" sz="1800" dirty="0"/>
                        <a:t>It is more ethical as participants are able to give their consent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7. </a:t>
                      </a:r>
                      <a:r>
                        <a:rPr lang="en-GB" sz="1800" dirty="0"/>
                        <a:t>Cannot establish cause and effect</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9. Participants may change their behaviour</a:t>
                      </a:r>
                    </a:p>
                  </a:txBody>
                  <a:tcPr/>
                </a:tc>
                <a:extLst>
                  <a:ext uri="{0D108BD9-81ED-4DB2-BD59-A6C34878D82A}">
                    <a16:rowId xmlns:a16="http://schemas.microsoft.com/office/drawing/2014/main" val="1013159565"/>
                  </a:ext>
                </a:extLst>
              </a:tr>
              <a:tr h="370840">
                <a:tc>
                  <a:txBody>
                    <a:bodyPr/>
                    <a:lstStyle/>
                    <a:p>
                      <a:r>
                        <a:rPr lang="en-GB" b="1" dirty="0"/>
                        <a:t>Covert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3. </a:t>
                      </a:r>
                      <a:r>
                        <a:rPr lang="en-GB" sz="1800" dirty="0"/>
                        <a:t>Less likely participants will change their behaviour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5. </a:t>
                      </a:r>
                      <a:r>
                        <a:rPr lang="en-GB" sz="1800" dirty="0"/>
                        <a:t>It could be considered unethical</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7. Cannot establish cause and effect</a:t>
                      </a:r>
                    </a:p>
                  </a:txBody>
                  <a:tcPr/>
                </a:tc>
                <a:extLst>
                  <a:ext uri="{0D108BD9-81ED-4DB2-BD59-A6C34878D82A}">
                    <a16:rowId xmlns:a16="http://schemas.microsoft.com/office/drawing/2014/main" val="3602545080"/>
                  </a:ext>
                </a:extLst>
              </a:tr>
              <a:tr h="370840">
                <a:tc>
                  <a:txBody>
                    <a:bodyPr/>
                    <a:lstStyle/>
                    <a:p>
                      <a:r>
                        <a:rPr lang="en-GB" b="1" dirty="0"/>
                        <a:t>Participant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11. </a:t>
                      </a:r>
                      <a:r>
                        <a:rPr lang="en-GB" dirty="0"/>
                        <a:t>Likely to get a real insight into behaviour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7. </a:t>
                      </a:r>
                      <a:r>
                        <a:rPr lang="en-GB" sz="1800" dirty="0"/>
                        <a:t>Cannot establish cause and effect</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12. </a:t>
                      </a:r>
                      <a:r>
                        <a:rPr lang="en-GB" dirty="0"/>
                        <a:t>Observer may lose the ability to be objective</a:t>
                      </a:r>
                    </a:p>
                  </a:txBody>
                  <a:tcPr/>
                </a:tc>
                <a:extLst>
                  <a:ext uri="{0D108BD9-81ED-4DB2-BD59-A6C34878D82A}">
                    <a16:rowId xmlns:a16="http://schemas.microsoft.com/office/drawing/2014/main" val="2562505628"/>
                  </a:ext>
                </a:extLst>
              </a:tr>
              <a:tr h="370840">
                <a:tc>
                  <a:txBody>
                    <a:bodyPr/>
                    <a:lstStyle/>
                    <a:p>
                      <a:r>
                        <a:rPr lang="en-GB" b="1" dirty="0"/>
                        <a:t>Non-participant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10. </a:t>
                      </a:r>
                      <a:r>
                        <a:rPr lang="en-GB" sz="1800" dirty="0"/>
                        <a:t>Observer is more likely to remain objective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7. </a:t>
                      </a:r>
                      <a:r>
                        <a:rPr lang="en-GB" sz="1800" dirty="0"/>
                        <a:t>Cannot establish cause and effect</a:t>
                      </a:r>
                    </a:p>
                  </a:txBody>
                  <a:tcPr/>
                </a:tc>
                <a:extLst>
                  <a:ext uri="{0D108BD9-81ED-4DB2-BD59-A6C34878D82A}">
                    <a16:rowId xmlns:a16="http://schemas.microsoft.com/office/drawing/2014/main" val="3659393590"/>
                  </a:ext>
                </a:extLst>
              </a:tr>
            </a:tbl>
          </a:graphicData>
        </a:graphic>
      </p:graphicFrame>
    </p:spTree>
    <p:extLst>
      <p:ext uri="{BB962C8B-B14F-4D97-AF65-F5344CB8AC3E}">
        <p14:creationId xmlns:p14="http://schemas.microsoft.com/office/powerpoint/2010/main" val="1850587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GB" b="1" i="1" dirty="0">
                <a:solidFill>
                  <a:schemeClr val="accent4">
                    <a:lumMod val="75000"/>
                  </a:schemeClr>
                </a:solidFill>
              </a:rPr>
              <a:t>In pairs on MWBs, evaluate one of the following studies using what you learned from completing the table:</a:t>
            </a:r>
          </a:p>
          <a:p>
            <a:pPr marL="0" indent="0">
              <a:buNone/>
            </a:pPr>
            <a:endParaRPr lang="en-GB" dirty="0"/>
          </a:p>
          <a:p>
            <a:pPr marL="514350" indent="-514350">
              <a:buFont typeface="+mj-lt"/>
              <a:buAutoNum type="arabicPeriod"/>
            </a:pPr>
            <a:r>
              <a:rPr lang="en-US" dirty="0"/>
              <a:t>A researcher investigates what kind of study </a:t>
            </a:r>
            <a:r>
              <a:rPr lang="en-US" dirty="0" err="1"/>
              <a:t>behaviour</a:t>
            </a:r>
            <a:r>
              <a:rPr lang="en-US" dirty="0"/>
              <a:t> occurs in a college library. They install CCTV cameras in the library to video the students during study breaks and at lunchtime. Students are made aware that there are CCTV cameras in place. The researcher watches the TV screens and records their </a:t>
            </a:r>
            <a:r>
              <a:rPr lang="en-US" dirty="0" err="1"/>
              <a:t>behaviour</a:t>
            </a:r>
            <a:r>
              <a:rPr lang="en-US" dirty="0"/>
              <a:t>.</a:t>
            </a:r>
          </a:p>
          <a:p>
            <a:pPr marL="514350" indent="-514350">
              <a:buFont typeface="+mj-lt"/>
              <a:buAutoNum type="arabicPeriod"/>
            </a:pPr>
            <a:r>
              <a:rPr lang="en-US" dirty="0"/>
              <a:t>A researcher wants to observe the aggression levels of players during a rugby match. To investigate this, the researcher disguises himself as a rugby player and plays for one of the sides observing the aggressive interactions during the match. </a:t>
            </a:r>
          </a:p>
          <a:p>
            <a:pPr marL="514350" indent="-514350">
              <a:buFont typeface="+mj-lt"/>
              <a:buAutoNum type="arabicPeriod"/>
            </a:pPr>
            <a:r>
              <a:rPr lang="en-US" dirty="0"/>
              <a:t>A researcher sets up a children’s playroom and observes the children's play </a:t>
            </a:r>
            <a:r>
              <a:rPr lang="en-US" dirty="0" err="1"/>
              <a:t>behaviour</a:t>
            </a:r>
            <a:r>
              <a:rPr lang="en-US" dirty="0"/>
              <a:t> through a one-way mirror. </a:t>
            </a:r>
          </a:p>
          <a:p>
            <a:endParaRPr lang="en-GB" dirty="0"/>
          </a:p>
          <a:p>
            <a:pPr marL="0" indent="0">
              <a:buNone/>
            </a:pPr>
            <a:endParaRPr lang="en-GB" dirty="0"/>
          </a:p>
        </p:txBody>
      </p:sp>
      <p:sp>
        <p:nvSpPr>
          <p:cNvPr id="4" name="Title 1"/>
          <p:cNvSpPr>
            <a:spLocks noGrp="1"/>
          </p:cNvSpPr>
          <p:nvPr>
            <p:ph type="title"/>
          </p:nvPr>
        </p:nvSpPr>
        <p: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GB" dirty="0"/>
              <a:t>Evaluating observations:  </a:t>
            </a:r>
            <a:r>
              <a:rPr lang="en-GB" dirty="0">
                <a:solidFill>
                  <a:schemeClr val="accent4">
                    <a:lumMod val="60000"/>
                    <a:lumOff val="40000"/>
                  </a:schemeClr>
                </a:solidFill>
              </a:rPr>
              <a:t>Application</a:t>
            </a:r>
          </a:p>
        </p:txBody>
      </p:sp>
    </p:spTree>
    <p:extLst>
      <p:ext uri="{BB962C8B-B14F-4D97-AF65-F5344CB8AC3E}">
        <p14:creationId xmlns:p14="http://schemas.microsoft.com/office/powerpoint/2010/main" val="2107288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1268</Words>
  <Application>Microsoft Office PowerPoint</Application>
  <PresentationFormat>Widescreen</PresentationFormat>
  <Paragraphs>155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Observations</vt:lpstr>
      <vt:lpstr>Starter Questions</vt:lpstr>
      <vt:lpstr>Which type of observation?</vt:lpstr>
      <vt:lpstr>Which type of observation?</vt:lpstr>
      <vt:lpstr>Evaluating observations</vt:lpstr>
      <vt:lpstr>Evaluating observations</vt:lpstr>
      <vt:lpstr>Evaluating observations</vt:lpstr>
      <vt:lpstr>Evaluating observations:  Did you get it right?</vt:lpstr>
      <vt:lpstr>Evaluating observations:  Application</vt:lpstr>
      <vt:lpstr>Designing an observation</vt:lpstr>
      <vt:lpstr>Designing an observation</vt:lpstr>
      <vt:lpstr>Designing an observation: Behavioural categories</vt:lpstr>
      <vt:lpstr>Observation:  A practice</vt:lpstr>
      <vt:lpstr>Event Sampling and Time Sampling</vt:lpstr>
      <vt:lpstr>Observation Exam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Observations</dc:title>
  <dc:creator>Stacey Marks</dc:creator>
  <cp:lastModifiedBy>Stacey Marks</cp:lastModifiedBy>
  <cp:revision>76</cp:revision>
  <dcterms:created xsi:type="dcterms:W3CDTF">2019-03-26T13:33:18Z</dcterms:created>
  <dcterms:modified xsi:type="dcterms:W3CDTF">2021-04-27T09:38:56Z</dcterms:modified>
</cp:coreProperties>
</file>