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7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4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0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5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7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6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4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95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5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22E4-577C-4825-8ABB-EEAA6E4F38A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3CE5-0DC6-4C25-B480-52D1A382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8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qw3S35wGgT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Biological approach and OCD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0"/>
            <a:ext cx="2989217" cy="1325563"/>
          </a:xfrm>
        </p:spPr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7" y="1175657"/>
            <a:ext cx="10515600" cy="55386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the following info slide on genetics and behaviour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Complete task 1-&gt; twin study worksheet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Use the internet to find out what a family study is and how they are conducted?</a:t>
            </a:r>
          </a:p>
          <a:p>
            <a:r>
              <a:rPr lang="en-GB" dirty="0" smtClean="0"/>
              <a:t>Read over page 31 in psychopathology pack and make notes on any new terms e.g. polygenic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Complete Task 2-&gt; True or false questions (on this </a:t>
            </a:r>
            <a:r>
              <a:rPr lang="en-GB" dirty="0" err="1" smtClean="0">
                <a:solidFill>
                  <a:srgbClr val="7030A0"/>
                </a:solidFill>
              </a:rPr>
              <a:t>powerpoint</a:t>
            </a:r>
            <a:r>
              <a:rPr lang="en-GB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Find out what a neurotransmitter is and where you find them?</a:t>
            </a:r>
          </a:p>
          <a:p>
            <a:r>
              <a:rPr lang="en-GB" dirty="0" smtClean="0"/>
              <a:t>Find out what a PET scan is</a:t>
            </a:r>
          </a:p>
          <a:p>
            <a:r>
              <a:rPr lang="en-GB" dirty="0" smtClean="0"/>
              <a:t>Look at the 3D brain app online (or download) to find out where the orbitofrontal cortex and the caudate nucleus are in the brain.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Complete Task 3-&gt; What role do neurotransmitters and brain areas play in OCD? (use page 33 to help) </a:t>
            </a: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Extension-&gt; Watch the Jim Twin video and answer the questions (last slide) 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7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45666"/>
              </p:ext>
            </p:extLst>
          </p:nvPr>
        </p:nvGraphicFramePr>
        <p:xfrm>
          <a:off x="3922433" y="4598880"/>
          <a:ext cx="4050665" cy="1583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2955">
                  <a:extLst>
                    <a:ext uri="{9D8B030D-6E8A-4147-A177-3AD203B41FA5}">
                      <a16:colId xmlns:a16="http://schemas.microsoft.com/office/drawing/2014/main" val="3891342274"/>
                    </a:ext>
                  </a:extLst>
                </a:gridCol>
                <a:gridCol w="727710">
                  <a:extLst>
                    <a:ext uri="{9D8B030D-6E8A-4147-A177-3AD203B41FA5}">
                      <a16:colId xmlns:a16="http://schemas.microsoft.com/office/drawing/2014/main" val="30124953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Same person tested twice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504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Identical twins reared together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86%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881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Identical twins reared apart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29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Non-identical twins reared together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205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Biological siblings reared together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325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Parents and children living together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42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Cousins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696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Unrelated people living apart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00963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22433" y="32279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3070" y="274215"/>
            <a:ext cx="11828930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Genetics and Behaviour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Heredity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is the passing of characteristics from one generation to the next through genes. Genes carry the instructions for a particular characteristic (such as temperament or intelligence), but how this characteristic develop partly depends on the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interaction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of the gene with other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genes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and how they interact with the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environment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(nature vs nurture debate).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HelveticaNeueLTStd-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Genotype and Phenotype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The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Genotype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of a person refers to their genetic make-up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inherited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from parents. For instance, a person may have genes that code for being tall.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The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Phenotype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of that person is the physical appearance and observable characteristics and behaviour that depend on genes and environment. For example, height may be reduced by a child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’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s diet or by illness.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The Genotype can only be known from studying a person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’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s genetic code since anything we observe is a Phenotype.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The Genetic basis of behaviour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Studies have often used twin and family studies to investigate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heritability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; how likely it is that a characteristic can be explained genetically. The logical assumption is that individuals who are more closely related genetically are likely to share the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same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or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similar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characteristics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The most genetically similar people are identical (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monozygotic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–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meaning one egg) twins, assumed to be 100% alike.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Dizygotic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(two eggs) twins, siblings and parent-child share 50% of their genes. Therefore it would be expected that something like intelligence, if genetic, would lead to a perfect (+1)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correlation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between identical twins and a strong positive (+0.5) correlation for those sharing 50% of genes. A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meta-analysis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of studies found the following concordance rates. A perfect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concordance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 would be 100%.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HelveticaNeueLTStd-Roman"/>
              </a:rPr>
              <a:t>The findings suggest there is a genetic component to intelligence but the fact that identical twins and one person tested twice do not yield 100% concordance rates shows that genes are not the only influence on measured intelligence.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4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twin study worksheet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88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or false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The genetic explanation to OCD is part of the cognitive approach.  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genetic explanation looks at if individuals inherit a genetic disposition to developing OCD. </a:t>
            </a:r>
          </a:p>
          <a:p>
            <a:pPr lvl="0"/>
            <a:r>
              <a:rPr lang="en-GB" dirty="0" smtClean="0"/>
              <a:t>An </a:t>
            </a:r>
            <a:r>
              <a:rPr lang="en-GB" dirty="0"/>
              <a:t>example of your first degree relatives would be your grandad or uncle.</a:t>
            </a:r>
          </a:p>
          <a:p>
            <a:pPr lvl="0"/>
            <a:r>
              <a:rPr lang="en-GB" dirty="0" smtClean="0"/>
              <a:t>A </a:t>
            </a:r>
            <a:r>
              <a:rPr lang="en-GB" dirty="0"/>
              <a:t>family study by </a:t>
            </a:r>
            <a:r>
              <a:rPr lang="en-GB" dirty="0" err="1"/>
              <a:t>Nestadt</a:t>
            </a:r>
            <a:r>
              <a:rPr lang="en-GB" dirty="0"/>
              <a:t> found concordance rates of 11.7% for first degree relatives compared to 2.7% in the control group. </a:t>
            </a:r>
          </a:p>
          <a:p>
            <a:pPr lvl="0"/>
            <a:r>
              <a:rPr lang="en-GB" dirty="0" smtClean="0"/>
              <a:t>A </a:t>
            </a:r>
            <a:r>
              <a:rPr lang="en-GB" dirty="0"/>
              <a:t>concordance rate is the probability that a pair of individuals will both have for e.g. OCD, given that one of the pair already has OCD. 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concordance rate found by Carey (1981) for MZ twins suffering obsessive symptoms was 100% compared to 0% for DZ. </a:t>
            </a:r>
          </a:p>
          <a:p>
            <a:pPr lvl="0"/>
            <a:r>
              <a:rPr lang="en-GB" dirty="0" smtClean="0"/>
              <a:t>Two </a:t>
            </a:r>
            <a:r>
              <a:rPr lang="en-GB" dirty="0"/>
              <a:t>candidate genes that are seen to be involved in OCD are COMP and SERP</a:t>
            </a:r>
          </a:p>
          <a:p>
            <a:pPr lvl="0"/>
            <a:r>
              <a:rPr lang="en-GB" dirty="0"/>
              <a:t>False – COMT and SERT</a:t>
            </a:r>
          </a:p>
          <a:p>
            <a:pPr lvl="0"/>
            <a:r>
              <a:rPr lang="en-GB" dirty="0"/>
              <a:t>However, OCD seems to be polygenic and it is thought that there may be up to 230 genes involved in its cause.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2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750422"/>
            <a:ext cx="11756572" cy="484692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5100" dirty="0"/>
              <a:t>Watch the video</a:t>
            </a:r>
          </a:p>
          <a:p>
            <a:pPr marL="0" indent="0">
              <a:buNone/>
            </a:pPr>
            <a:r>
              <a:rPr lang="en-GB" sz="5100" dirty="0">
                <a:hlinkClick r:id="rId2"/>
              </a:rPr>
              <a:t>https://www.youtube.com/watch?v=qw3S35wGgT8</a:t>
            </a:r>
            <a:endParaRPr lang="en-GB" sz="5100" dirty="0"/>
          </a:p>
          <a:p>
            <a:pPr marL="0" indent="0">
              <a:buNone/>
            </a:pPr>
            <a:r>
              <a:rPr lang="en-GB" sz="3800" b="1" dirty="0"/>
              <a:t>Now on MWBs </a:t>
            </a:r>
          </a:p>
          <a:p>
            <a:pPr marL="514350" indent="-514350">
              <a:buAutoNum type="arabicPeriod"/>
            </a:pPr>
            <a:r>
              <a:rPr lang="en-GB" sz="3800" dirty="0"/>
              <a:t>What </a:t>
            </a:r>
            <a:r>
              <a:rPr lang="en-GB" sz="3800" dirty="0"/>
              <a:t>is a DZ twin?</a:t>
            </a:r>
          </a:p>
          <a:p>
            <a:pPr marL="514350" indent="-514350">
              <a:buAutoNum type="arabicPeriod"/>
            </a:pPr>
            <a:r>
              <a:rPr lang="en-GB" sz="3800" dirty="0"/>
              <a:t>What is an MZ twin</a:t>
            </a:r>
          </a:p>
          <a:p>
            <a:pPr marL="514350" indent="-514350">
              <a:buFont typeface="Wingdings 3"/>
              <a:buAutoNum type="arabicPeriod"/>
            </a:pPr>
            <a:r>
              <a:rPr lang="en-GB" sz="3800" dirty="0"/>
              <a:t>What type of twins were the JIMS?</a:t>
            </a:r>
          </a:p>
          <a:p>
            <a:pPr marL="514350" indent="-514350">
              <a:buAutoNum type="arabicPeriod"/>
            </a:pPr>
            <a:r>
              <a:rPr lang="en-GB" sz="3800" dirty="0"/>
              <a:t>What is a concordance rate?</a:t>
            </a:r>
          </a:p>
          <a:p>
            <a:pPr marL="514350" indent="-514350">
              <a:buAutoNum type="arabicPeriod"/>
            </a:pPr>
            <a:r>
              <a:rPr lang="en-GB" sz="3800" dirty="0"/>
              <a:t>Research </a:t>
            </a:r>
            <a:r>
              <a:rPr lang="en-GB" sz="3800" dirty="0"/>
              <a:t>in your flip showed that there was a concordance rate of  86% for </a:t>
            </a:r>
            <a:r>
              <a:rPr lang="en-GB" sz="3800" dirty="0"/>
              <a:t>MZ </a:t>
            </a:r>
            <a:r>
              <a:rPr lang="en-GB" sz="3800" dirty="0"/>
              <a:t>twins and </a:t>
            </a:r>
            <a:r>
              <a:rPr lang="en-GB" sz="3800" dirty="0"/>
              <a:t>60 % for DZ intelligence How does this support the role of Genes in Behaviour?</a:t>
            </a:r>
            <a:endParaRPr lang="en-GB" sz="3800" dirty="0"/>
          </a:p>
          <a:p>
            <a:pPr marL="514350" indent="-514350">
              <a:buAutoNum type="arabicPeriod"/>
            </a:pPr>
            <a:r>
              <a:rPr lang="en-GB" sz="3800" dirty="0"/>
              <a:t>What would the concordance rate need to be to conclude something is totally genetic?</a:t>
            </a:r>
          </a:p>
          <a:p>
            <a:pPr marL="514350" indent="-514350">
              <a:buAutoNum type="arabicPeriod"/>
            </a:pPr>
            <a:r>
              <a:rPr lang="en-GB" sz="3800" dirty="0"/>
              <a:t>Why is it difficult to study twins and confirm a genetic basis of </a:t>
            </a:r>
            <a:r>
              <a:rPr lang="en-GB" sz="3800" dirty="0"/>
              <a:t>behaviour?</a:t>
            </a:r>
          </a:p>
          <a:p>
            <a:pPr marL="514350" indent="-514350">
              <a:buAutoNum type="arabicPeriod"/>
            </a:pPr>
            <a:r>
              <a:rPr lang="en-GB" sz="3800" dirty="0"/>
              <a:t>Why </a:t>
            </a:r>
            <a:r>
              <a:rPr lang="en-GB" sz="3800" dirty="0"/>
              <a:t>is the case of the Jim Twins </a:t>
            </a:r>
            <a:r>
              <a:rPr lang="en-GB" sz="3800" dirty="0"/>
              <a:t>therefore so useful </a:t>
            </a:r>
            <a:r>
              <a:rPr lang="en-GB" sz="3800" dirty="0"/>
              <a:t>to Psychologists aiming to explain the genetic basis of behaviour? </a:t>
            </a:r>
            <a:endParaRPr lang="en-GB" sz="38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5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9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Application of the Flip</a:t>
            </a:r>
            <a:br>
              <a:rPr lang="en-GB" dirty="0" smtClean="0"/>
            </a:br>
            <a:r>
              <a:rPr lang="en-GB" dirty="0" smtClean="0"/>
              <a:t>The Jim Twins</a:t>
            </a:r>
            <a:endParaRPr lang="en-GB" dirty="0"/>
          </a:p>
        </p:txBody>
      </p:sp>
      <p:pic>
        <p:nvPicPr>
          <p:cNvPr id="1026" name="Picture 2" descr="http://firsttoknow.s3.amazonaws.com/wp-content/uploads/2014/11/11-558x2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0"/>
            <a:ext cx="217955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1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830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HelveticaNeueLTStd-Roman</vt:lpstr>
      <vt:lpstr>Times New Roman</vt:lpstr>
      <vt:lpstr>Wingdings 3</vt:lpstr>
      <vt:lpstr>Office Theme</vt:lpstr>
      <vt:lpstr>Biological approach and OCD</vt:lpstr>
      <vt:lpstr>Instructions</vt:lpstr>
      <vt:lpstr>PowerPoint Presentation</vt:lpstr>
      <vt:lpstr>Complete twin study worksheet</vt:lpstr>
      <vt:lpstr>True or false questions</vt:lpstr>
      <vt:lpstr>Application of the Flip The Jim Twins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 Tanner</dc:creator>
  <cp:lastModifiedBy>Pip Tanner</cp:lastModifiedBy>
  <cp:revision>6</cp:revision>
  <dcterms:created xsi:type="dcterms:W3CDTF">2019-03-12T10:11:57Z</dcterms:created>
  <dcterms:modified xsi:type="dcterms:W3CDTF">2019-03-12T10:59:01Z</dcterms:modified>
</cp:coreProperties>
</file>