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5" r:id="rId4"/>
    <p:sldId id="276" r:id="rId5"/>
    <p:sldId id="277" r:id="rId6"/>
    <p:sldId id="278" r:id="rId7"/>
    <p:sldId id="279" r:id="rId8"/>
    <p:sldId id="289" r:id="rId9"/>
    <p:sldId id="290" r:id="rId10"/>
    <p:sldId id="259" r:id="rId11"/>
    <p:sldId id="283" r:id="rId12"/>
    <p:sldId id="284" r:id="rId13"/>
    <p:sldId id="285" r:id="rId14"/>
    <p:sldId id="286" r:id="rId15"/>
    <p:sldId id="287" r:id="rId16"/>
    <p:sldId id="28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0D0ACB9-AA3A-4CBE-B539-25B92A3271D1}" type="datetimeFigureOut">
              <a:rPr lang="en-GB" smtClean="0"/>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0A59E1-02B2-4623-941C-2B766860A8FC}" type="slidenum">
              <a:rPr lang="en-GB" smtClean="0"/>
              <a:t>‹#›</a:t>
            </a:fld>
            <a:endParaRPr lang="en-GB"/>
          </a:p>
        </p:txBody>
      </p:sp>
    </p:spTree>
    <p:extLst>
      <p:ext uri="{BB962C8B-B14F-4D97-AF65-F5344CB8AC3E}">
        <p14:creationId xmlns:p14="http://schemas.microsoft.com/office/powerpoint/2010/main" val="348301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0D0ACB9-AA3A-4CBE-B539-25B92A3271D1}" type="datetimeFigureOut">
              <a:rPr lang="en-GB" smtClean="0"/>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0A59E1-02B2-4623-941C-2B766860A8FC}" type="slidenum">
              <a:rPr lang="en-GB" smtClean="0"/>
              <a:t>‹#›</a:t>
            </a:fld>
            <a:endParaRPr lang="en-GB"/>
          </a:p>
        </p:txBody>
      </p:sp>
    </p:spTree>
    <p:extLst>
      <p:ext uri="{BB962C8B-B14F-4D97-AF65-F5344CB8AC3E}">
        <p14:creationId xmlns:p14="http://schemas.microsoft.com/office/powerpoint/2010/main" val="2430935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0D0ACB9-AA3A-4CBE-B539-25B92A3271D1}" type="datetimeFigureOut">
              <a:rPr lang="en-GB" smtClean="0"/>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0A59E1-02B2-4623-941C-2B766860A8FC}" type="slidenum">
              <a:rPr lang="en-GB" smtClean="0"/>
              <a:t>‹#›</a:t>
            </a:fld>
            <a:endParaRPr lang="en-GB"/>
          </a:p>
        </p:txBody>
      </p:sp>
    </p:spTree>
    <p:extLst>
      <p:ext uri="{BB962C8B-B14F-4D97-AF65-F5344CB8AC3E}">
        <p14:creationId xmlns:p14="http://schemas.microsoft.com/office/powerpoint/2010/main" val="1880404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0D0ACB9-AA3A-4CBE-B539-25B92A3271D1}" type="datetimeFigureOut">
              <a:rPr lang="en-GB" smtClean="0"/>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0A59E1-02B2-4623-941C-2B766860A8FC}" type="slidenum">
              <a:rPr lang="en-GB" smtClean="0"/>
              <a:t>‹#›</a:t>
            </a:fld>
            <a:endParaRPr lang="en-GB"/>
          </a:p>
        </p:txBody>
      </p:sp>
    </p:spTree>
    <p:extLst>
      <p:ext uri="{BB962C8B-B14F-4D97-AF65-F5344CB8AC3E}">
        <p14:creationId xmlns:p14="http://schemas.microsoft.com/office/powerpoint/2010/main" val="316305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D0ACB9-AA3A-4CBE-B539-25B92A3271D1}" type="datetimeFigureOut">
              <a:rPr lang="en-GB" smtClean="0"/>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0A59E1-02B2-4623-941C-2B766860A8FC}" type="slidenum">
              <a:rPr lang="en-GB" smtClean="0"/>
              <a:t>‹#›</a:t>
            </a:fld>
            <a:endParaRPr lang="en-GB"/>
          </a:p>
        </p:txBody>
      </p:sp>
    </p:spTree>
    <p:extLst>
      <p:ext uri="{BB962C8B-B14F-4D97-AF65-F5344CB8AC3E}">
        <p14:creationId xmlns:p14="http://schemas.microsoft.com/office/powerpoint/2010/main" val="3523268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0D0ACB9-AA3A-4CBE-B539-25B92A3271D1}" type="datetimeFigureOut">
              <a:rPr lang="en-GB" smtClean="0"/>
              <a:t>20/10/2020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0A59E1-02B2-4623-941C-2B766860A8FC}" type="slidenum">
              <a:rPr lang="en-GB" smtClean="0"/>
              <a:t>‹#›</a:t>
            </a:fld>
            <a:endParaRPr lang="en-GB"/>
          </a:p>
        </p:txBody>
      </p:sp>
    </p:spTree>
    <p:extLst>
      <p:ext uri="{BB962C8B-B14F-4D97-AF65-F5344CB8AC3E}">
        <p14:creationId xmlns:p14="http://schemas.microsoft.com/office/powerpoint/2010/main" val="3875172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0D0ACB9-AA3A-4CBE-B539-25B92A3271D1}" type="datetimeFigureOut">
              <a:rPr lang="en-GB" smtClean="0"/>
              <a:t>20/10/2020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0A59E1-02B2-4623-941C-2B766860A8FC}" type="slidenum">
              <a:rPr lang="en-GB" smtClean="0"/>
              <a:t>‹#›</a:t>
            </a:fld>
            <a:endParaRPr lang="en-GB"/>
          </a:p>
        </p:txBody>
      </p:sp>
    </p:spTree>
    <p:extLst>
      <p:ext uri="{BB962C8B-B14F-4D97-AF65-F5344CB8AC3E}">
        <p14:creationId xmlns:p14="http://schemas.microsoft.com/office/powerpoint/2010/main" val="199336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0D0ACB9-AA3A-4CBE-B539-25B92A3271D1}" type="datetimeFigureOut">
              <a:rPr lang="en-GB" smtClean="0"/>
              <a:t>20/10/2020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0A59E1-02B2-4623-941C-2B766860A8FC}" type="slidenum">
              <a:rPr lang="en-GB" smtClean="0"/>
              <a:t>‹#›</a:t>
            </a:fld>
            <a:endParaRPr lang="en-GB"/>
          </a:p>
        </p:txBody>
      </p:sp>
    </p:spTree>
    <p:extLst>
      <p:ext uri="{BB962C8B-B14F-4D97-AF65-F5344CB8AC3E}">
        <p14:creationId xmlns:p14="http://schemas.microsoft.com/office/powerpoint/2010/main" val="2817189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D0ACB9-AA3A-4CBE-B539-25B92A3271D1}" type="datetimeFigureOut">
              <a:rPr lang="en-GB" smtClean="0"/>
              <a:t>20/10/2020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0A59E1-02B2-4623-941C-2B766860A8FC}" type="slidenum">
              <a:rPr lang="en-GB" smtClean="0"/>
              <a:t>‹#›</a:t>
            </a:fld>
            <a:endParaRPr lang="en-GB"/>
          </a:p>
        </p:txBody>
      </p:sp>
    </p:spTree>
    <p:extLst>
      <p:ext uri="{BB962C8B-B14F-4D97-AF65-F5344CB8AC3E}">
        <p14:creationId xmlns:p14="http://schemas.microsoft.com/office/powerpoint/2010/main" val="4167787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D0ACB9-AA3A-4CBE-B539-25B92A3271D1}" type="datetimeFigureOut">
              <a:rPr lang="en-GB" smtClean="0"/>
              <a:t>20/10/2020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0A59E1-02B2-4623-941C-2B766860A8FC}" type="slidenum">
              <a:rPr lang="en-GB" smtClean="0"/>
              <a:t>‹#›</a:t>
            </a:fld>
            <a:endParaRPr lang="en-GB"/>
          </a:p>
        </p:txBody>
      </p:sp>
    </p:spTree>
    <p:extLst>
      <p:ext uri="{BB962C8B-B14F-4D97-AF65-F5344CB8AC3E}">
        <p14:creationId xmlns:p14="http://schemas.microsoft.com/office/powerpoint/2010/main" val="1022352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D0ACB9-AA3A-4CBE-B539-25B92A3271D1}" type="datetimeFigureOut">
              <a:rPr lang="en-GB" smtClean="0"/>
              <a:t>20/10/2020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0A59E1-02B2-4623-941C-2B766860A8FC}" type="slidenum">
              <a:rPr lang="en-GB" smtClean="0"/>
              <a:t>‹#›</a:t>
            </a:fld>
            <a:endParaRPr lang="en-GB"/>
          </a:p>
        </p:txBody>
      </p:sp>
    </p:spTree>
    <p:extLst>
      <p:ext uri="{BB962C8B-B14F-4D97-AF65-F5344CB8AC3E}">
        <p14:creationId xmlns:p14="http://schemas.microsoft.com/office/powerpoint/2010/main" val="2303181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D0ACB9-AA3A-4CBE-B539-25B92A3271D1}" type="datetimeFigureOut">
              <a:rPr lang="en-GB" smtClean="0"/>
              <a:t>20/10/2020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0A59E1-02B2-4623-941C-2B766860A8FC}" type="slidenum">
              <a:rPr lang="en-GB" smtClean="0"/>
              <a:t>‹#›</a:t>
            </a:fld>
            <a:endParaRPr lang="en-GB"/>
          </a:p>
        </p:txBody>
      </p:sp>
    </p:spTree>
    <p:extLst>
      <p:ext uri="{BB962C8B-B14F-4D97-AF65-F5344CB8AC3E}">
        <p14:creationId xmlns:p14="http://schemas.microsoft.com/office/powerpoint/2010/main" val="2423952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3">
            <a:schemeClr val="lt1"/>
          </a:lnRef>
          <a:fillRef idx="1">
            <a:schemeClr val="accent5"/>
          </a:fillRef>
          <a:effectRef idx="1">
            <a:schemeClr val="accent5"/>
          </a:effectRef>
          <a:fontRef idx="minor">
            <a:schemeClr val="lt1"/>
          </a:fontRef>
        </p:style>
        <p:txBody>
          <a:bodyPr/>
          <a:lstStyle/>
          <a:p>
            <a:r>
              <a:rPr lang="en-GB" dirty="0"/>
              <a:t>Peer Review and the Implications of Psychological Research.</a:t>
            </a: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076228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r>
              <a:rPr lang="en-GB" b="1" dirty="0"/>
              <a:t>Implications of Psychological research and the economy</a:t>
            </a:r>
          </a:p>
        </p:txBody>
      </p:sp>
      <p:sp>
        <p:nvSpPr>
          <p:cNvPr id="3" name="Content Placeholder 2"/>
          <p:cNvSpPr>
            <a:spLocks noGrp="1"/>
          </p:cNvSpPr>
          <p:nvPr>
            <p:ph idx="1"/>
          </p:nvPr>
        </p:nvSpPr>
        <p:spPr>
          <a:xfrm>
            <a:off x="457200" y="1600200"/>
            <a:ext cx="4402832" cy="4925144"/>
          </a:xfrm>
        </p:spPr>
        <p:txBody>
          <a:bodyPr>
            <a:normAutofit fontScale="70000" lnSpcReduction="20000"/>
          </a:bodyPr>
          <a:lstStyle/>
          <a:p>
            <a:r>
              <a:rPr lang="en-GB" dirty="0"/>
              <a:t>You must be able to identify how psychological research influences, affects, benefits or devalues economic prosperity</a:t>
            </a:r>
          </a:p>
          <a:p>
            <a:r>
              <a:rPr lang="en-GB" dirty="0"/>
              <a:t>You should be able to explain how at least </a:t>
            </a:r>
            <a:r>
              <a:rPr lang="en-GB" b="1" dirty="0"/>
              <a:t>two</a:t>
            </a:r>
            <a:r>
              <a:rPr lang="en-GB" dirty="0"/>
              <a:t> examples of psychological research have implications for the nation’s economy</a:t>
            </a:r>
          </a:p>
          <a:p>
            <a:pPr marL="0" indent="0">
              <a:buNone/>
            </a:pPr>
            <a:endParaRPr lang="en-GB" dirty="0"/>
          </a:p>
          <a:p>
            <a:pPr marL="0" indent="0">
              <a:buNone/>
            </a:pPr>
            <a:r>
              <a:rPr lang="en-GB" b="1" i="1" dirty="0"/>
              <a:t>You are going to have a go at applying implications of Psychological research and the economy to your own research findings on time of day and alertness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21288" y="1593451"/>
            <a:ext cx="3265512" cy="2177008"/>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14246" r="8988"/>
          <a:stretch/>
        </p:blipFill>
        <p:spPr>
          <a:xfrm>
            <a:off x="5168752" y="3943746"/>
            <a:ext cx="3518048" cy="2453972"/>
          </a:xfrm>
          <a:prstGeom prst="rect">
            <a:avLst/>
          </a:prstGeom>
        </p:spPr>
      </p:pic>
    </p:spTree>
    <p:extLst>
      <p:ext uri="{BB962C8B-B14F-4D97-AF65-F5344CB8AC3E}">
        <p14:creationId xmlns:p14="http://schemas.microsoft.com/office/powerpoint/2010/main" val="202740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3826768" cy="2620887"/>
          </a:xfrm>
          <a:solidFill>
            <a:schemeClr val="accent1">
              <a:lumMod val="20000"/>
              <a:lumOff val="80000"/>
            </a:schemeClr>
          </a:solidFill>
        </p:spPr>
        <p:txBody>
          <a:bodyPr>
            <a:normAutofit fontScale="70000" lnSpcReduction="20000"/>
          </a:bodyPr>
          <a:lstStyle/>
          <a:p>
            <a:pPr marL="0" indent="0">
              <a:buNone/>
            </a:pPr>
            <a:r>
              <a:rPr lang="en-GB" b="1" i="1" dirty="0"/>
              <a:t>Consider the results from our study.  In your groups on MWBs, list all the possible economic implications that you can think of.  Think about what the study suggests and how that could be used and then, how that would benefit the economy</a:t>
            </a:r>
          </a:p>
        </p:txBody>
      </p:sp>
      <p:sp>
        <p:nvSpPr>
          <p:cNvPr id="4"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r>
              <a:rPr lang="en-GB" b="1" dirty="0"/>
              <a:t>Implications of Psychological research and the economy</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06350" y="1700808"/>
            <a:ext cx="4163144" cy="2378939"/>
          </a:xfrm>
          <a:prstGeom prst="rect">
            <a:avLst/>
          </a:prstGeom>
        </p:spPr>
      </p:pic>
      <p:sp>
        <p:nvSpPr>
          <p:cNvPr id="6" name="Rounded Rectangle 5"/>
          <p:cNvSpPr/>
          <p:nvPr/>
        </p:nvSpPr>
        <p:spPr>
          <a:xfrm>
            <a:off x="457200" y="4509120"/>
            <a:ext cx="8312294" cy="172819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Now we are going to consider the economic implications of  some of the Psychological research we have looked at previously</a:t>
            </a:r>
          </a:p>
        </p:txBody>
      </p:sp>
    </p:spTree>
    <p:extLst>
      <p:ext uri="{BB962C8B-B14F-4D97-AF65-F5344CB8AC3E}">
        <p14:creationId xmlns:p14="http://schemas.microsoft.com/office/powerpoint/2010/main" val="2575482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r>
              <a:rPr lang="en-GB" b="1" dirty="0"/>
              <a:t>Implications of Psychological research and the economy</a:t>
            </a:r>
          </a:p>
        </p:txBody>
      </p:sp>
      <p:sp>
        <p:nvSpPr>
          <p:cNvPr id="3" name="Content Placeholder 2"/>
          <p:cNvSpPr>
            <a:spLocks noGrp="1"/>
          </p:cNvSpPr>
          <p:nvPr>
            <p:ph sz="half" idx="1"/>
          </p:nvPr>
        </p:nvSpPr>
        <p:spPr>
          <a:xfrm>
            <a:off x="457200" y="2348880"/>
            <a:ext cx="4038600" cy="4104455"/>
          </a:xfrm>
          <a:solidFill>
            <a:schemeClr val="accent3">
              <a:lumMod val="20000"/>
              <a:lumOff val="80000"/>
            </a:schemeClr>
          </a:solidFill>
        </p:spPr>
        <p:txBody>
          <a:bodyPr>
            <a:normAutofit fontScale="55000" lnSpcReduction="20000"/>
          </a:bodyPr>
          <a:lstStyle/>
          <a:p>
            <a:pPr marL="0" indent="0">
              <a:buNone/>
            </a:pPr>
            <a:r>
              <a:rPr lang="en-GB" dirty="0"/>
              <a:t>Pair A will be writing a paragraph on the implications of therapies for psychological disorders for the economy.</a:t>
            </a:r>
          </a:p>
          <a:p>
            <a:pPr marL="0" indent="0">
              <a:buNone/>
            </a:pPr>
            <a:r>
              <a:rPr lang="en-GB" b="1" i="1" dirty="0">
                <a:solidFill>
                  <a:schemeClr val="accent3">
                    <a:lumMod val="50000"/>
                  </a:schemeClr>
                </a:solidFill>
              </a:rPr>
              <a:t>In your answer, you should consider:</a:t>
            </a:r>
          </a:p>
          <a:p>
            <a:pPr marL="0" indent="0">
              <a:buNone/>
            </a:pPr>
            <a:endParaRPr lang="en-GB" dirty="0"/>
          </a:p>
          <a:p>
            <a:r>
              <a:rPr lang="en-GB" dirty="0"/>
              <a:t>Examples of one or two psychological disorders and the effects of the therapies (based on research)</a:t>
            </a:r>
          </a:p>
          <a:p>
            <a:r>
              <a:rPr lang="en-GB" dirty="0"/>
              <a:t>The implications of drug therapies</a:t>
            </a:r>
          </a:p>
          <a:p>
            <a:r>
              <a:rPr lang="en-GB" dirty="0"/>
              <a:t>The implications of psychological therapies</a:t>
            </a:r>
          </a:p>
          <a:p>
            <a:r>
              <a:rPr lang="en-GB" dirty="0"/>
              <a:t>Link to the economy</a:t>
            </a:r>
          </a:p>
          <a:p>
            <a:endParaRPr lang="en-GB" dirty="0"/>
          </a:p>
          <a:p>
            <a:pPr marL="0" indent="0">
              <a:buNone/>
            </a:pPr>
            <a:r>
              <a:rPr lang="en-GB" dirty="0">
                <a:solidFill>
                  <a:schemeClr val="accent3">
                    <a:lumMod val="50000"/>
                  </a:schemeClr>
                </a:solidFill>
              </a:rPr>
              <a:t>You may want to use these figures in your paragraph:</a:t>
            </a:r>
          </a:p>
          <a:p>
            <a:pPr marL="0" indent="0">
              <a:buNone/>
            </a:pPr>
            <a:endParaRPr lang="en-GB" dirty="0"/>
          </a:p>
          <a:p>
            <a:pPr marL="0" indent="0">
              <a:buNone/>
            </a:pPr>
            <a:r>
              <a:rPr lang="en-GB" dirty="0"/>
              <a:t>Absence from work cost the British economy £11 billion a year. A third of the absences are down to mental health issues</a:t>
            </a:r>
          </a:p>
          <a:p>
            <a:pPr marL="0" indent="0">
              <a:buNone/>
            </a:pPr>
            <a:endParaRPr lang="en-GB" dirty="0"/>
          </a:p>
        </p:txBody>
      </p:sp>
      <p:sp>
        <p:nvSpPr>
          <p:cNvPr id="5" name="Content Placeholder 4"/>
          <p:cNvSpPr>
            <a:spLocks noGrp="1"/>
          </p:cNvSpPr>
          <p:nvPr>
            <p:ph sz="half" idx="2"/>
          </p:nvPr>
        </p:nvSpPr>
        <p:spPr>
          <a:xfrm>
            <a:off x="4648200" y="2348881"/>
            <a:ext cx="4038600" cy="4104454"/>
          </a:xfrm>
          <a:solidFill>
            <a:schemeClr val="accent2">
              <a:lumMod val="20000"/>
              <a:lumOff val="80000"/>
            </a:schemeClr>
          </a:solidFill>
        </p:spPr>
        <p:txBody>
          <a:bodyPr>
            <a:normAutofit fontScale="55000" lnSpcReduction="20000"/>
          </a:bodyPr>
          <a:lstStyle/>
          <a:p>
            <a:pPr marL="0" indent="0">
              <a:buNone/>
            </a:pPr>
            <a:r>
              <a:rPr lang="en-GB" dirty="0"/>
              <a:t>Pair B will be writing a paragraph on the economic implications of Bowlby’s </a:t>
            </a:r>
            <a:r>
              <a:rPr lang="en-GB" dirty="0" err="1"/>
              <a:t>monotropic</a:t>
            </a:r>
            <a:r>
              <a:rPr lang="en-GB" dirty="0"/>
              <a:t> theory</a:t>
            </a:r>
          </a:p>
          <a:p>
            <a:pPr marL="0" indent="0">
              <a:buNone/>
            </a:pPr>
            <a:r>
              <a:rPr lang="en-GB" b="1" i="1" dirty="0">
                <a:solidFill>
                  <a:schemeClr val="accent2">
                    <a:lumMod val="50000"/>
                  </a:schemeClr>
                </a:solidFill>
              </a:rPr>
              <a:t>In your answer, you should consider:</a:t>
            </a:r>
          </a:p>
          <a:p>
            <a:pPr marL="0" indent="0">
              <a:buNone/>
            </a:pPr>
            <a:endParaRPr lang="en-GB" dirty="0"/>
          </a:p>
          <a:p>
            <a:r>
              <a:rPr lang="en-GB" dirty="0"/>
              <a:t>What the theory suggests for mothers</a:t>
            </a:r>
          </a:p>
          <a:p>
            <a:r>
              <a:rPr lang="en-GB" dirty="0"/>
              <a:t>Why it may alter mothers’ behaviour</a:t>
            </a:r>
          </a:p>
          <a:p>
            <a:r>
              <a:rPr lang="en-GB" dirty="0"/>
              <a:t>How that may effect the economy (two ways)</a:t>
            </a:r>
          </a:p>
          <a:p>
            <a:endParaRPr lang="en-GB" dirty="0"/>
          </a:p>
          <a:p>
            <a:pPr marL="0" indent="0">
              <a:buNone/>
            </a:pPr>
            <a:r>
              <a:rPr lang="en-GB" b="1" dirty="0">
                <a:solidFill>
                  <a:schemeClr val="accent2">
                    <a:lumMod val="50000"/>
                  </a:schemeClr>
                </a:solidFill>
              </a:rPr>
              <a:t>You may want to use these figures in your paragraph:</a:t>
            </a:r>
          </a:p>
          <a:p>
            <a:pPr marL="0" indent="0">
              <a:buNone/>
            </a:pPr>
            <a:endParaRPr lang="en-GB" dirty="0">
              <a:solidFill>
                <a:schemeClr val="accent3">
                  <a:lumMod val="50000"/>
                </a:schemeClr>
              </a:solidFill>
            </a:endParaRPr>
          </a:p>
          <a:p>
            <a:pPr marL="0" indent="0">
              <a:buNone/>
            </a:pPr>
            <a:r>
              <a:rPr lang="en-GB" dirty="0"/>
              <a:t>It is estimated that currently, 29% of mothers are working full time and 37% are working part-time and 33.6% are not working at all</a:t>
            </a:r>
          </a:p>
          <a:p>
            <a:pPr marL="0" indent="0">
              <a:buNone/>
            </a:pPr>
            <a:endParaRPr lang="en-GB" dirty="0">
              <a:solidFill>
                <a:schemeClr val="accent3">
                  <a:lumMod val="50000"/>
                </a:schemeClr>
              </a:solidFill>
            </a:endParaRPr>
          </a:p>
          <a:p>
            <a:pPr marL="0" indent="0">
              <a:buNone/>
            </a:pPr>
            <a:endParaRPr lang="en-GB" dirty="0"/>
          </a:p>
        </p:txBody>
      </p:sp>
      <p:sp>
        <p:nvSpPr>
          <p:cNvPr id="6" name="Rounded Rectangle 5"/>
          <p:cNvSpPr/>
          <p:nvPr/>
        </p:nvSpPr>
        <p:spPr>
          <a:xfrm>
            <a:off x="457200" y="1556792"/>
            <a:ext cx="8229600" cy="504056"/>
          </a:xfrm>
          <a:prstGeom prst="round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t>Split you group into two and label each half as either A or B</a:t>
            </a:r>
          </a:p>
        </p:txBody>
      </p:sp>
      <p:sp>
        <p:nvSpPr>
          <p:cNvPr id="7" name="16-Point Star 6"/>
          <p:cNvSpPr/>
          <p:nvPr/>
        </p:nvSpPr>
        <p:spPr>
          <a:xfrm rot="21138234">
            <a:off x="971600" y="3861048"/>
            <a:ext cx="4248472" cy="2304256"/>
          </a:xfrm>
          <a:prstGeom prst="star16">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2">
                    <a:lumMod val="20000"/>
                    <a:lumOff val="80000"/>
                  </a:schemeClr>
                </a:solidFill>
              </a:rPr>
              <a:t>Now go to another table and join up with a pair who did the other task from you</a:t>
            </a:r>
          </a:p>
        </p:txBody>
      </p:sp>
      <p:sp>
        <p:nvSpPr>
          <p:cNvPr id="8" name="16-Point Star 7"/>
          <p:cNvSpPr/>
          <p:nvPr/>
        </p:nvSpPr>
        <p:spPr>
          <a:xfrm rot="21138234">
            <a:off x="4203101" y="3881949"/>
            <a:ext cx="4248472" cy="2304256"/>
          </a:xfrm>
          <a:prstGeom prst="star16">
            <a:avLst/>
          </a:prstGeom>
          <a:solidFill>
            <a:schemeClr val="accent3">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6">
                    <a:lumMod val="20000"/>
                    <a:lumOff val="80000"/>
                  </a:schemeClr>
                </a:solidFill>
              </a:rPr>
              <a:t>Take it in turns to explain your paragraphs to each other</a:t>
            </a:r>
          </a:p>
        </p:txBody>
      </p:sp>
    </p:spTree>
    <p:extLst>
      <p:ext uri="{BB962C8B-B14F-4D97-AF65-F5344CB8AC3E}">
        <p14:creationId xmlns:p14="http://schemas.microsoft.com/office/powerpoint/2010/main" val="1522656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bg/>
                                          </p:spTgt>
                                        </p:tgtEl>
                                        <p:attrNameLst>
                                          <p:attrName>style.visibility</p:attrName>
                                        </p:attrNameLst>
                                      </p:cBhvr>
                                      <p:to>
                                        <p:strVal val="visible"/>
                                      </p:to>
                                    </p:set>
                                    <p:animEffect transition="in" filter="fade">
                                      <p:cBhvr>
                                        <p:cTn id="52" dur="500"/>
                                        <p:tgtEl>
                                          <p:spTgt spid="5">
                                            <p:bg/>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0" end="0"/>
                                            </p:txEl>
                                          </p:spTgt>
                                        </p:tgtEl>
                                        <p:attrNameLst>
                                          <p:attrName>style.visibility</p:attrName>
                                        </p:attrNameLst>
                                      </p:cBhvr>
                                      <p:to>
                                        <p:strVal val="visible"/>
                                      </p:to>
                                    </p:set>
                                    <p:animEffect transition="in" filter="fade">
                                      <p:cBhvr>
                                        <p:cTn id="57" dur="500"/>
                                        <p:tgtEl>
                                          <p:spTgt spid="5">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txEl>
                                              <p:pRg st="1" end="1"/>
                                            </p:txEl>
                                          </p:spTgt>
                                        </p:tgtEl>
                                        <p:attrNameLst>
                                          <p:attrName>style.visibility</p:attrName>
                                        </p:attrNameLst>
                                      </p:cBhvr>
                                      <p:to>
                                        <p:strVal val="visible"/>
                                      </p:to>
                                    </p:set>
                                    <p:animEffect transition="in" filter="fade">
                                      <p:cBhvr>
                                        <p:cTn id="62" dur="500"/>
                                        <p:tgtEl>
                                          <p:spTgt spid="5">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
                                            <p:txEl>
                                              <p:pRg st="3" end="3"/>
                                            </p:txEl>
                                          </p:spTgt>
                                        </p:tgtEl>
                                        <p:attrNameLst>
                                          <p:attrName>style.visibility</p:attrName>
                                        </p:attrNameLst>
                                      </p:cBhvr>
                                      <p:to>
                                        <p:strVal val="visible"/>
                                      </p:to>
                                    </p:set>
                                    <p:animEffect transition="in" filter="fade">
                                      <p:cBhvr>
                                        <p:cTn id="67" dur="500"/>
                                        <p:tgtEl>
                                          <p:spTgt spid="5">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5">
                                            <p:txEl>
                                              <p:pRg st="4" end="4"/>
                                            </p:txEl>
                                          </p:spTgt>
                                        </p:tgtEl>
                                        <p:attrNameLst>
                                          <p:attrName>style.visibility</p:attrName>
                                        </p:attrNameLst>
                                      </p:cBhvr>
                                      <p:to>
                                        <p:strVal val="visible"/>
                                      </p:to>
                                    </p:set>
                                    <p:animEffect transition="in" filter="fade">
                                      <p:cBhvr>
                                        <p:cTn id="72" dur="500"/>
                                        <p:tgtEl>
                                          <p:spTgt spid="5">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5">
                                            <p:txEl>
                                              <p:pRg st="5" end="5"/>
                                            </p:txEl>
                                          </p:spTgt>
                                        </p:tgtEl>
                                        <p:attrNameLst>
                                          <p:attrName>style.visibility</p:attrName>
                                        </p:attrNameLst>
                                      </p:cBhvr>
                                      <p:to>
                                        <p:strVal val="visible"/>
                                      </p:to>
                                    </p:set>
                                    <p:animEffect transition="in" filter="fade">
                                      <p:cBhvr>
                                        <p:cTn id="77" dur="500"/>
                                        <p:tgtEl>
                                          <p:spTgt spid="5">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5">
                                            <p:txEl>
                                              <p:pRg st="7" end="7"/>
                                            </p:txEl>
                                          </p:spTgt>
                                        </p:tgtEl>
                                        <p:attrNameLst>
                                          <p:attrName>style.visibility</p:attrName>
                                        </p:attrNameLst>
                                      </p:cBhvr>
                                      <p:to>
                                        <p:strVal val="visible"/>
                                      </p:to>
                                    </p:set>
                                    <p:animEffect transition="in" filter="fade">
                                      <p:cBhvr>
                                        <p:cTn id="82" dur="500"/>
                                        <p:tgtEl>
                                          <p:spTgt spid="5">
                                            <p:txEl>
                                              <p:pRg st="7" end="7"/>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5">
                                            <p:txEl>
                                              <p:pRg st="9" end="9"/>
                                            </p:txEl>
                                          </p:spTgt>
                                        </p:tgtEl>
                                        <p:attrNameLst>
                                          <p:attrName>style.visibility</p:attrName>
                                        </p:attrNameLst>
                                      </p:cBhvr>
                                      <p:to>
                                        <p:strVal val="visible"/>
                                      </p:to>
                                    </p:set>
                                    <p:animEffect transition="in" filter="fade">
                                      <p:cBhvr>
                                        <p:cTn id="87" dur="500"/>
                                        <p:tgtEl>
                                          <p:spTgt spid="5">
                                            <p:txEl>
                                              <p:pRg st="9" end="9"/>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7"/>
                                        </p:tgtEl>
                                        <p:attrNameLst>
                                          <p:attrName>style.visibility</p:attrName>
                                        </p:attrNameLst>
                                      </p:cBhvr>
                                      <p:to>
                                        <p:strVal val="visible"/>
                                      </p:to>
                                    </p:set>
                                    <p:animEffect transition="in" filter="fade">
                                      <p:cBhvr>
                                        <p:cTn id="92" dur="500"/>
                                        <p:tgtEl>
                                          <p:spTgt spid="7"/>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8"/>
                                        </p:tgtEl>
                                        <p:attrNameLst>
                                          <p:attrName>style.visibility</p:attrName>
                                        </p:attrNameLst>
                                      </p:cBhvr>
                                      <p:to>
                                        <p:strVal val="visible"/>
                                      </p:to>
                                    </p:set>
                                    <p:animEffect transition="in" filter="fade">
                                      <p:cBhvr>
                                        <p:cTn id="9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build="p"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r>
              <a:rPr lang="en-GB" b="1" dirty="0"/>
              <a:t>Implications of Psychological research and the economy</a:t>
            </a:r>
          </a:p>
        </p:txBody>
      </p:sp>
      <p:sp>
        <p:nvSpPr>
          <p:cNvPr id="6" name="Content Placeholder 5"/>
          <p:cNvSpPr>
            <a:spLocks noGrp="1"/>
          </p:cNvSpPr>
          <p:nvPr>
            <p:ph idx="1"/>
          </p:nvPr>
        </p:nvSpPr>
        <p:spPr>
          <a:xfrm>
            <a:off x="457200" y="1600200"/>
            <a:ext cx="3898776" cy="4749250"/>
          </a:xfrm>
          <a:solidFill>
            <a:schemeClr val="bg2">
              <a:lumMod val="90000"/>
            </a:schemeClr>
          </a:solidFill>
        </p:spPr>
        <p:txBody>
          <a:bodyPr>
            <a:normAutofit lnSpcReduction="10000"/>
          </a:bodyPr>
          <a:lstStyle/>
          <a:p>
            <a:pPr marL="0" indent="0">
              <a:buNone/>
            </a:pPr>
            <a:r>
              <a:rPr lang="en-GB" dirty="0">
                <a:solidFill>
                  <a:schemeClr val="bg2">
                    <a:lumMod val="10000"/>
                  </a:schemeClr>
                </a:solidFill>
              </a:rPr>
              <a:t>Now, individually, without your notes, write one PEEL point on the economic implications of therapies, and one PEEL point on the economic implications of Bowlby’s </a:t>
            </a:r>
            <a:r>
              <a:rPr lang="en-GB" dirty="0" err="1">
                <a:solidFill>
                  <a:schemeClr val="bg2">
                    <a:lumMod val="10000"/>
                  </a:schemeClr>
                </a:solidFill>
              </a:rPr>
              <a:t>monotropic</a:t>
            </a:r>
            <a:r>
              <a:rPr lang="en-GB" dirty="0">
                <a:solidFill>
                  <a:schemeClr val="bg2">
                    <a:lumMod val="10000"/>
                  </a:schemeClr>
                </a:solidFill>
              </a:rPr>
              <a:t> theory</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8024" y="3861048"/>
            <a:ext cx="3707904" cy="2488402"/>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1695642"/>
            <a:ext cx="3707904" cy="1993964"/>
          </a:xfrm>
          <a:prstGeom prst="rect">
            <a:avLst/>
          </a:prstGeom>
        </p:spPr>
      </p:pic>
    </p:spTree>
    <p:extLst>
      <p:ext uri="{BB962C8B-B14F-4D97-AF65-F5344CB8AC3E}">
        <p14:creationId xmlns:p14="http://schemas.microsoft.com/office/powerpoint/2010/main" val="2220169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GB" b="1" i="1" dirty="0"/>
              <a:t>Now swap with someone on your table and award a mark out of three for each PEEL point, according the guidance on the next slide</a:t>
            </a:r>
          </a:p>
          <a:p>
            <a:pPr marL="0" indent="0">
              <a:buNone/>
            </a:pPr>
            <a:endParaRPr lang="en-GB" dirty="0"/>
          </a:p>
          <a:p>
            <a:r>
              <a:rPr lang="en-GB" b="1" dirty="0">
                <a:solidFill>
                  <a:schemeClr val="accent1">
                    <a:lumMod val="75000"/>
                  </a:schemeClr>
                </a:solidFill>
              </a:rPr>
              <a:t>3 marks:  </a:t>
            </a:r>
            <a:r>
              <a:rPr lang="en-GB" dirty="0">
                <a:solidFill>
                  <a:schemeClr val="accent1">
                    <a:lumMod val="75000"/>
                  </a:schemeClr>
                </a:solidFill>
              </a:rPr>
              <a:t>excellent! All parts of the PEEL are there, and it is clear and well elaborated</a:t>
            </a:r>
          </a:p>
          <a:p>
            <a:endParaRPr lang="en-GB" dirty="0">
              <a:solidFill>
                <a:schemeClr val="accent1">
                  <a:lumMod val="75000"/>
                </a:schemeClr>
              </a:solidFill>
            </a:endParaRPr>
          </a:p>
          <a:p>
            <a:r>
              <a:rPr lang="en-GB" b="1" dirty="0">
                <a:solidFill>
                  <a:schemeClr val="accent1">
                    <a:lumMod val="75000"/>
                  </a:schemeClr>
                </a:solidFill>
              </a:rPr>
              <a:t>2 marks:  </a:t>
            </a:r>
            <a:r>
              <a:rPr lang="en-GB" dirty="0">
                <a:solidFill>
                  <a:schemeClr val="accent1">
                    <a:lumMod val="75000"/>
                  </a:schemeClr>
                </a:solidFill>
              </a:rPr>
              <a:t>Pretty good, but not elaborated fully, or no link back</a:t>
            </a:r>
          </a:p>
          <a:p>
            <a:endParaRPr lang="en-GB" dirty="0">
              <a:solidFill>
                <a:schemeClr val="accent1">
                  <a:lumMod val="75000"/>
                </a:schemeClr>
              </a:solidFill>
            </a:endParaRPr>
          </a:p>
          <a:p>
            <a:r>
              <a:rPr lang="en-GB" b="1" dirty="0">
                <a:solidFill>
                  <a:schemeClr val="accent1">
                    <a:lumMod val="75000"/>
                  </a:schemeClr>
                </a:solidFill>
              </a:rPr>
              <a:t>1 mark:  </a:t>
            </a:r>
            <a:r>
              <a:rPr lang="en-GB" dirty="0">
                <a:solidFill>
                  <a:schemeClr val="accent1">
                    <a:lumMod val="75000"/>
                  </a:schemeClr>
                </a:solidFill>
              </a:rPr>
              <a:t>Too brief, hasn’t discussed the issues properly </a:t>
            </a:r>
          </a:p>
          <a:p>
            <a:pPr marL="0" indent="0">
              <a:buNone/>
            </a:pPr>
            <a:endParaRPr lang="en-GB" dirty="0">
              <a:solidFill>
                <a:schemeClr val="accent1">
                  <a:lumMod val="75000"/>
                </a:schemeClr>
              </a:solidFill>
            </a:endParaRPr>
          </a:p>
        </p:txBody>
      </p:sp>
      <p:sp>
        <p:nvSpPr>
          <p:cNvPr id="4"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r>
              <a:rPr lang="en-GB" b="1" dirty="0"/>
              <a:t>Implications of Psychological research and the economy</a:t>
            </a:r>
          </a:p>
        </p:txBody>
      </p:sp>
    </p:spTree>
    <p:extLst>
      <p:ext uri="{BB962C8B-B14F-4D97-AF65-F5344CB8AC3E}">
        <p14:creationId xmlns:p14="http://schemas.microsoft.com/office/powerpoint/2010/main" val="3193233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0" indent="0">
              <a:buNone/>
            </a:pPr>
            <a:r>
              <a:rPr lang="en-GB" dirty="0"/>
              <a:t>Psychological research into mental health disorders have implications for the economy. Absence from work cost the British economy £11 billion a year.  A third of those absences are down to mental health issues. Research into mental health has already had a positive effect on the economy.  For example, research which has shown a link between low levels of some  neurochemicals, such as serotonin, and depression has led to the development of anti-depressant drugs, e.g. SSRIs, which have been very effective at quickly reducing the symptoms of depression in some people.  More recently, research has shown that those who undergo a course of CBT are less likely to relapse than those who are given anti-depressants alone.  This means that lots of people who would otherwise have been unable to function or work, are able to get back on track.  This means that if the medical profession are encouraged to incorporate CBT into their treatment programme, this should further improve productivity in the workplace, and reduce levels of disability benefits claimed, thus having a beneficial effect on the economy</a:t>
            </a:r>
          </a:p>
          <a:p>
            <a:pPr marL="0" indent="0">
              <a:buNone/>
            </a:pPr>
            <a:endParaRPr lang="en-GB" dirty="0"/>
          </a:p>
        </p:txBody>
      </p:sp>
      <p:sp>
        <p:nvSpPr>
          <p:cNvPr id="4"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r>
              <a:rPr lang="en-GB" b="1" dirty="0"/>
              <a:t>Implications of Psychological research and the economy:  </a:t>
            </a:r>
            <a:r>
              <a:rPr lang="en-GB" b="1" dirty="0">
                <a:solidFill>
                  <a:schemeClr val="accent3">
                    <a:lumMod val="40000"/>
                    <a:lumOff val="60000"/>
                  </a:schemeClr>
                </a:solidFill>
              </a:rPr>
              <a:t>PEEL Point 1</a:t>
            </a:r>
          </a:p>
        </p:txBody>
      </p:sp>
      <p:sp>
        <p:nvSpPr>
          <p:cNvPr id="5" name="24-Point Star 4"/>
          <p:cNvSpPr/>
          <p:nvPr/>
        </p:nvSpPr>
        <p:spPr>
          <a:xfrm rot="276127">
            <a:off x="2651184" y="3926625"/>
            <a:ext cx="5328592" cy="2592288"/>
          </a:xfrm>
          <a:prstGeom prst="star24">
            <a:avLst/>
          </a:prstGeom>
          <a:solidFill>
            <a:schemeClr val="accent3">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Now make notes on your class mate’s  PEEL point advising them of how they could improve their point</a:t>
            </a:r>
          </a:p>
        </p:txBody>
      </p:sp>
    </p:spTree>
    <p:extLst>
      <p:ext uri="{BB962C8B-B14F-4D97-AF65-F5344CB8AC3E}">
        <p14:creationId xmlns:p14="http://schemas.microsoft.com/office/powerpoint/2010/main" val="2553617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GB" dirty="0"/>
              <a:t>Some attachment research has implications for the economy. </a:t>
            </a:r>
          </a:p>
          <a:p>
            <a:pPr marL="0" indent="0">
              <a:buNone/>
            </a:pPr>
            <a:r>
              <a:rPr lang="en-GB" dirty="0"/>
              <a:t>Bowlby’s concept of monotropy in a world health organisation report suggested that babies need constant care of the mother for healthy social development which has encouraged women to stay at home rather than returning to work after having children.  It could be that this research is still having a negative impact on mothers and the economy today.</a:t>
            </a:r>
          </a:p>
          <a:p>
            <a:pPr marL="0" indent="0">
              <a:buNone/>
            </a:pPr>
            <a:r>
              <a:rPr lang="en-GB" dirty="0"/>
              <a:t>If only 29% of mothers are working full time and 37% not at all then this means the majority of women are not economically active.  This may have negative financial implications for them due to loss of potential earnings, and for society, as it represents a loss of often trained labour in the work force.  This shows how Psychological research can have a negative, as well as positive effect on the economy</a:t>
            </a:r>
          </a:p>
          <a:p>
            <a:pPr marL="0" indent="0">
              <a:buNone/>
            </a:pPr>
            <a:endParaRPr lang="en-GB" dirty="0"/>
          </a:p>
        </p:txBody>
      </p:sp>
      <p:sp>
        <p:nvSpPr>
          <p:cNvPr id="4"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r>
              <a:rPr lang="en-GB" b="1" dirty="0"/>
              <a:t>Implications of Psychological research and the economy:  </a:t>
            </a:r>
            <a:r>
              <a:rPr lang="en-GB" b="1" dirty="0">
                <a:solidFill>
                  <a:schemeClr val="accent3">
                    <a:lumMod val="40000"/>
                    <a:lumOff val="60000"/>
                  </a:schemeClr>
                </a:solidFill>
              </a:rPr>
              <a:t>PEEL Point 2</a:t>
            </a:r>
          </a:p>
        </p:txBody>
      </p:sp>
      <p:sp>
        <p:nvSpPr>
          <p:cNvPr id="5" name="24-Point Star 4"/>
          <p:cNvSpPr/>
          <p:nvPr/>
        </p:nvSpPr>
        <p:spPr>
          <a:xfrm rot="276127">
            <a:off x="2939215" y="3926625"/>
            <a:ext cx="5328592" cy="2592288"/>
          </a:xfrm>
          <a:prstGeom prst="star24">
            <a:avLst/>
          </a:prstGeom>
          <a:solidFill>
            <a:schemeClr val="accent3">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Now make notes on your class mate’s  PEEL point advising them of how they could improve their point</a:t>
            </a:r>
          </a:p>
        </p:txBody>
      </p:sp>
    </p:spTree>
    <p:extLst>
      <p:ext uri="{BB962C8B-B14F-4D97-AF65-F5344CB8AC3E}">
        <p14:creationId xmlns:p14="http://schemas.microsoft.com/office/powerpoint/2010/main" val="222983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GB" dirty="0"/>
              <a:t>Starter</a:t>
            </a:r>
          </a:p>
        </p:txBody>
      </p:sp>
      <p:sp>
        <p:nvSpPr>
          <p:cNvPr id="3" name="Content Placeholder 2"/>
          <p:cNvSpPr>
            <a:spLocks noGrp="1"/>
          </p:cNvSpPr>
          <p:nvPr>
            <p:ph idx="1"/>
          </p:nvPr>
        </p:nvSpPr>
        <p:spPr>
          <a:xfrm>
            <a:off x="457200" y="1556792"/>
            <a:ext cx="8229600" cy="4857403"/>
          </a:xfrm>
        </p:spPr>
        <p:txBody>
          <a:bodyPr/>
          <a:lstStyle/>
          <a:p>
            <a:pPr marL="0" indent="0">
              <a:buNone/>
            </a:pPr>
            <a:r>
              <a:rPr lang="en-GB" b="1" i="1" dirty="0"/>
              <a:t>In groups, on BWBs:</a:t>
            </a:r>
          </a:p>
          <a:p>
            <a:pPr marL="0" indent="0">
              <a:buNone/>
            </a:pPr>
            <a:endParaRPr lang="en-GB" b="1" i="1" dirty="0"/>
          </a:p>
          <a:p>
            <a:pPr marL="514350" indent="-514350">
              <a:buAutoNum type="arabicPeriod"/>
            </a:pPr>
            <a:r>
              <a:rPr lang="en-GB" dirty="0"/>
              <a:t>Write down, in the correct order, the different sections of a psychology report </a:t>
            </a:r>
          </a:p>
          <a:p>
            <a:pPr marL="514350" indent="-514350">
              <a:buAutoNum type="arabicPeriod"/>
            </a:pPr>
            <a:r>
              <a:rPr lang="en-GB" dirty="0"/>
              <a:t>Under each one summarise its purpose in only 5 words </a:t>
            </a:r>
          </a:p>
        </p:txBody>
      </p:sp>
    </p:spTree>
    <p:extLst>
      <p:ext uri="{BB962C8B-B14F-4D97-AF65-F5344CB8AC3E}">
        <p14:creationId xmlns:p14="http://schemas.microsoft.com/office/powerpoint/2010/main" val="3252174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fontScale="90000"/>
          </a:bodyPr>
          <a:lstStyle/>
          <a:p>
            <a:r>
              <a:rPr lang="en-GB" b="1" dirty="0"/>
              <a:t>Peer Review:  </a:t>
            </a:r>
            <a:r>
              <a:rPr lang="en-GB" b="1" dirty="0">
                <a:solidFill>
                  <a:schemeClr val="accent2">
                    <a:lumMod val="20000"/>
                    <a:lumOff val="80000"/>
                  </a:schemeClr>
                </a:solidFill>
              </a:rPr>
              <a:t>Questions from the preparation task </a:t>
            </a:r>
          </a:p>
        </p:txBody>
      </p:sp>
      <p:sp>
        <p:nvSpPr>
          <p:cNvPr id="3" name="Content Placeholder 2"/>
          <p:cNvSpPr>
            <a:spLocks noGrp="1"/>
          </p:cNvSpPr>
          <p:nvPr>
            <p:ph idx="1"/>
          </p:nvPr>
        </p:nvSpPr>
        <p:spPr>
          <a:xfrm>
            <a:off x="467544" y="1700808"/>
            <a:ext cx="8229600" cy="4641379"/>
          </a:xfrm>
        </p:spPr>
        <p:txBody>
          <a:bodyPr>
            <a:normAutofit fontScale="92500"/>
          </a:bodyPr>
          <a:lstStyle/>
          <a:p>
            <a:pPr marL="0" indent="0">
              <a:buNone/>
            </a:pPr>
            <a:r>
              <a:rPr lang="en-GB" b="1" dirty="0"/>
              <a:t>In your groups, on mini-whiteboards, answer the following questions:</a:t>
            </a:r>
          </a:p>
          <a:p>
            <a:pPr marL="0" indent="0">
              <a:buNone/>
            </a:pPr>
            <a:endParaRPr lang="en-GB" b="1" dirty="0"/>
          </a:p>
          <a:p>
            <a:pPr marL="0" indent="0">
              <a:buNone/>
            </a:pPr>
            <a:r>
              <a:rPr lang="en-GB" dirty="0"/>
              <a:t>What do we mean by peer review? In other words, how is it carried out?</a:t>
            </a:r>
          </a:p>
          <a:p>
            <a:pPr marL="0" indent="0">
              <a:buNone/>
            </a:pPr>
            <a:endParaRPr lang="en-GB" dirty="0"/>
          </a:p>
          <a:p>
            <a:pPr marL="0" indent="0">
              <a:buNone/>
            </a:pPr>
            <a:r>
              <a:rPr lang="en-GB" dirty="0">
                <a:solidFill>
                  <a:srgbClr val="FF0000"/>
                </a:solidFill>
              </a:rPr>
              <a:t>R</a:t>
            </a:r>
            <a:r>
              <a:rPr lang="en-US" dirty="0" err="1">
                <a:solidFill>
                  <a:srgbClr val="FF0000"/>
                </a:solidFill>
              </a:rPr>
              <a:t>esearch</a:t>
            </a:r>
            <a:r>
              <a:rPr lang="en-US" dirty="0">
                <a:solidFill>
                  <a:srgbClr val="FF0000"/>
                </a:solidFill>
              </a:rPr>
              <a:t> is </a:t>
            </a:r>
            <a:r>
              <a:rPr lang="en-US" b="1" dirty="0" err="1">
                <a:solidFill>
                  <a:srgbClr val="FF0000"/>
                </a:solidFill>
              </a:rPr>
              <a:t>scrutinised</a:t>
            </a:r>
            <a:r>
              <a:rPr lang="en-US" dirty="0">
                <a:solidFill>
                  <a:srgbClr val="FF0000"/>
                </a:solidFill>
              </a:rPr>
              <a:t> by a small group (2 or 3 experts in the particular field) before it can</a:t>
            </a:r>
            <a:r>
              <a:rPr lang="en-GB" dirty="0">
                <a:solidFill>
                  <a:srgbClr val="FF0000"/>
                </a:solidFill>
              </a:rPr>
              <a:t> become part of a journal it must be rigorously checked</a:t>
            </a:r>
          </a:p>
        </p:txBody>
      </p:sp>
    </p:spTree>
    <p:extLst>
      <p:ext uri="{BB962C8B-B14F-4D97-AF65-F5344CB8AC3E}">
        <p14:creationId xmlns:p14="http://schemas.microsoft.com/office/powerpoint/2010/main" val="1627576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29600" cy="4641379"/>
          </a:xfrm>
        </p:spPr>
        <p:txBody>
          <a:bodyPr>
            <a:normAutofit fontScale="92500" lnSpcReduction="10000"/>
          </a:bodyPr>
          <a:lstStyle/>
          <a:p>
            <a:pPr marL="0" indent="0">
              <a:buNone/>
            </a:pPr>
            <a:r>
              <a:rPr lang="en-GB" b="1" dirty="0"/>
              <a:t>In your groups, on mini-whiteboards, answer the following questions:</a:t>
            </a:r>
          </a:p>
          <a:p>
            <a:pPr marL="0" indent="0">
              <a:buNone/>
            </a:pPr>
            <a:endParaRPr lang="en-GB" dirty="0"/>
          </a:p>
          <a:p>
            <a:pPr marL="0" indent="0">
              <a:buNone/>
            </a:pPr>
            <a:r>
              <a:rPr lang="en-GB" dirty="0"/>
              <a:t>What is the purpose of peer review?</a:t>
            </a:r>
          </a:p>
          <a:p>
            <a:pPr marL="0" indent="0">
              <a:buNone/>
            </a:pPr>
            <a:endParaRPr lang="en-GB" dirty="0"/>
          </a:p>
          <a:p>
            <a:r>
              <a:rPr lang="en-GB" dirty="0">
                <a:solidFill>
                  <a:srgbClr val="FF0000"/>
                </a:solidFill>
              </a:rPr>
              <a:t>To assess the </a:t>
            </a:r>
            <a:r>
              <a:rPr lang="en-GB" b="1" dirty="0">
                <a:solidFill>
                  <a:srgbClr val="FF0000"/>
                </a:solidFill>
              </a:rPr>
              <a:t>quality</a:t>
            </a:r>
            <a:r>
              <a:rPr lang="en-GB" dirty="0">
                <a:solidFill>
                  <a:srgbClr val="FF0000"/>
                </a:solidFill>
              </a:rPr>
              <a:t> &amp; </a:t>
            </a:r>
            <a:r>
              <a:rPr lang="en-GB" b="1" dirty="0">
                <a:solidFill>
                  <a:srgbClr val="FF0000"/>
                </a:solidFill>
              </a:rPr>
              <a:t>relevance</a:t>
            </a:r>
            <a:r>
              <a:rPr lang="en-GB" dirty="0">
                <a:solidFill>
                  <a:srgbClr val="FF0000"/>
                </a:solidFill>
              </a:rPr>
              <a:t> of the research</a:t>
            </a:r>
          </a:p>
          <a:p>
            <a:r>
              <a:rPr lang="en-GB" dirty="0">
                <a:solidFill>
                  <a:srgbClr val="FF0000"/>
                </a:solidFill>
              </a:rPr>
              <a:t>To suggest minor changes to improve the report. Or in extreme circumstances, conclude the work is inappropriate and should be withdrawn</a:t>
            </a:r>
          </a:p>
          <a:p>
            <a:pPr marL="0" indent="0">
              <a:buNone/>
            </a:pPr>
            <a:endParaRPr lang="en-GB" i="1" dirty="0">
              <a:solidFill>
                <a:srgbClr val="FF0000"/>
              </a:solidFill>
            </a:endParaRPr>
          </a:p>
        </p:txBody>
      </p:sp>
      <p:sp>
        <p:nvSpPr>
          <p:cNvPr id="5"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fontScale="90000"/>
          </a:bodyPr>
          <a:lstStyle/>
          <a:p>
            <a:r>
              <a:rPr lang="en-GB" b="1" dirty="0"/>
              <a:t>Peer Review:  </a:t>
            </a:r>
            <a:r>
              <a:rPr lang="en-GB" b="1" dirty="0">
                <a:solidFill>
                  <a:schemeClr val="accent2">
                    <a:lumMod val="20000"/>
                    <a:lumOff val="80000"/>
                  </a:schemeClr>
                </a:solidFill>
              </a:rPr>
              <a:t>Questions from the preparation task </a:t>
            </a:r>
          </a:p>
        </p:txBody>
      </p:sp>
    </p:spTree>
    <p:extLst>
      <p:ext uri="{BB962C8B-B14F-4D97-AF65-F5344CB8AC3E}">
        <p14:creationId xmlns:p14="http://schemas.microsoft.com/office/powerpoint/2010/main" val="4173766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29600" cy="4641379"/>
          </a:xfrm>
        </p:spPr>
        <p:txBody>
          <a:bodyPr>
            <a:normAutofit fontScale="85000" lnSpcReduction="20000"/>
          </a:bodyPr>
          <a:lstStyle/>
          <a:p>
            <a:pPr marL="0" indent="0">
              <a:buNone/>
            </a:pPr>
            <a:r>
              <a:rPr lang="en-GB" b="1" dirty="0"/>
              <a:t>In your groups, on mini-whiteboards, answer the following questions:</a:t>
            </a:r>
          </a:p>
          <a:p>
            <a:pPr marL="0" indent="0">
              <a:buNone/>
            </a:pPr>
            <a:endParaRPr lang="en-GB" dirty="0"/>
          </a:p>
          <a:p>
            <a:pPr marL="0" indent="0">
              <a:buNone/>
            </a:pPr>
            <a:r>
              <a:rPr lang="en-GB" dirty="0"/>
              <a:t>Why is peer review important?</a:t>
            </a:r>
          </a:p>
          <a:p>
            <a:pPr marL="0" indent="0">
              <a:buNone/>
            </a:pPr>
            <a:endParaRPr lang="en-GB" dirty="0"/>
          </a:p>
          <a:p>
            <a:r>
              <a:rPr lang="en-GB" dirty="0">
                <a:solidFill>
                  <a:srgbClr val="FF0000"/>
                </a:solidFill>
              </a:rPr>
              <a:t>Checks for </a:t>
            </a:r>
            <a:r>
              <a:rPr lang="en-GB" b="1" dirty="0">
                <a:solidFill>
                  <a:srgbClr val="FF0000"/>
                </a:solidFill>
              </a:rPr>
              <a:t>plagiarism</a:t>
            </a:r>
          </a:p>
          <a:p>
            <a:r>
              <a:rPr lang="en-GB" dirty="0">
                <a:solidFill>
                  <a:srgbClr val="FF0000"/>
                </a:solidFill>
              </a:rPr>
              <a:t>Checks</a:t>
            </a:r>
            <a:r>
              <a:rPr lang="en-GB" b="1" dirty="0">
                <a:solidFill>
                  <a:srgbClr val="FF0000"/>
                </a:solidFill>
              </a:rPr>
              <a:t> </a:t>
            </a:r>
            <a:r>
              <a:rPr lang="en-GB" dirty="0">
                <a:solidFill>
                  <a:srgbClr val="FF0000"/>
                </a:solidFill>
              </a:rPr>
              <a:t>it is </a:t>
            </a:r>
            <a:r>
              <a:rPr lang="en-US" b="1" dirty="0">
                <a:solidFill>
                  <a:srgbClr val="FF0000"/>
                </a:solidFill>
              </a:rPr>
              <a:t>methodologically sound</a:t>
            </a:r>
          </a:p>
          <a:p>
            <a:r>
              <a:rPr lang="en-US" dirty="0">
                <a:solidFill>
                  <a:srgbClr val="FF0000"/>
                </a:solidFill>
              </a:rPr>
              <a:t>Checks</a:t>
            </a:r>
            <a:r>
              <a:rPr lang="en-US" b="1" dirty="0">
                <a:solidFill>
                  <a:srgbClr val="FF0000"/>
                </a:solidFill>
              </a:rPr>
              <a:t> </a:t>
            </a:r>
            <a:r>
              <a:rPr lang="en-US" dirty="0">
                <a:solidFill>
                  <a:srgbClr val="FF0000"/>
                </a:solidFill>
              </a:rPr>
              <a:t>it is </a:t>
            </a:r>
            <a:r>
              <a:rPr lang="en-US" b="1" dirty="0">
                <a:solidFill>
                  <a:srgbClr val="FF0000"/>
                </a:solidFill>
              </a:rPr>
              <a:t>not making unjustified claims </a:t>
            </a:r>
            <a:r>
              <a:rPr lang="en-US" dirty="0">
                <a:solidFill>
                  <a:srgbClr val="FF0000"/>
                </a:solidFill>
              </a:rPr>
              <a:t>about the importance of their findings.</a:t>
            </a:r>
          </a:p>
          <a:p>
            <a:r>
              <a:rPr lang="en-US" dirty="0">
                <a:solidFill>
                  <a:srgbClr val="FF0000"/>
                </a:solidFill>
              </a:rPr>
              <a:t>Checks</a:t>
            </a:r>
            <a:r>
              <a:rPr lang="en-US" b="1" dirty="0">
                <a:solidFill>
                  <a:srgbClr val="FF0000"/>
                </a:solidFill>
              </a:rPr>
              <a:t> </a:t>
            </a:r>
            <a:r>
              <a:rPr lang="en-US" dirty="0">
                <a:solidFill>
                  <a:srgbClr val="FF0000"/>
                </a:solidFill>
              </a:rPr>
              <a:t>that </a:t>
            </a:r>
            <a:r>
              <a:rPr lang="en-US" b="1" dirty="0">
                <a:solidFill>
                  <a:srgbClr val="FF0000"/>
                </a:solidFill>
              </a:rPr>
              <a:t>poor quality work is not published </a:t>
            </a:r>
            <a:r>
              <a:rPr lang="en-US" dirty="0">
                <a:solidFill>
                  <a:srgbClr val="FF0000"/>
                </a:solidFill>
              </a:rPr>
              <a:t>in reputable journals</a:t>
            </a:r>
          </a:p>
          <a:p>
            <a:pPr marL="0" indent="0">
              <a:buNone/>
            </a:pPr>
            <a:endParaRPr lang="en-GB" dirty="0"/>
          </a:p>
        </p:txBody>
      </p:sp>
      <p:sp>
        <p:nvSpPr>
          <p:cNvPr id="5"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fontScale="90000"/>
          </a:bodyPr>
          <a:lstStyle/>
          <a:p>
            <a:r>
              <a:rPr lang="en-GB" b="1" dirty="0"/>
              <a:t>Peer Review:  </a:t>
            </a:r>
            <a:r>
              <a:rPr lang="en-GB" b="1" dirty="0">
                <a:solidFill>
                  <a:schemeClr val="accent2">
                    <a:lumMod val="20000"/>
                    <a:lumOff val="80000"/>
                  </a:schemeClr>
                </a:solidFill>
              </a:rPr>
              <a:t>Questions from the preparation task </a:t>
            </a:r>
          </a:p>
        </p:txBody>
      </p:sp>
    </p:spTree>
    <p:extLst>
      <p:ext uri="{BB962C8B-B14F-4D97-AF65-F5344CB8AC3E}">
        <p14:creationId xmlns:p14="http://schemas.microsoft.com/office/powerpoint/2010/main" val="69743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29600" cy="4968552"/>
          </a:xfrm>
        </p:spPr>
        <p:txBody>
          <a:bodyPr>
            <a:normAutofit fontScale="85000" lnSpcReduction="10000"/>
          </a:bodyPr>
          <a:lstStyle/>
          <a:p>
            <a:pPr marL="0" indent="0">
              <a:buNone/>
            </a:pPr>
            <a:r>
              <a:rPr lang="en-GB" b="1" dirty="0"/>
              <a:t>In your groups, on mini-whiteboards, answer the following questions:</a:t>
            </a:r>
          </a:p>
          <a:p>
            <a:pPr marL="0" indent="0">
              <a:buNone/>
            </a:pPr>
            <a:endParaRPr lang="en-GB" dirty="0"/>
          </a:p>
          <a:p>
            <a:pPr marL="0" indent="0">
              <a:buNone/>
            </a:pPr>
            <a:r>
              <a:rPr lang="en-GB" dirty="0"/>
              <a:t>Describe how publication bias is a criticism of peer review</a:t>
            </a:r>
          </a:p>
          <a:p>
            <a:pPr marL="0" indent="0">
              <a:buNone/>
            </a:pPr>
            <a:endParaRPr lang="en-GB" dirty="0"/>
          </a:p>
          <a:p>
            <a:pPr>
              <a:spcBef>
                <a:spcPts val="0"/>
              </a:spcBef>
              <a:defRPr/>
            </a:pPr>
            <a:r>
              <a:rPr lang="en-US" dirty="0">
                <a:solidFill>
                  <a:srgbClr val="FF0000"/>
                </a:solidFill>
              </a:rPr>
              <a:t>‘Headline grabbing’ research is more likely to be published because it is likely to increase the circulation of their publication</a:t>
            </a:r>
          </a:p>
          <a:p>
            <a:pPr>
              <a:spcBef>
                <a:spcPts val="0"/>
              </a:spcBef>
              <a:defRPr/>
            </a:pPr>
            <a:r>
              <a:rPr lang="en-US" dirty="0">
                <a:solidFill>
                  <a:srgbClr val="FF0000"/>
                </a:solidFill>
              </a:rPr>
              <a:t>Research that conflicts with the experts’ own research may be less likely to be published</a:t>
            </a:r>
          </a:p>
          <a:p>
            <a:pPr>
              <a:spcBef>
                <a:spcPts val="0"/>
              </a:spcBef>
              <a:defRPr/>
            </a:pPr>
            <a:r>
              <a:rPr lang="en-US" dirty="0">
                <a:solidFill>
                  <a:srgbClr val="FF0000"/>
                </a:solidFill>
              </a:rPr>
              <a:t>Research with significant (positive) results is more likely to be published</a:t>
            </a:r>
          </a:p>
        </p:txBody>
      </p:sp>
      <p:sp>
        <p:nvSpPr>
          <p:cNvPr id="5"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fontScale="90000"/>
          </a:bodyPr>
          <a:lstStyle/>
          <a:p>
            <a:r>
              <a:rPr lang="en-GB" b="1" dirty="0"/>
              <a:t>Peer Review:  </a:t>
            </a:r>
            <a:r>
              <a:rPr lang="en-GB" b="1" dirty="0">
                <a:solidFill>
                  <a:schemeClr val="accent2">
                    <a:lumMod val="20000"/>
                    <a:lumOff val="80000"/>
                  </a:schemeClr>
                </a:solidFill>
              </a:rPr>
              <a:t>Questions from the preparation task </a:t>
            </a:r>
          </a:p>
        </p:txBody>
      </p:sp>
      <p:sp>
        <p:nvSpPr>
          <p:cNvPr id="6" name="16-Point Star 5"/>
          <p:cNvSpPr/>
          <p:nvPr/>
        </p:nvSpPr>
        <p:spPr>
          <a:xfrm rot="445680">
            <a:off x="2904614" y="1660430"/>
            <a:ext cx="4896544" cy="2808312"/>
          </a:xfrm>
          <a:prstGeom prst="star16">
            <a:avLst/>
          </a:prstGeom>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defRPr/>
            </a:pPr>
            <a:r>
              <a:rPr lang="en-US" sz="2400" b="1" dirty="0">
                <a:solidFill>
                  <a:srgbClr val="FFFF00"/>
                </a:solidFill>
              </a:rPr>
              <a:t>This bias creates a false impression of the current state of Psychology</a:t>
            </a:r>
          </a:p>
        </p:txBody>
      </p:sp>
    </p:spTree>
    <p:extLst>
      <p:ext uri="{BB962C8B-B14F-4D97-AF65-F5344CB8AC3E}">
        <p14:creationId xmlns:p14="http://schemas.microsoft.com/office/powerpoint/2010/main" val="1114806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29600" cy="4641379"/>
          </a:xfrm>
        </p:spPr>
        <p:txBody>
          <a:bodyPr>
            <a:normAutofit fontScale="85000" lnSpcReduction="10000"/>
          </a:bodyPr>
          <a:lstStyle/>
          <a:p>
            <a:pPr marL="0" indent="0">
              <a:buNone/>
            </a:pPr>
            <a:r>
              <a:rPr lang="en-GB" b="1" dirty="0"/>
              <a:t>In your groups, on mini-whiteboards, answer the following questions:</a:t>
            </a:r>
          </a:p>
          <a:p>
            <a:pPr marL="0" indent="0">
              <a:buNone/>
            </a:pPr>
            <a:endParaRPr lang="en-GB" dirty="0"/>
          </a:p>
          <a:p>
            <a:pPr marL="0" indent="0">
              <a:buNone/>
            </a:pPr>
            <a:r>
              <a:rPr lang="en-GB" dirty="0"/>
              <a:t>Can you remember why ground breaking research may be supressed?</a:t>
            </a:r>
          </a:p>
          <a:p>
            <a:pPr marL="0" indent="0">
              <a:spcBef>
                <a:spcPts val="0"/>
              </a:spcBef>
              <a:buNone/>
              <a:defRPr/>
            </a:pPr>
            <a:endParaRPr lang="en-GB" dirty="0">
              <a:solidFill>
                <a:srgbClr val="FF0000"/>
              </a:solidFill>
            </a:endParaRPr>
          </a:p>
          <a:p>
            <a:pPr>
              <a:spcBef>
                <a:spcPts val="0"/>
              </a:spcBef>
              <a:defRPr/>
            </a:pPr>
            <a:r>
              <a:rPr lang="en-GB" dirty="0">
                <a:solidFill>
                  <a:srgbClr val="FF0000"/>
                </a:solidFill>
              </a:rPr>
              <a:t>Established scientists are the ones likely to be chosen as reviewers. This may mean results of research that coincide with current opinion are more likely to be passed than new, fresh and innovative research that poses a challenge to the established order</a:t>
            </a:r>
          </a:p>
        </p:txBody>
      </p:sp>
      <p:sp>
        <p:nvSpPr>
          <p:cNvPr id="5"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fontScale="90000"/>
          </a:bodyPr>
          <a:lstStyle/>
          <a:p>
            <a:r>
              <a:rPr lang="en-GB" b="1" dirty="0"/>
              <a:t>Peer Review:  </a:t>
            </a:r>
            <a:r>
              <a:rPr lang="en-GB" b="1" dirty="0">
                <a:solidFill>
                  <a:schemeClr val="accent2">
                    <a:lumMod val="20000"/>
                    <a:lumOff val="80000"/>
                  </a:schemeClr>
                </a:solidFill>
              </a:rPr>
              <a:t>Questions from the preparation task </a:t>
            </a:r>
          </a:p>
        </p:txBody>
      </p:sp>
    </p:spTree>
    <p:extLst>
      <p:ext uri="{BB962C8B-B14F-4D97-AF65-F5344CB8AC3E}">
        <p14:creationId xmlns:p14="http://schemas.microsoft.com/office/powerpoint/2010/main" val="307502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9BE11-7855-4100-B8A6-37DB5EEB1066}"/>
              </a:ext>
            </a:extLst>
          </p:cNvPr>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n-GB" dirty="0"/>
              <a:t>Exam Practice</a:t>
            </a:r>
          </a:p>
        </p:txBody>
      </p:sp>
      <p:sp>
        <p:nvSpPr>
          <p:cNvPr id="3" name="Content Placeholder 2">
            <a:extLst>
              <a:ext uri="{FF2B5EF4-FFF2-40B4-BE49-F238E27FC236}">
                <a16:creationId xmlns:a16="http://schemas.microsoft.com/office/drawing/2014/main" id="{3178FF55-B59A-4DB3-8A31-51E8B194EC0D}"/>
              </a:ext>
            </a:extLst>
          </p:cNvPr>
          <p:cNvSpPr>
            <a:spLocks noGrp="1"/>
          </p:cNvSpPr>
          <p:nvPr>
            <p:ph idx="1"/>
          </p:nvPr>
        </p:nvSpPr>
        <p:spPr/>
        <p:txBody>
          <a:bodyPr/>
          <a:lstStyle/>
          <a:p>
            <a:pPr marL="0" indent="0">
              <a:buNone/>
            </a:pPr>
            <a:r>
              <a:rPr lang="en-GB" b="1" dirty="0"/>
              <a:t>Answer the following question individually, without notes:</a:t>
            </a:r>
          </a:p>
          <a:p>
            <a:pPr marL="0" indent="0">
              <a:buNone/>
            </a:pPr>
            <a:endParaRPr lang="en-GB" dirty="0"/>
          </a:p>
          <a:p>
            <a:pPr marL="0" indent="0">
              <a:buNone/>
            </a:pPr>
            <a:r>
              <a:rPr lang="en-GB" dirty="0"/>
              <a:t>Explain why peer review is an important process in Psychological research  (4 marks)</a:t>
            </a:r>
          </a:p>
        </p:txBody>
      </p:sp>
    </p:spTree>
    <p:extLst>
      <p:ext uri="{BB962C8B-B14F-4D97-AF65-F5344CB8AC3E}">
        <p14:creationId xmlns:p14="http://schemas.microsoft.com/office/powerpoint/2010/main" val="3993834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8BAEAE-7BA0-4164-BE5A-BA44405B5AF6}"/>
              </a:ext>
            </a:extLst>
          </p:cNvPr>
          <p:cNvSpPr>
            <a:spLocks noGrp="1"/>
          </p:cNvSpPr>
          <p:nvPr>
            <p:ph idx="1"/>
          </p:nvPr>
        </p:nvSpPr>
        <p:spPr/>
        <p:txBody>
          <a:bodyPr>
            <a:normAutofit fontScale="77500" lnSpcReduction="20000"/>
          </a:bodyPr>
          <a:lstStyle/>
          <a:p>
            <a:pPr marL="0" indent="0">
              <a:buNone/>
            </a:pPr>
            <a:r>
              <a:rPr lang="en-GB" b="1" i="1" dirty="0"/>
              <a:t>One mark for each of the following:</a:t>
            </a:r>
          </a:p>
          <a:p>
            <a:endParaRPr lang="en-GB" dirty="0"/>
          </a:p>
          <a:p>
            <a:r>
              <a:rPr lang="en-GB" dirty="0"/>
              <a:t>It means that the work can be improved before publishing through the suggestion of improvements</a:t>
            </a:r>
          </a:p>
          <a:p>
            <a:r>
              <a:rPr lang="en-GB" dirty="0"/>
              <a:t>It helps to guard against plagiarism</a:t>
            </a:r>
          </a:p>
          <a:p>
            <a:r>
              <a:rPr lang="en-GB" dirty="0"/>
              <a:t>It checks it is </a:t>
            </a:r>
            <a:r>
              <a:rPr lang="en-US" dirty="0"/>
              <a:t>methodologically sound</a:t>
            </a:r>
          </a:p>
          <a:p>
            <a:r>
              <a:rPr lang="en-US" dirty="0"/>
              <a:t>It checks it is not making unjustified claims about the importance of their findings</a:t>
            </a:r>
          </a:p>
          <a:p>
            <a:r>
              <a:rPr lang="en-US" dirty="0"/>
              <a:t>It checks that poor quality work is not published in reputable journals</a:t>
            </a:r>
          </a:p>
          <a:p>
            <a:r>
              <a:rPr lang="en-US" dirty="0"/>
              <a:t>It increases the trust the public can have in </a:t>
            </a:r>
            <a:r>
              <a:rPr lang="en-US"/>
              <a:t>Psychological research</a:t>
            </a:r>
            <a:endParaRPr lang="en-US" dirty="0"/>
          </a:p>
          <a:p>
            <a:endParaRPr lang="en-US" dirty="0"/>
          </a:p>
          <a:p>
            <a:endParaRPr lang="en-GB" dirty="0"/>
          </a:p>
        </p:txBody>
      </p:sp>
      <p:sp>
        <p:nvSpPr>
          <p:cNvPr id="4" name="Title 1">
            <a:extLst>
              <a:ext uri="{FF2B5EF4-FFF2-40B4-BE49-F238E27FC236}">
                <a16:creationId xmlns:a16="http://schemas.microsoft.com/office/drawing/2014/main" id="{2CC8F6B2-0E05-47CC-8C28-1B0ABD91ACA5}"/>
              </a:ext>
            </a:extLst>
          </p:cNvPr>
          <p:cNvSpPr>
            <a:spLocks noGrp="1"/>
          </p:cNvSpPr>
          <p:nvPr>
            <p:ph type="title"/>
          </p:nvPr>
        </p:nvSpPr>
        <p:spPr>
          <a:xfrm>
            <a:off x="457200" y="274638"/>
            <a:ext cx="8229600" cy="1143000"/>
          </a:xfrm>
        </p:spPr>
        <p:style>
          <a:lnRef idx="0">
            <a:schemeClr val="accent6"/>
          </a:lnRef>
          <a:fillRef idx="3">
            <a:schemeClr val="accent6"/>
          </a:fillRef>
          <a:effectRef idx="3">
            <a:schemeClr val="accent6"/>
          </a:effectRef>
          <a:fontRef idx="minor">
            <a:schemeClr val="lt1"/>
          </a:fontRef>
        </p:style>
        <p:txBody>
          <a:bodyPr/>
          <a:lstStyle/>
          <a:p>
            <a:r>
              <a:rPr lang="en-GB" dirty="0"/>
              <a:t>Exam Practice:  </a:t>
            </a:r>
            <a:r>
              <a:rPr lang="en-GB" dirty="0">
                <a:solidFill>
                  <a:schemeClr val="accent3">
                    <a:lumMod val="40000"/>
                    <a:lumOff val="60000"/>
                  </a:schemeClr>
                </a:solidFill>
              </a:rPr>
              <a:t>Mark Scheme</a:t>
            </a:r>
          </a:p>
        </p:txBody>
      </p:sp>
    </p:spTree>
    <p:extLst>
      <p:ext uri="{BB962C8B-B14F-4D97-AF65-F5344CB8AC3E}">
        <p14:creationId xmlns:p14="http://schemas.microsoft.com/office/powerpoint/2010/main" val="2898219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839</TotalTime>
  <Words>1394</Words>
  <Application>Microsoft Office PowerPoint</Application>
  <PresentationFormat>On-screen Show (4:3)</PresentationFormat>
  <Paragraphs>107</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Peer Review and the Implications of Psychological Research.</vt:lpstr>
      <vt:lpstr>Starter</vt:lpstr>
      <vt:lpstr>Peer Review:  Questions from the preparation task </vt:lpstr>
      <vt:lpstr>Peer Review:  Questions from the preparation task </vt:lpstr>
      <vt:lpstr>Peer Review:  Questions from the preparation task </vt:lpstr>
      <vt:lpstr>Peer Review:  Questions from the preparation task </vt:lpstr>
      <vt:lpstr>Peer Review:  Questions from the preparation task </vt:lpstr>
      <vt:lpstr>Exam Practice</vt:lpstr>
      <vt:lpstr>Exam Practice:  Mark Scheme</vt:lpstr>
      <vt:lpstr>Implications of Psychological research and the economy</vt:lpstr>
      <vt:lpstr>Implications of Psychological research and the economy</vt:lpstr>
      <vt:lpstr>Implications of Psychological research and the economy</vt:lpstr>
      <vt:lpstr>Implications of Psychological research and the economy</vt:lpstr>
      <vt:lpstr>Implications of Psychological research and the economy</vt:lpstr>
      <vt:lpstr>Implications of Psychological research and the economy:  PEEL Point 1</vt:lpstr>
      <vt:lpstr>Implications of Psychological research and the economy:  PEEL Point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review, implications of Psychological research.</dc:title>
  <dc:creator>a.fantis</dc:creator>
  <cp:lastModifiedBy>Stacey Marks</cp:lastModifiedBy>
  <cp:revision>145</cp:revision>
  <dcterms:created xsi:type="dcterms:W3CDTF">2017-06-16T11:57:11Z</dcterms:created>
  <dcterms:modified xsi:type="dcterms:W3CDTF">2020-10-20T09:59:11Z</dcterms:modified>
</cp:coreProperties>
</file>