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7" r:id="rId4"/>
    <p:sldId id="262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4" autoAdjust="0"/>
    <p:restoredTop sz="9466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0A15-6DE4-4B78-B727-3A7C80B28847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61D7-D841-4E84-9F86-FD0670548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81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0A15-6DE4-4B78-B727-3A7C80B28847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61D7-D841-4E84-9F86-FD0670548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62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0A15-6DE4-4B78-B727-3A7C80B28847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61D7-D841-4E84-9F86-FD0670548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5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0A15-6DE4-4B78-B727-3A7C80B28847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61D7-D841-4E84-9F86-FD0670548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42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0A15-6DE4-4B78-B727-3A7C80B28847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61D7-D841-4E84-9F86-FD0670548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2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0A15-6DE4-4B78-B727-3A7C80B28847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61D7-D841-4E84-9F86-FD0670548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59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0A15-6DE4-4B78-B727-3A7C80B28847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61D7-D841-4E84-9F86-FD0670548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10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0A15-6DE4-4B78-B727-3A7C80B28847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61D7-D841-4E84-9F86-FD0670548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03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0A15-6DE4-4B78-B727-3A7C80B28847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61D7-D841-4E84-9F86-FD0670548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64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0A15-6DE4-4B78-B727-3A7C80B28847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61D7-D841-4E84-9F86-FD0670548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50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0A15-6DE4-4B78-B727-3A7C80B28847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61D7-D841-4E84-9F86-FD0670548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86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0A15-6DE4-4B78-B727-3A7C80B28847}" type="datetimeFigureOut">
              <a:rPr lang="en-GB" smtClean="0"/>
              <a:t>13/08/2019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061D7-D841-4E84-9F86-FD0670548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00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Psychopathology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b="1" dirty="0"/>
              <a:t>Tracking test 2</a:t>
            </a:r>
          </a:p>
          <a:p>
            <a:br>
              <a:rPr lang="en-GB" sz="3600" b="1" dirty="0"/>
            </a:br>
            <a:r>
              <a:rPr lang="en-GB" sz="3600" b="1" dirty="0"/>
              <a:t>(24 marks)</a:t>
            </a:r>
          </a:p>
        </p:txBody>
      </p:sp>
    </p:spTree>
    <p:extLst>
      <p:ext uri="{BB962C8B-B14F-4D97-AF65-F5344CB8AC3E}">
        <p14:creationId xmlns:p14="http://schemas.microsoft.com/office/powerpoint/2010/main" val="912560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741368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Systematic </a:t>
            </a:r>
            <a:r>
              <a:rPr lang="en-US" dirty="0" err="1"/>
              <a:t>desensitisation</a:t>
            </a:r>
            <a:r>
              <a:rPr lang="en-US" dirty="0"/>
              <a:t> involves learning a new response to the phobic stimulus, what is this called? (1)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reciprocal inhibition? (1)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3 key features of systematic </a:t>
            </a:r>
            <a:r>
              <a:rPr lang="en-US" dirty="0" err="1"/>
              <a:t>desensitisation</a:t>
            </a:r>
            <a:r>
              <a:rPr lang="en-US" dirty="0"/>
              <a:t>? (1)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 </a:t>
            </a:r>
            <a:r>
              <a:rPr lang="en-US" b="1" dirty="0"/>
              <a:t>one</a:t>
            </a:r>
            <a:r>
              <a:rPr lang="en-US" dirty="0"/>
              <a:t> example of a relaxation technique that is taught to patients (1)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Brosnan</a:t>
            </a:r>
            <a:r>
              <a:rPr lang="en-US" dirty="0"/>
              <a:t> and Thorpe used systematic </a:t>
            </a:r>
            <a:r>
              <a:rPr lang="en-US" dirty="0" err="1"/>
              <a:t>desensitisation</a:t>
            </a:r>
            <a:r>
              <a:rPr lang="en-US" dirty="0"/>
              <a:t> to treat a group of </a:t>
            </a:r>
            <a:r>
              <a:rPr lang="en-US" dirty="0" err="1"/>
              <a:t>technophobs</a:t>
            </a:r>
            <a:r>
              <a:rPr lang="en-US" dirty="0"/>
              <a:t> – what did they find? (1)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does flooding involve? (1)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Flooding has more positive economic implications than systematic </a:t>
            </a:r>
            <a:r>
              <a:rPr lang="en-US" dirty="0" err="1"/>
              <a:t>desensitisation</a:t>
            </a:r>
            <a:r>
              <a:rPr lang="en-US" dirty="0"/>
              <a:t> – True or False? (1)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Fill in the gap: Kaplan and </a:t>
            </a:r>
            <a:r>
              <a:rPr lang="en-US" dirty="0" err="1"/>
              <a:t>Tolin</a:t>
            </a:r>
            <a:r>
              <a:rPr lang="en-US" dirty="0"/>
              <a:t> studied the long term effectiveness of flooding and found that ………% of patients showed no symptoms 4 years later. (1)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According to the cognitive approach what causes depression? (1)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does the ABC stand for in Ellis’ model? (1)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00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734481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n-US" sz="3100" dirty="0"/>
              <a:t>Thinking that certain ideas or assumptions must be true in order for an individual to be happy – what does Ellis call this? (1)</a:t>
            </a:r>
          </a:p>
          <a:p>
            <a:pPr marL="514350" indent="-514350">
              <a:buFont typeface="+mj-lt"/>
              <a:buAutoNum type="arabicPeriod" startAt="11"/>
            </a:pPr>
            <a:endParaRPr lang="en-US" sz="3100" dirty="0"/>
          </a:p>
          <a:p>
            <a:pPr marL="514350" indent="-514350">
              <a:buFont typeface="+mj-lt"/>
              <a:buAutoNum type="arabicPeriod" startAt="11"/>
            </a:pPr>
            <a:r>
              <a:rPr lang="en-US" sz="3100" dirty="0"/>
              <a:t>Beck suggested vulnerability towards negative cognitions (thoughts) is influenced by 3 components, name one of these.  (1)</a:t>
            </a:r>
          </a:p>
          <a:p>
            <a:pPr marL="514350" indent="-514350">
              <a:buFont typeface="+mj-lt"/>
              <a:buAutoNum type="arabicPeriod" startAt="11"/>
            </a:pPr>
            <a:endParaRPr lang="en-US" sz="3100" dirty="0"/>
          </a:p>
          <a:p>
            <a:pPr marL="514350" indent="-514350">
              <a:buFont typeface="+mj-lt"/>
              <a:buAutoNum type="arabicPeriod" startAt="11"/>
            </a:pPr>
            <a:r>
              <a:rPr lang="en-US" sz="3100" dirty="0"/>
              <a:t>In relation to depression, what is a cognitive bias? (1)</a:t>
            </a:r>
          </a:p>
          <a:p>
            <a:pPr marL="514350" indent="-514350">
              <a:buFont typeface="+mj-lt"/>
              <a:buAutoNum type="arabicPeriod" startAt="11"/>
            </a:pPr>
            <a:endParaRPr lang="en-US" sz="3100" dirty="0"/>
          </a:p>
          <a:p>
            <a:pPr marL="514350" indent="-514350">
              <a:buFont typeface="+mj-lt"/>
              <a:buAutoNum type="arabicPeriod" startAt="11"/>
            </a:pPr>
            <a:r>
              <a:rPr lang="en-US" sz="3100" dirty="0"/>
              <a:t>‘I didn’t do well on my </a:t>
            </a:r>
            <a:r>
              <a:rPr lang="en-US" sz="3100" dirty="0" err="1"/>
              <a:t>Maths</a:t>
            </a:r>
            <a:r>
              <a:rPr lang="en-US" sz="3100" dirty="0"/>
              <a:t> test which shows how bad I am at learning’ – This is an example of which cognitive bias? (1)</a:t>
            </a:r>
          </a:p>
          <a:p>
            <a:pPr marL="514350" indent="-514350">
              <a:buFont typeface="+mj-lt"/>
              <a:buAutoNum type="arabicPeriod" startAt="11"/>
            </a:pPr>
            <a:endParaRPr lang="en-US" sz="3100" dirty="0"/>
          </a:p>
          <a:p>
            <a:pPr marL="514350" indent="-514350">
              <a:buFont typeface="+mj-lt"/>
              <a:buAutoNum type="arabicPeriod" startAt="11"/>
            </a:pPr>
            <a:r>
              <a:rPr lang="en-US" sz="3100" dirty="0"/>
              <a:t> The three aspects of the negative triad are..? (1)</a:t>
            </a:r>
          </a:p>
          <a:p>
            <a:pPr marL="514350" indent="-514350">
              <a:buFont typeface="+mj-lt"/>
              <a:buAutoNum type="arabicPeriod" startAt="11"/>
            </a:pPr>
            <a:endParaRPr lang="en-US" sz="3100" dirty="0"/>
          </a:p>
          <a:p>
            <a:pPr marL="514350" indent="-514350">
              <a:buFont typeface="+mj-lt"/>
              <a:buAutoNum type="arabicPeriod" startAt="11"/>
            </a:pPr>
            <a:r>
              <a:rPr lang="en-US" sz="3100" dirty="0"/>
              <a:t>One of the strengths of the cognitive explanation of depression is that it is easy to establish a causal relationship between negative thoughts and depression – True or False? (1)</a:t>
            </a:r>
          </a:p>
          <a:p>
            <a:pPr marL="514350" indent="-514350">
              <a:buFont typeface="+mj-lt"/>
              <a:buAutoNum type="arabicPeriod" startAt="11"/>
            </a:pPr>
            <a:endParaRPr lang="en-US" sz="3100" dirty="0"/>
          </a:p>
          <a:p>
            <a:pPr marL="514350" indent="-514350">
              <a:buFont typeface="+mj-lt"/>
              <a:buAutoNum type="arabicPeriod" startAt="11"/>
            </a:pPr>
            <a:r>
              <a:rPr lang="en-US" sz="3100" dirty="0"/>
              <a:t>In cognitive therapy, identifying automatic negative or irrational thoughts is often referred to as….? (1)</a:t>
            </a:r>
          </a:p>
          <a:p>
            <a:pPr marL="514350" indent="-514350">
              <a:buFont typeface="+mj-lt"/>
              <a:buAutoNum type="arabicPeriod" startAt="11"/>
            </a:pPr>
            <a:endParaRPr lang="en-US" sz="3100" dirty="0"/>
          </a:p>
          <a:p>
            <a:pPr marL="514350" indent="-514350">
              <a:buFont typeface="+mj-lt"/>
              <a:buAutoNum type="arabicPeriod" startAt="11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20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18"/>
            </a:pPr>
            <a:r>
              <a:rPr lang="en-US" sz="1700" dirty="0">
                <a:solidFill>
                  <a:prstClr val="black"/>
                </a:solidFill>
              </a:rPr>
              <a:t>The central part of Ellis’ REBT is to identify and dispute irrational thoughts and beliefs. True or False? (1)</a:t>
            </a:r>
          </a:p>
          <a:p>
            <a:pPr marL="514350" lvl="0" indent="-514350">
              <a:buFont typeface="+mj-lt"/>
              <a:buAutoNum type="arabicPeriod" startAt="18"/>
            </a:pPr>
            <a:endParaRPr lang="en-US" sz="1700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 startAt="18"/>
            </a:pPr>
            <a:r>
              <a:rPr lang="en-US" sz="1700" dirty="0">
                <a:solidFill>
                  <a:prstClr val="black"/>
                </a:solidFill>
              </a:rPr>
              <a:t>What does empirical dispute involve? (1)</a:t>
            </a:r>
          </a:p>
          <a:p>
            <a:pPr marL="514350" lvl="0" indent="-514350">
              <a:buFont typeface="+mj-lt"/>
              <a:buAutoNum type="arabicPeriod" startAt="18"/>
            </a:pPr>
            <a:endParaRPr lang="en-US" sz="1700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 startAt="18"/>
            </a:pPr>
            <a:r>
              <a:rPr lang="en-US" sz="1700" dirty="0">
                <a:solidFill>
                  <a:prstClr val="black"/>
                </a:solidFill>
              </a:rPr>
              <a:t>Why might using drug therapy and CBT be more appropriate for someone with severe depression? (1)</a:t>
            </a:r>
          </a:p>
        </p:txBody>
      </p:sp>
    </p:spTree>
    <p:extLst>
      <p:ext uri="{BB962C8B-B14F-4D97-AF65-F5344CB8AC3E}">
        <p14:creationId xmlns:p14="http://schemas.microsoft.com/office/powerpoint/2010/main" val="228716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Psychopathology - Answers to tracking test 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7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82" y="0"/>
            <a:ext cx="9036496" cy="7029400"/>
          </a:xfrm>
        </p:spPr>
        <p:txBody>
          <a:bodyPr>
            <a:normAutofit fontScale="55000" lnSpcReduction="2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GB" dirty="0"/>
              <a:t>Counter-conditioning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/>
              <a:t>We cannot be relaxed and afraid at the same time, one emotion prevents the other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/>
              <a:t>Gradual exposure, hierarchy, relaxation – (</a:t>
            </a:r>
            <a:r>
              <a:rPr lang="en-GB" i="1" dirty="0"/>
              <a:t>3 = 1 mark, 2=1/2 mark 1 = 0)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i="1" dirty="0"/>
              <a:t>Any one of the following</a:t>
            </a:r>
            <a:r>
              <a:rPr lang="en-GB" b="1" i="1" dirty="0"/>
              <a:t>: </a:t>
            </a:r>
            <a:r>
              <a:rPr lang="en-GB" dirty="0"/>
              <a:t>visualising a peaceful scene; focussing on a particular object; focus on breathing - taking slow, deep breaths; being mindful of the here and now, progressive muscle relaxation.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/>
              <a:t>Reduction in anxiety was 3 times greater for those who had systematic desensitisation compared to those who did not.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/>
              <a:t>Being bombarded with fearful object/situation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/>
              <a:t>True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/>
              <a:t>65%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/>
              <a:t>Faulty/negative thinking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/>
              <a:t>1 mark for all 3: Activating event, Belief, Consequence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 err="1"/>
              <a:t>Mustabatory</a:t>
            </a:r>
            <a:r>
              <a:rPr lang="en-GB" dirty="0"/>
              <a:t> thinking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/>
              <a:t>One of the following: Negative triad, negative self-schemas, cognitive biases.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/>
              <a:t>Making overly negative or self-defeating interpretations of a situation.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/>
              <a:t>Overgeneralisation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/>
              <a:t>The self, the world and the future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/>
              <a:t>False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/>
              <a:t>Thought catching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/>
              <a:t>True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/>
              <a:t>Asking the patient to provide proof that their thoughts or beliefs are true.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GB" dirty="0"/>
              <a:t>Because, initially, they may not be able to motivate themselves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22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568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Psychopathology </vt:lpstr>
      <vt:lpstr>PowerPoint Presentation</vt:lpstr>
      <vt:lpstr>PowerPoint Presentation</vt:lpstr>
      <vt:lpstr>PowerPoint Presentation</vt:lpstr>
      <vt:lpstr>Psychopathology - Answers to tracking test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Psychopathology</dc:title>
  <dc:creator>USER</dc:creator>
  <cp:lastModifiedBy>angela Fantis</cp:lastModifiedBy>
  <cp:revision>19</cp:revision>
  <dcterms:created xsi:type="dcterms:W3CDTF">2017-09-07T09:30:41Z</dcterms:created>
  <dcterms:modified xsi:type="dcterms:W3CDTF">2019-08-13T13:07:06Z</dcterms:modified>
</cp:coreProperties>
</file>