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16E617D-5797-4BC3-8133-4B0B89FC73E9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625E706-C47E-47F4-A7C8-ED5EEFDAB340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209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617D-5797-4BC3-8133-4B0B89FC73E9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E706-C47E-47F4-A7C8-ED5EEFDAB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47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617D-5797-4BC3-8133-4B0B89FC73E9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E706-C47E-47F4-A7C8-ED5EEFDAB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67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617D-5797-4BC3-8133-4B0B89FC73E9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E706-C47E-47F4-A7C8-ED5EEFDAB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88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16E617D-5797-4BC3-8133-4B0B89FC73E9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625E706-C47E-47F4-A7C8-ED5EEFDAB340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01455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617D-5797-4BC3-8133-4B0B89FC73E9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E706-C47E-47F4-A7C8-ED5EEFDAB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4045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617D-5797-4BC3-8133-4B0B89FC73E9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E706-C47E-47F4-A7C8-ED5EEFDAB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536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617D-5797-4BC3-8133-4B0B89FC73E9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E706-C47E-47F4-A7C8-ED5EEFDAB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68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617D-5797-4BC3-8133-4B0B89FC73E9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E706-C47E-47F4-A7C8-ED5EEFDAB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83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16E617D-5797-4BC3-8133-4B0B89FC73E9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625E706-C47E-47F4-A7C8-ED5EEFDAB34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5279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16E617D-5797-4BC3-8133-4B0B89FC73E9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625E706-C47E-47F4-A7C8-ED5EEFDAB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66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16E617D-5797-4BC3-8133-4B0B89FC73E9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625E706-C47E-47F4-A7C8-ED5EEFDAB34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486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800" dirty="0"/>
              <a:t>Psychopathology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Revision Tracking test 1</a:t>
            </a:r>
          </a:p>
        </p:txBody>
      </p:sp>
    </p:spTree>
    <p:extLst>
      <p:ext uri="{BB962C8B-B14F-4D97-AF65-F5344CB8AC3E}">
        <p14:creationId xmlns:p14="http://schemas.microsoft.com/office/powerpoint/2010/main" val="343238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52249"/>
            <a:ext cx="10178322" cy="63850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Q1:  Which definition of abnormality relates to someone not being able to carry out everyday tasks effectively? (1)</a:t>
            </a:r>
          </a:p>
          <a:p>
            <a:pPr marL="0" indent="0">
              <a:buNone/>
            </a:pPr>
            <a:r>
              <a:rPr lang="en-US" dirty="0"/>
              <a:t>Q2: ‘Rules for acceptable behaviour’ is the definition of which key term? (1)</a:t>
            </a:r>
          </a:p>
          <a:p>
            <a:pPr marL="0" indent="0">
              <a:buNone/>
            </a:pPr>
            <a:r>
              <a:rPr lang="en-US" dirty="0"/>
              <a:t>Q3: </a:t>
            </a:r>
            <a:r>
              <a:rPr lang="en-US" dirty="0" err="1"/>
              <a:t>Rosenhan</a:t>
            </a:r>
            <a:r>
              <a:rPr lang="en-US" dirty="0"/>
              <a:t> and Seligman suggested 7 features of dysfunctions which could be used to define abnormality, name two of these features. (2)</a:t>
            </a:r>
          </a:p>
          <a:p>
            <a:pPr marL="0" indent="0">
              <a:buNone/>
            </a:pPr>
            <a:r>
              <a:rPr lang="en-US" dirty="0"/>
              <a:t>Q4: Name 2 key features that Jahoda used to define ideal mental health. (2)</a:t>
            </a:r>
          </a:p>
          <a:p>
            <a:pPr marL="0" indent="0">
              <a:buNone/>
            </a:pPr>
            <a:r>
              <a:rPr lang="en-US" dirty="0"/>
              <a:t>Q5: ‘Individualism’ is a weakness of which definition of abnormality? (1)</a:t>
            </a:r>
          </a:p>
          <a:p>
            <a:pPr marL="0" indent="0">
              <a:buNone/>
            </a:pPr>
            <a:r>
              <a:rPr lang="en-US" dirty="0"/>
              <a:t>Q6: What is a weakness that all the definitions of abnormality share? (1)</a:t>
            </a:r>
          </a:p>
          <a:p>
            <a:pPr marL="0" indent="0">
              <a:buNone/>
            </a:pPr>
            <a:r>
              <a:rPr lang="en-US" dirty="0"/>
              <a:t>Q7: Persistent and excessive fear and anxiety is a NOT a </a:t>
            </a:r>
            <a:r>
              <a:rPr lang="en-US" dirty="0" err="1"/>
              <a:t>behavioural</a:t>
            </a:r>
            <a:r>
              <a:rPr lang="en-US" dirty="0"/>
              <a:t> characteristic of phobias – what type of characteristic is it? (1)</a:t>
            </a:r>
          </a:p>
          <a:p>
            <a:pPr marL="0" indent="0">
              <a:buNone/>
            </a:pPr>
            <a:r>
              <a:rPr lang="en-US" dirty="0"/>
              <a:t>Q8: Crying, screaming or running away are all examples of which </a:t>
            </a:r>
            <a:r>
              <a:rPr lang="en-US" dirty="0" err="1"/>
              <a:t>behavioural</a:t>
            </a:r>
            <a:r>
              <a:rPr lang="en-US" dirty="0"/>
              <a:t> characteristic of phobias? (1)</a:t>
            </a:r>
          </a:p>
          <a:p>
            <a:pPr marL="0" indent="0">
              <a:buNone/>
            </a:pPr>
            <a:r>
              <a:rPr lang="en-US" dirty="0"/>
              <a:t>Q9: Name 2 cognitive characteristics of phobias (2)</a:t>
            </a:r>
          </a:p>
          <a:p>
            <a:pPr marL="0" indent="0">
              <a:buNone/>
            </a:pPr>
            <a:r>
              <a:rPr lang="en-US" dirty="0"/>
              <a:t>Q10: Depression is a type of anxiety disorder – True or false? (1)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5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236483"/>
            <a:ext cx="10588225" cy="6400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Q11: Name 2 </a:t>
            </a:r>
            <a:r>
              <a:rPr lang="en-US" dirty="0" err="1"/>
              <a:t>behavioural</a:t>
            </a:r>
            <a:r>
              <a:rPr lang="en-US" dirty="0"/>
              <a:t> characteristics of depression (2)</a:t>
            </a:r>
          </a:p>
          <a:p>
            <a:pPr marL="0" indent="0">
              <a:buNone/>
            </a:pPr>
            <a:r>
              <a:rPr lang="en-US" dirty="0"/>
              <a:t>Q12: ‘Intense, uncontrollable urges to repetitively perform tasks and </a:t>
            </a:r>
            <a:r>
              <a:rPr lang="en-US" dirty="0" err="1"/>
              <a:t>behaviours’</a:t>
            </a:r>
            <a:r>
              <a:rPr lang="en-US" dirty="0"/>
              <a:t> is the definition of compulsions – True or false? (1)</a:t>
            </a:r>
          </a:p>
          <a:p>
            <a:pPr marL="0" indent="0">
              <a:buNone/>
            </a:pPr>
            <a:r>
              <a:rPr lang="en-US" dirty="0"/>
              <a:t>Q13: The basic assumption of the </a:t>
            </a:r>
            <a:r>
              <a:rPr lang="en-US" dirty="0" err="1"/>
              <a:t>behaviourist</a:t>
            </a:r>
            <a:r>
              <a:rPr lang="en-US" dirty="0"/>
              <a:t> approach is that all behaviour is caused by how we are brought up by our parents - True or False? (1)</a:t>
            </a:r>
          </a:p>
          <a:p>
            <a:pPr marL="0" indent="0">
              <a:buNone/>
            </a:pPr>
            <a:r>
              <a:rPr lang="en-US" dirty="0"/>
              <a:t>Q14.  identify the types of stimulus and response shown in Pavlov’s classical conditioning in dogs (5)	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sz="2200" dirty="0"/>
              <a:t>a) Food before learning    b) Salivation before learning     c) Bell before learning</a:t>
            </a:r>
          </a:p>
          <a:p>
            <a:pPr marL="457200" lvl="1" indent="0">
              <a:buNone/>
            </a:pPr>
            <a:r>
              <a:rPr lang="en-US" sz="2200" dirty="0"/>
              <a:t>d) Bell after learning           e) Salivation after learning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Q15: Operant conditioning is a form of learning in which a stimulus is associated with a response – True or False? (1)</a:t>
            </a:r>
          </a:p>
          <a:p>
            <a:pPr marL="0" indent="0">
              <a:buNone/>
            </a:pPr>
            <a:r>
              <a:rPr lang="en-US" dirty="0"/>
              <a:t>Q16:  A </a:t>
            </a:r>
            <a:r>
              <a:rPr lang="en-US" dirty="0" err="1"/>
              <a:t>behaviourist</a:t>
            </a:r>
            <a:r>
              <a:rPr lang="en-US" dirty="0"/>
              <a:t> researcher carried out a lab experiment. He put a rat in a box and every time a light came on the rat would receive an electric shock to its feet. However over time, the rat learned that if it pressed a lever when the light came on, it would not receive the shock. </a:t>
            </a:r>
          </a:p>
          <a:p>
            <a:pPr marL="0" indent="0">
              <a:buNone/>
            </a:pPr>
            <a:r>
              <a:rPr lang="en-US" dirty="0"/>
              <a:t>What aspect of operant conditioning is the researcher investigating? (Choose from the options below) (1)</a:t>
            </a:r>
          </a:p>
          <a:p>
            <a:pPr marL="0" indent="0" algn="ctr">
              <a:buNone/>
            </a:pPr>
            <a:r>
              <a:rPr lang="en-US" b="1" i="1" dirty="0"/>
              <a:t>Positive reinforcement    Partial reinforcement    Negative reinforcement      Punishment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4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696" y="236483"/>
            <a:ext cx="10468303" cy="6385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1.  Failure to function adequately</a:t>
            </a:r>
          </a:p>
          <a:p>
            <a:pPr marL="0" indent="0">
              <a:buNone/>
            </a:pPr>
            <a:r>
              <a:rPr lang="en-US" sz="2800" dirty="0"/>
              <a:t>2.  Social norms </a:t>
            </a:r>
          </a:p>
          <a:p>
            <a:pPr marL="0" indent="0">
              <a:buNone/>
            </a:pPr>
            <a:r>
              <a:rPr lang="en-US" sz="2800" dirty="0"/>
              <a:t>3.  Any two of the following: Personal distress, Maladaptive behaviour, Unpredictability, Irrationality, Observer discomfort, Violation of moral standards, Unconventionality.</a:t>
            </a:r>
          </a:p>
          <a:p>
            <a:pPr marL="0" indent="0">
              <a:buNone/>
            </a:pPr>
            <a:r>
              <a:rPr lang="en-US" sz="2800" dirty="0"/>
              <a:t>4.  Any two of the following: Environmental mastery, Accurate perception of reality, Autonomy, Resistance to stress, Self-actualization, Positive attitude towards self.</a:t>
            </a:r>
          </a:p>
          <a:p>
            <a:pPr marL="0" indent="0">
              <a:buNone/>
            </a:pPr>
            <a:r>
              <a:rPr lang="en-US" sz="2800" dirty="0"/>
              <a:t>5.  Deviation from social norms</a:t>
            </a:r>
          </a:p>
          <a:p>
            <a:pPr marL="0" indent="0">
              <a:buNone/>
            </a:pPr>
            <a:r>
              <a:rPr lang="en-US" sz="2800" dirty="0"/>
              <a:t>6.  Issues with culture</a:t>
            </a:r>
          </a:p>
          <a:p>
            <a:pPr marL="0" indent="0">
              <a:buNone/>
            </a:pPr>
            <a:r>
              <a:rPr lang="en-US" sz="2800" dirty="0"/>
              <a:t>7.  Emotional</a:t>
            </a:r>
          </a:p>
          <a:p>
            <a:pPr marL="0" indent="0">
              <a:buNone/>
            </a:pPr>
            <a:r>
              <a:rPr lang="en-US" sz="2800" dirty="0"/>
              <a:t>8.  Panic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20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567559"/>
            <a:ext cx="10178322" cy="5864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9.  Any two of the following: Cognitive distortions, Irrational beliefs, Selective attention to the phobic stimulus</a:t>
            </a:r>
          </a:p>
          <a:p>
            <a:pPr marL="0" indent="0">
              <a:buNone/>
            </a:pPr>
            <a:r>
              <a:rPr lang="en-US" sz="2800" dirty="0"/>
              <a:t>10.  False</a:t>
            </a:r>
          </a:p>
          <a:p>
            <a:pPr marL="0" indent="0">
              <a:buNone/>
            </a:pPr>
            <a:r>
              <a:rPr lang="en-US" sz="2800" dirty="0"/>
              <a:t>11.  Any two of the following: Loss of energy, Social impairment, Weight changes, Poor personal hygiene, Sleep pattern disturbance</a:t>
            </a:r>
          </a:p>
          <a:p>
            <a:pPr marL="0" indent="0">
              <a:buNone/>
            </a:pPr>
            <a:r>
              <a:rPr lang="en-US" sz="2800" dirty="0"/>
              <a:t>12.  True</a:t>
            </a:r>
          </a:p>
          <a:p>
            <a:pPr marL="0" indent="0">
              <a:buNone/>
            </a:pPr>
            <a:r>
              <a:rPr lang="en-US" sz="2800" dirty="0"/>
              <a:t>13.  False</a:t>
            </a:r>
          </a:p>
          <a:p>
            <a:pPr marL="0" indent="0">
              <a:buNone/>
            </a:pPr>
            <a:r>
              <a:rPr lang="en-US" sz="2800" dirty="0"/>
              <a:t>14.  UCS, UCR, NS, CS, CR</a:t>
            </a:r>
          </a:p>
          <a:p>
            <a:pPr marL="0" indent="0">
              <a:buNone/>
            </a:pPr>
            <a:r>
              <a:rPr lang="en-US" sz="2800" dirty="0"/>
              <a:t>15.  False</a:t>
            </a:r>
          </a:p>
          <a:p>
            <a:pPr marL="0" indent="0">
              <a:buNone/>
            </a:pPr>
            <a:r>
              <a:rPr lang="en-US" sz="2800" dirty="0"/>
              <a:t>16.  Negative reinforcement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60535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19</TotalTime>
  <Words>446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Psychopathology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Psychopathology</dc:title>
  <dc:creator>Nik leSaux</dc:creator>
  <cp:lastModifiedBy>angela Fantis</cp:lastModifiedBy>
  <cp:revision>3</cp:revision>
  <dcterms:created xsi:type="dcterms:W3CDTF">2017-09-07T13:03:28Z</dcterms:created>
  <dcterms:modified xsi:type="dcterms:W3CDTF">2019-08-13T13:09:05Z</dcterms:modified>
</cp:coreProperties>
</file>