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76" r:id="rId11"/>
    <p:sldId id="277" r:id="rId12"/>
    <p:sldId id="278" r:id="rId13"/>
    <p:sldId id="279" r:id="rId14"/>
    <p:sldId id="269" r:id="rId15"/>
    <p:sldId id="270" r:id="rId16"/>
    <p:sldId id="271" r:id="rId17"/>
    <p:sldId id="272" r:id="rId18"/>
    <p:sldId id="273" r:id="rId19"/>
    <p:sldId id="274" r:id="rId20"/>
    <p:sldId id="275" r:id="rId21"/>
    <p:sldId id="281"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660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2BDABA-4289-4669-AFE1-6782C6368768}" type="datetimeFigureOut">
              <a:rPr lang="en-GB" smtClean="0"/>
              <a:t>30/04/2021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385042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2BDABA-4289-4669-AFE1-6782C6368768}" type="datetimeFigureOut">
              <a:rPr lang="en-GB" smtClean="0"/>
              <a:t>30/04/2021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305502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2BDABA-4289-4669-AFE1-6782C6368768}" type="datetimeFigureOut">
              <a:rPr lang="en-GB" smtClean="0"/>
              <a:t>30/04/2021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378704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2BDABA-4289-4669-AFE1-6782C6368768}" type="datetimeFigureOut">
              <a:rPr lang="en-GB" smtClean="0"/>
              <a:t>30/04/2021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143213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2BDABA-4289-4669-AFE1-6782C6368768}" type="datetimeFigureOut">
              <a:rPr lang="en-GB" smtClean="0"/>
              <a:t>30/04/2021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240938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2BDABA-4289-4669-AFE1-6782C6368768}" type="datetimeFigureOut">
              <a:rPr lang="en-GB" smtClean="0"/>
              <a:t>30/04/2021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175051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2BDABA-4289-4669-AFE1-6782C6368768}" type="datetimeFigureOut">
              <a:rPr lang="en-GB" smtClean="0"/>
              <a:t>30/04/2021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174856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2BDABA-4289-4669-AFE1-6782C6368768}" type="datetimeFigureOut">
              <a:rPr lang="en-GB" smtClean="0"/>
              <a:t>30/04/2021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4254639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BDABA-4289-4669-AFE1-6782C6368768}" type="datetimeFigureOut">
              <a:rPr lang="en-GB" smtClean="0"/>
              <a:t>30/04/2021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221857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2BDABA-4289-4669-AFE1-6782C6368768}" type="datetimeFigureOut">
              <a:rPr lang="en-GB" smtClean="0"/>
              <a:t>30/04/2021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1583139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2BDABA-4289-4669-AFE1-6782C6368768}" type="datetimeFigureOut">
              <a:rPr lang="en-GB" smtClean="0"/>
              <a:t>30/04/2021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7D406-AFC9-4560-8593-6DD539DC488E}" type="slidenum">
              <a:rPr lang="en-GB" smtClean="0"/>
              <a:t>‹#›</a:t>
            </a:fld>
            <a:endParaRPr lang="en-GB"/>
          </a:p>
        </p:txBody>
      </p:sp>
    </p:spTree>
    <p:extLst>
      <p:ext uri="{BB962C8B-B14F-4D97-AF65-F5344CB8AC3E}">
        <p14:creationId xmlns:p14="http://schemas.microsoft.com/office/powerpoint/2010/main" val="276746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BDABA-4289-4669-AFE1-6782C6368768}" type="datetimeFigureOut">
              <a:rPr lang="en-GB" smtClean="0"/>
              <a:t>30/04/2021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7D406-AFC9-4560-8593-6DD539DC488E}" type="slidenum">
              <a:rPr lang="en-GB" smtClean="0"/>
              <a:t>‹#›</a:t>
            </a:fld>
            <a:endParaRPr lang="en-GB"/>
          </a:p>
        </p:txBody>
      </p:sp>
    </p:spTree>
    <p:extLst>
      <p:ext uri="{BB962C8B-B14F-4D97-AF65-F5344CB8AC3E}">
        <p14:creationId xmlns:p14="http://schemas.microsoft.com/office/powerpoint/2010/main" val="413975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question%20on%20thematic%20analysis.rt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play.kahoot.it/#/k/56f01e68-379f-48e9-961a-3b8493a5c9d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2"/>
          </a:lnRef>
          <a:fillRef idx="3">
            <a:schemeClr val="accent2"/>
          </a:fillRef>
          <a:effectRef idx="2">
            <a:schemeClr val="accent2"/>
          </a:effectRef>
          <a:fontRef idx="minor">
            <a:schemeClr val="lt1"/>
          </a:fontRef>
        </p:style>
        <p:txBody>
          <a:bodyPr/>
          <a:lstStyle/>
          <a:p>
            <a:r>
              <a:rPr lang="en-GB" dirty="0"/>
              <a:t>Research Methods:  Qualitative Data</a:t>
            </a:r>
          </a:p>
        </p:txBody>
      </p:sp>
      <p:sp>
        <p:nvSpPr>
          <p:cNvPr id="3" name="Subtitle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lstStyle/>
          <a:p>
            <a:pPr marL="342900" indent="-342900">
              <a:buFont typeface="Arial" panose="020B0604020202020204" pitchFamily="34" charset="0"/>
              <a:buChar char="•"/>
            </a:pPr>
            <a:r>
              <a:rPr lang="en-GB" dirty="0">
                <a:solidFill>
                  <a:schemeClr val="accent2">
                    <a:lumMod val="75000"/>
                  </a:schemeClr>
                </a:solidFill>
              </a:rPr>
              <a:t>Meta Analysis</a:t>
            </a:r>
          </a:p>
          <a:p>
            <a:pPr marL="342900" indent="-342900">
              <a:buFont typeface="Arial" panose="020B0604020202020204" pitchFamily="34" charset="0"/>
              <a:buChar char="•"/>
            </a:pPr>
            <a:r>
              <a:rPr lang="en-GB" dirty="0">
                <a:solidFill>
                  <a:schemeClr val="accent2">
                    <a:lumMod val="75000"/>
                  </a:schemeClr>
                </a:solidFill>
              </a:rPr>
              <a:t>Case Studies</a:t>
            </a:r>
          </a:p>
          <a:p>
            <a:pPr marL="342900" indent="-342900">
              <a:buFont typeface="Arial" panose="020B0604020202020204" pitchFamily="34" charset="0"/>
              <a:buChar char="•"/>
            </a:pPr>
            <a:r>
              <a:rPr lang="en-GB" dirty="0">
                <a:solidFill>
                  <a:schemeClr val="accent2">
                    <a:lumMod val="75000"/>
                  </a:schemeClr>
                </a:solidFill>
              </a:rPr>
              <a:t>Content Analysis:  Coding &amp; Thematic Analysis</a:t>
            </a:r>
          </a:p>
        </p:txBody>
      </p:sp>
    </p:spTree>
    <p:extLst>
      <p:ext uri="{BB962C8B-B14F-4D97-AF65-F5344CB8AC3E}">
        <p14:creationId xmlns:p14="http://schemas.microsoft.com/office/powerpoint/2010/main" val="335281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758543" cy="4351338"/>
          </a:xfrm>
        </p:spPr>
        <p:txBody>
          <a:bodyPr>
            <a:normAutofit lnSpcReduction="10000"/>
          </a:bodyPr>
          <a:lstStyle/>
          <a:p>
            <a:pPr marL="0" indent="0">
              <a:buNone/>
            </a:pPr>
            <a:r>
              <a:rPr lang="en-GB" dirty="0"/>
              <a:t>In 1962 Michel Siffre spent two months living in complete isolation in a cave to study the effects on his own sleep/wake cycle in the absence of external cues. He was deprived of natural light, a clock, a calendar and sound. He had no contact with the outside world. A decade later he performed a similar feat for six months in a cave in Texas. In each case, his ‘free running’ sleep/wake cycle settled to around </a:t>
            </a:r>
            <a:r>
              <a:rPr lang="en-GB" b="1" dirty="0"/>
              <a:t>25 hours</a:t>
            </a:r>
          </a:p>
          <a:p>
            <a:pPr marL="0" indent="0">
              <a:buNone/>
            </a:pPr>
            <a:endParaRPr lang="en-GB" dirty="0"/>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Case Study 1:  Michel Siffre</a:t>
            </a:r>
          </a:p>
        </p:txBody>
      </p:sp>
      <p:pic>
        <p:nvPicPr>
          <p:cNvPr id="5" name="Picture 2" descr="http://static1.squarespace.com/static/523328b5e4b0a7c4005929ca/53319937e4b0082b81dbab13/53319951e4b0443f04c15d0d/1396642928299/siffre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844823"/>
            <a:ext cx="4951226" cy="2896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43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p:spPr>
        <p:txBody>
          <a:bodyPr>
            <a:normAutofit fontScale="92500" lnSpcReduction="20000"/>
          </a:bodyPr>
          <a:lstStyle/>
          <a:p>
            <a:pPr lvl="0">
              <a:spcBef>
                <a:spcPts val="0"/>
              </a:spcBef>
              <a:buNone/>
            </a:pPr>
            <a:r>
              <a:rPr lang="en-US" dirty="0"/>
              <a:t>This case study was carried out on identical twin boys whose mother died soon after their birth. When their father remarried, the stepmother locked them in a cellar for 5 and a half years, giving them regular beatings. The father was mainly absent from the home due to his job. Discovered at age 7, the twins were underdeveloped physically, lacked speech and did not understand the meaning of pictures. Doctors predicted permanent physical and mental damage. The boys were given physical therapy and put into a school for children with severe learning difficulties and were then adopted by two child-</a:t>
            </a:r>
            <a:r>
              <a:rPr lang="en-US" dirty="0" err="1"/>
              <a:t>centred</a:t>
            </a:r>
            <a:r>
              <a:rPr lang="en-US" dirty="0"/>
              <a:t> sisters.</a:t>
            </a:r>
          </a:p>
          <a:p>
            <a:pPr lvl="0">
              <a:spcBef>
                <a:spcPts val="0"/>
              </a:spcBef>
              <a:buNone/>
            </a:pPr>
            <a:endParaRPr lang="en-US" dirty="0"/>
          </a:p>
          <a:p>
            <a:pPr lvl="0">
              <a:spcBef>
                <a:spcPts val="0"/>
              </a:spcBef>
              <a:buNone/>
            </a:pPr>
            <a:r>
              <a:rPr lang="en-US" dirty="0"/>
              <a:t>At age 14 their intellectual, social, emotional and </a:t>
            </a:r>
            <a:r>
              <a:rPr lang="en-US" dirty="0" err="1"/>
              <a:t>behavioural</a:t>
            </a:r>
            <a:r>
              <a:rPr lang="en-US" dirty="0"/>
              <a:t> functioning was near normal. At adults they both married and had children and successful careers. Both enjoyed healthy adult relationships and are still close to one another</a:t>
            </a:r>
          </a:p>
          <a:p>
            <a:pPr marL="0" indent="0">
              <a:buNone/>
            </a:pPr>
            <a:endParaRPr lang="en-GB" dirty="0"/>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Case Study 2:  The case of the Czech Twins</a:t>
            </a:r>
          </a:p>
        </p:txBody>
      </p:sp>
    </p:spTree>
    <p:extLst>
      <p:ext uri="{BB962C8B-B14F-4D97-AF65-F5344CB8AC3E}">
        <p14:creationId xmlns:p14="http://schemas.microsoft.com/office/powerpoint/2010/main" val="2866082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7456714" cy="4351338"/>
          </a:xfrm>
        </p:spPr>
        <p:txBody>
          <a:bodyPr>
            <a:normAutofit fontScale="92500" lnSpcReduction="10000"/>
          </a:bodyPr>
          <a:lstStyle/>
          <a:p>
            <a:pPr marL="0" indent="0">
              <a:buNone/>
            </a:pPr>
            <a:r>
              <a:rPr lang="en-GB" dirty="0"/>
              <a:t>Freud developed his theory of repression and the unconscious mind through cases such as that of Anna O, a young woman who had developed a series of psychological and physical disturbances that Freud, and his colleague Breuer, were able to treat by uncovering the unconscious conflicts behind them.  For example, Anna developed a fear of water and could not drink.  This was cured when, under hypnosis, Anna revealed that a lady companion from childhood had let her dog drink from Anna’s glass.  Once the memory had been uncovered and the discomfort dealt with, Anna was able to drink water again. </a:t>
            </a:r>
          </a:p>
          <a:p>
            <a:pPr marL="0" indent="0">
              <a:buNone/>
            </a:pPr>
            <a:endParaRPr lang="en-GB" dirty="0"/>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Case Study 3:  The case of Anna O</a:t>
            </a:r>
          </a:p>
        </p:txBody>
      </p:sp>
      <p:pic>
        <p:nvPicPr>
          <p:cNvPr id="5" name="Picture 4"/>
          <p:cNvPicPr>
            <a:picLocks noChangeAspect="1"/>
          </p:cNvPicPr>
          <p:nvPr/>
        </p:nvPicPr>
        <p:blipFill rotWithShape="1">
          <a:blip r:embed="rId2"/>
          <a:srcRect l="6376" t="7092" r="4286" b="8145"/>
          <a:stretch/>
        </p:blipFill>
        <p:spPr>
          <a:xfrm>
            <a:off x="8532223" y="1825625"/>
            <a:ext cx="2821577" cy="4405620"/>
          </a:xfrm>
          <a:prstGeom prst="rect">
            <a:avLst/>
          </a:prstGeom>
        </p:spPr>
      </p:pic>
    </p:spTree>
    <p:extLst>
      <p:ext uri="{BB962C8B-B14F-4D97-AF65-F5344CB8AC3E}">
        <p14:creationId xmlns:p14="http://schemas.microsoft.com/office/powerpoint/2010/main" val="226969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GB" dirty="0"/>
              <a:t>Jim was removed from his alcoholic parents who were judged not fit to take care of him. Jim therefore spent the first five years of his life in a children’s home.</a:t>
            </a:r>
          </a:p>
          <a:p>
            <a:endParaRPr lang="en-GB" dirty="0"/>
          </a:p>
          <a:p>
            <a:pPr marL="0" indent="0">
              <a:buNone/>
            </a:pPr>
            <a:r>
              <a:rPr lang="en-GB" dirty="0"/>
              <a:t>Jim is 15 and has very few close friends. His most recent school report described him as lacking empathy and his grades are low. In the last few weeks Jim has started to get into trouble with the police. He has a criminal record for vandalism after damaging a bus shelter and has started stealing from the local shop.</a:t>
            </a:r>
          </a:p>
          <a:p>
            <a:endParaRPr lang="en-GB" dirty="0"/>
          </a:p>
          <a:p>
            <a:pPr marL="0" indent="0">
              <a:buNone/>
            </a:pPr>
            <a:r>
              <a:rPr lang="en-GB" dirty="0"/>
              <a:t>A Psychologist has conducted a case study on Jim’s life which has included interviews with Jim’s teachers and care workers. and naturalistic observations of Jim. The Psychologist has concluded that Jim’s behaviour is a result of his upbringing</a:t>
            </a:r>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Case Study 4:  The case of Jim</a:t>
            </a:r>
          </a:p>
        </p:txBody>
      </p:sp>
    </p:spTree>
    <p:extLst>
      <p:ext uri="{BB962C8B-B14F-4D97-AF65-F5344CB8AC3E}">
        <p14:creationId xmlns:p14="http://schemas.microsoft.com/office/powerpoint/2010/main" val="4226350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a:t>
            </a:r>
          </a:p>
        </p:txBody>
      </p:sp>
      <p:sp>
        <p:nvSpPr>
          <p:cNvPr id="3" name="Content Placeholder 2"/>
          <p:cNvSpPr>
            <a:spLocks noGrp="1"/>
          </p:cNvSpPr>
          <p:nvPr>
            <p:ph idx="1"/>
          </p:nvPr>
        </p:nvSpPr>
        <p:spPr>
          <a:xfrm>
            <a:off x="838201" y="1825625"/>
            <a:ext cx="4648200" cy="4351338"/>
          </a:xfrm>
        </p:spPr>
        <p:txBody>
          <a:bodyPr>
            <a:normAutofit fontScale="92500" lnSpcReduction="10000"/>
          </a:bodyPr>
          <a:lstStyle/>
          <a:p>
            <a:pPr marL="0" indent="0">
              <a:buNone/>
            </a:pPr>
            <a:r>
              <a:rPr lang="en-GB" b="1" i="1" dirty="0"/>
              <a:t>What is content analysis?</a:t>
            </a:r>
          </a:p>
          <a:p>
            <a:pPr marL="0" indent="0">
              <a:buNone/>
            </a:pPr>
            <a:r>
              <a:rPr lang="en-US" dirty="0">
                <a:solidFill>
                  <a:schemeClr val="accent4">
                    <a:lumMod val="50000"/>
                  </a:schemeClr>
                </a:solidFill>
              </a:rPr>
              <a:t>Content analysis is a technique for </a:t>
            </a:r>
            <a:r>
              <a:rPr lang="en-US" dirty="0" err="1">
                <a:solidFill>
                  <a:schemeClr val="accent4">
                    <a:lumMod val="50000"/>
                  </a:schemeClr>
                </a:solidFill>
              </a:rPr>
              <a:t>analysing</a:t>
            </a:r>
            <a:r>
              <a:rPr lang="en-US" dirty="0">
                <a:solidFill>
                  <a:schemeClr val="accent4">
                    <a:lumMod val="50000"/>
                  </a:schemeClr>
                </a:solidFill>
              </a:rPr>
              <a:t> qualitative data of various kinds. Data can be placed into categories and counted </a:t>
            </a:r>
            <a:r>
              <a:rPr lang="en-US" b="1" i="1" dirty="0">
                <a:solidFill>
                  <a:schemeClr val="accent4">
                    <a:lumMod val="50000"/>
                  </a:schemeClr>
                </a:solidFill>
              </a:rPr>
              <a:t>(quantitative) </a:t>
            </a:r>
            <a:r>
              <a:rPr lang="en-US" dirty="0">
                <a:solidFill>
                  <a:schemeClr val="accent4">
                    <a:lumMod val="50000"/>
                  </a:schemeClr>
                </a:solidFill>
              </a:rPr>
              <a:t>or can be </a:t>
            </a:r>
            <a:r>
              <a:rPr lang="en-US" dirty="0" err="1">
                <a:solidFill>
                  <a:schemeClr val="accent4">
                    <a:lumMod val="50000"/>
                  </a:schemeClr>
                </a:solidFill>
              </a:rPr>
              <a:t>analysed</a:t>
            </a:r>
            <a:r>
              <a:rPr lang="en-US" dirty="0">
                <a:solidFill>
                  <a:schemeClr val="accent4">
                    <a:lumMod val="50000"/>
                  </a:schemeClr>
                </a:solidFill>
              </a:rPr>
              <a:t> in themes </a:t>
            </a:r>
            <a:r>
              <a:rPr lang="en-US" b="1" i="1" dirty="0">
                <a:solidFill>
                  <a:schemeClr val="accent4">
                    <a:lumMod val="50000"/>
                  </a:schemeClr>
                </a:solidFill>
              </a:rPr>
              <a:t>(qualitative)</a:t>
            </a:r>
          </a:p>
          <a:p>
            <a:pPr marL="0" indent="0">
              <a:buNone/>
            </a:pPr>
            <a:endParaRPr lang="en-US" b="1" i="1" dirty="0">
              <a:solidFill>
                <a:schemeClr val="accent4">
                  <a:lumMod val="50000"/>
                </a:schemeClr>
              </a:solidFill>
            </a:endParaRPr>
          </a:p>
          <a:p>
            <a:pPr marL="0" indent="0">
              <a:buNone/>
            </a:pPr>
            <a:r>
              <a:rPr lang="en-GB" dirty="0">
                <a:solidFill>
                  <a:schemeClr val="accent4">
                    <a:lumMod val="50000"/>
                  </a:schemeClr>
                </a:solidFill>
              </a:rPr>
              <a:t>There are two different ways a psychologist can conduct a content analysis; </a:t>
            </a:r>
            <a:r>
              <a:rPr lang="en-GB" b="1" dirty="0">
                <a:solidFill>
                  <a:schemeClr val="accent4">
                    <a:lumMod val="50000"/>
                  </a:schemeClr>
                </a:solidFill>
              </a:rPr>
              <a:t>coding or thematic analysis</a:t>
            </a:r>
          </a:p>
          <a:p>
            <a:pPr marL="0" indent="0">
              <a:buNone/>
            </a:pPr>
            <a:endParaRPr lang="en-GB" b="1" i="1" dirty="0">
              <a:solidFill>
                <a:schemeClr val="accent4">
                  <a:lumMod val="50000"/>
                </a:schemeClr>
              </a:solidFill>
            </a:endParaRPr>
          </a:p>
          <a:p>
            <a:pPr marL="0" indent="0">
              <a:buNone/>
            </a:pPr>
            <a:endParaRPr lang="en-GB" b="1" i="1" dirty="0">
              <a:solidFill>
                <a:schemeClr val="accent4">
                  <a:lumMod val="50000"/>
                </a:schemeClr>
              </a:solidFill>
            </a:endParaRPr>
          </a:p>
        </p:txBody>
      </p:sp>
      <p:sp>
        <p:nvSpPr>
          <p:cNvPr id="6" name="TextBox 5"/>
          <p:cNvSpPr txBox="1"/>
          <p:nvPr/>
        </p:nvSpPr>
        <p:spPr>
          <a:xfrm>
            <a:off x="5486401" y="1825625"/>
            <a:ext cx="5867399" cy="4893647"/>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342900" indent="-342900">
              <a:buFont typeface="Wingdings 3"/>
              <a:buChar char=""/>
              <a:tabLst>
                <a:tab pos="457200" algn="l"/>
              </a:tabLst>
            </a:pPr>
            <a:r>
              <a:rPr lang="en-GB" sz="2400" b="1" dirty="0"/>
              <a:t>Coding</a:t>
            </a:r>
            <a:r>
              <a:rPr lang="en-GB" sz="2400" dirty="0"/>
              <a:t>: The Psychologist converts found themes into quantitative data through a method called coding. This involves the Psychologist counting every time a theme or item occurs. This will allow them to perform a statistical analysis  on the data </a:t>
            </a:r>
            <a:r>
              <a:rPr lang="en-GB" sz="2400" b="1" i="1" dirty="0"/>
              <a:t>(Qualitative data &gt; Quantitative data)</a:t>
            </a:r>
          </a:p>
          <a:p>
            <a:pPr marL="342900" indent="-342900">
              <a:buFont typeface="Wingdings 3"/>
              <a:buChar char=""/>
              <a:tabLst>
                <a:tab pos="457200" algn="l"/>
              </a:tabLst>
            </a:pPr>
            <a:endParaRPr lang="en-GB" sz="2400" dirty="0"/>
          </a:p>
          <a:p>
            <a:pPr marL="342900" lvl="0" indent="-342900">
              <a:spcAft>
                <a:spcPts val="0"/>
              </a:spcAft>
              <a:buFont typeface="Wingdings 3"/>
              <a:buChar char=""/>
              <a:tabLst>
                <a:tab pos="457200" algn="l"/>
              </a:tabLst>
            </a:pPr>
            <a:r>
              <a:rPr lang="en-GB" sz="2400" b="1" dirty="0"/>
              <a:t>Thematic analysis: </a:t>
            </a:r>
            <a:r>
              <a:rPr lang="en-GB" sz="2400" dirty="0"/>
              <a:t>The Psychologists explores the material and then converts the qualitative data into a summary of reoccurring themes (Qualitative data &gt; Qualitative data)</a:t>
            </a:r>
          </a:p>
        </p:txBody>
      </p:sp>
      <p:sp>
        <p:nvSpPr>
          <p:cNvPr id="8" name="12-Point Star 7"/>
          <p:cNvSpPr/>
          <p:nvPr/>
        </p:nvSpPr>
        <p:spPr>
          <a:xfrm rot="302138">
            <a:off x="1074128" y="3491536"/>
            <a:ext cx="5894384" cy="3030039"/>
          </a:xfrm>
          <a:prstGeom prst="star12">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Beware!  If asked to describe how you would carry a thematic analysis on a specified piece of material, and you talk about coding, you will not receive any credit</a:t>
            </a:r>
          </a:p>
        </p:txBody>
      </p:sp>
      <p:sp>
        <p:nvSpPr>
          <p:cNvPr id="9" name="Rounded Rectangle 8"/>
          <p:cNvSpPr/>
          <p:nvPr/>
        </p:nvSpPr>
        <p:spPr>
          <a:xfrm>
            <a:off x="6231988" y="5486401"/>
            <a:ext cx="5121812" cy="1078127"/>
          </a:xfrm>
          <a:prstGeom prst="roundRect">
            <a:avLst/>
          </a:prstGeom>
          <a:solidFill>
            <a:schemeClr val="bg2">
              <a:lumMod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On MWBs, what kind of material would you carry out a content analysis on? </a:t>
            </a:r>
          </a:p>
        </p:txBody>
      </p:sp>
    </p:spTree>
    <p:extLst>
      <p:ext uri="{BB962C8B-B14F-4D97-AF65-F5344CB8AC3E}">
        <p14:creationId xmlns:p14="http://schemas.microsoft.com/office/powerpoint/2010/main" val="351356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895011" cy="4351338"/>
          </a:xfrm>
        </p:spPr>
        <p:txBody>
          <a:bodyPr>
            <a:normAutofit fontScale="77500" lnSpcReduction="20000"/>
          </a:bodyPr>
          <a:lstStyle/>
          <a:p>
            <a:pPr marL="0" indent="0">
              <a:buNone/>
            </a:pPr>
            <a:r>
              <a:rPr lang="en-GB" b="1" i="1" dirty="0">
                <a:solidFill>
                  <a:schemeClr val="accent2">
                    <a:lumMod val="75000"/>
                  </a:schemeClr>
                </a:solidFill>
              </a:rPr>
              <a:t>You are going to have a go at carrying out a content analysis, using coding</a:t>
            </a:r>
          </a:p>
          <a:p>
            <a:pPr marL="0" indent="0">
              <a:buNone/>
            </a:pPr>
            <a:endParaRPr lang="en-GB" b="1" i="1" dirty="0"/>
          </a:p>
          <a:p>
            <a:pPr marL="0" indent="0">
              <a:buNone/>
            </a:pPr>
            <a:r>
              <a:rPr lang="en-GB" b="1" dirty="0"/>
              <a:t>A psychologist is investigating the effects bullying has on school children. They ask participants to write a diary of their experiences.</a:t>
            </a:r>
          </a:p>
          <a:p>
            <a:pPr marL="0" indent="0">
              <a:buNone/>
            </a:pPr>
            <a:endParaRPr lang="en-GB" b="1" dirty="0"/>
          </a:p>
          <a:p>
            <a:pPr marL="0" indent="0">
              <a:buNone/>
            </a:pPr>
            <a:r>
              <a:rPr lang="en-GB" dirty="0"/>
              <a:t>In pairs, using the information on content analysis on page 28, have a go conducting a content analysis, using coding, for the diary entries you have been given.</a:t>
            </a:r>
          </a:p>
          <a:p>
            <a:pPr marL="0" indent="0">
              <a:buNone/>
            </a:pPr>
            <a:endParaRPr lang="en-GB" b="1" dirty="0"/>
          </a:p>
          <a:p>
            <a:pPr marL="0" indent="0">
              <a:buNone/>
            </a:pPr>
            <a:r>
              <a:rPr lang="en-GB" b="1" i="1" dirty="0"/>
              <a:t>Remember to read the content first, before you construct the categories</a:t>
            </a:r>
          </a:p>
          <a:p>
            <a:pPr marL="0" indent="0">
              <a:buNone/>
            </a:pPr>
            <a:endParaRPr lang="en-GB" b="1" dirty="0"/>
          </a:p>
          <a:p>
            <a:pPr marL="0" indent="0">
              <a:buNone/>
            </a:pPr>
            <a:endParaRPr lang="en-GB" b="1" i="1"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  </a:t>
            </a:r>
            <a:r>
              <a:rPr lang="en-GB" dirty="0">
                <a:solidFill>
                  <a:schemeClr val="accent4">
                    <a:lumMod val="60000"/>
                    <a:lumOff val="40000"/>
                  </a:schemeClr>
                </a:solidFill>
              </a:rPr>
              <a:t>Coding</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9431" y="1825625"/>
            <a:ext cx="3384369" cy="225624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1622" y="4216808"/>
            <a:ext cx="3432178" cy="1960155"/>
          </a:xfrm>
          <a:prstGeom prst="rect">
            <a:avLst/>
          </a:prstGeom>
        </p:spPr>
      </p:pic>
    </p:spTree>
    <p:extLst>
      <p:ext uri="{BB962C8B-B14F-4D97-AF65-F5344CB8AC3E}">
        <p14:creationId xmlns:p14="http://schemas.microsoft.com/office/powerpoint/2010/main" val="2468053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3981994" cy="4351338"/>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fontScale="92500" lnSpcReduction="10000"/>
          </a:bodyPr>
          <a:lstStyle/>
          <a:p>
            <a:pPr marL="0" indent="0">
              <a:buNone/>
            </a:pPr>
            <a:r>
              <a:rPr lang="en-GB" b="1" i="1" dirty="0">
                <a:solidFill>
                  <a:schemeClr val="accent2">
                    <a:lumMod val="75000"/>
                  </a:schemeClr>
                </a:solidFill>
              </a:rPr>
              <a:t>Here are some categories that you could have used: </a:t>
            </a:r>
          </a:p>
          <a:p>
            <a:pPr marL="0" indent="0">
              <a:buNone/>
            </a:pPr>
            <a:endParaRPr lang="en-GB" b="1" i="1" dirty="0">
              <a:solidFill>
                <a:schemeClr val="accent2">
                  <a:lumMod val="75000"/>
                </a:schemeClr>
              </a:solidFill>
            </a:endParaRPr>
          </a:p>
          <a:p>
            <a:r>
              <a:rPr lang="en-GB" dirty="0"/>
              <a:t>Sadness</a:t>
            </a:r>
          </a:p>
          <a:p>
            <a:r>
              <a:rPr lang="en-GB" dirty="0"/>
              <a:t>Confusion </a:t>
            </a:r>
          </a:p>
          <a:p>
            <a:r>
              <a:rPr lang="en-GB" dirty="0"/>
              <a:t>Humiliation </a:t>
            </a:r>
          </a:p>
          <a:p>
            <a:r>
              <a:rPr lang="en-GB" dirty="0"/>
              <a:t>Isolation </a:t>
            </a:r>
          </a:p>
          <a:p>
            <a:r>
              <a:rPr lang="en-GB" dirty="0"/>
              <a:t>Physical pain</a:t>
            </a:r>
          </a:p>
          <a:p>
            <a:r>
              <a:rPr lang="en-GB" dirty="0"/>
              <a:t>Anger</a:t>
            </a:r>
          </a:p>
          <a:p>
            <a:r>
              <a:rPr lang="en-GB" dirty="0"/>
              <a:t>Anxiety/fear</a:t>
            </a:r>
          </a:p>
          <a:p>
            <a:pPr marL="0" indent="0">
              <a:buNone/>
            </a:pPr>
            <a:endParaRPr lang="en-GB" b="1" i="1" dirty="0">
              <a:solidFill>
                <a:schemeClr val="accent2">
                  <a:lumMod val="75000"/>
                </a:schemeClr>
              </a:solidFill>
            </a:endParaRPr>
          </a:p>
        </p:txBody>
      </p:sp>
      <p:sp>
        <p:nvSpPr>
          <p:cNvPr id="5"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  </a:t>
            </a:r>
            <a:r>
              <a:rPr lang="en-GB" dirty="0">
                <a:solidFill>
                  <a:schemeClr val="accent4">
                    <a:lumMod val="60000"/>
                    <a:lumOff val="40000"/>
                  </a:schemeClr>
                </a:solidFill>
              </a:rPr>
              <a:t>Coding</a:t>
            </a:r>
          </a:p>
        </p:txBody>
      </p:sp>
      <p:sp>
        <p:nvSpPr>
          <p:cNvPr id="7" name="Rounded Rectangle 6"/>
          <p:cNvSpPr/>
          <p:nvPr/>
        </p:nvSpPr>
        <p:spPr>
          <a:xfrm>
            <a:off x="5121226" y="1825625"/>
            <a:ext cx="6119446" cy="4504837"/>
          </a:xfrm>
          <a:prstGeom prst="roundRect">
            <a:avLst/>
          </a:prstGeom>
          <a:solidFill>
            <a:srgbClr val="FF3300"/>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Now, in your pairs: </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write three conclusions from your data to feed back to the rest of the class</a:t>
            </a:r>
          </a:p>
          <a:p>
            <a:pPr marL="457200" indent="-457200">
              <a:buFont typeface="Arial" panose="020B0604020202020204" pitchFamily="34" charset="0"/>
              <a:buChar char="•"/>
            </a:pPr>
            <a:r>
              <a:rPr lang="en-GB" sz="2400" dirty="0"/>
              <a:t>What do you think the advantages are of carrying out a content analysis in this way?</a:t>
            </a:r>
          </a:p>
          <a:p>
            <a:pPr marL="457200" indent="-457200">
              <a:buFont typeface="Arial" panose="020B0604020202020204" pitchFamily="34" charset="0"/>
              <a:buChar char="•"/>
            </a:pPr>
            <a:r>
              <a:rPr lang="en-GB" sz="2400" dirty="0"/>
              <a:t>What did you find difficult about carrying out the coding?</a:t>
            </a:r>
          </a:p>
          <a:p>
            <a:pPr marL="457200" indent="-457200">
              <a:buFont typeface="Arial" panose="020B0604020202020204" pitchFamily="34" charset="0"/>
              <a:buChar char="•"/>
            </a:pPr>
            <a:r>
              <a:rPr lang="en-GB" sz="2400" dirty="0"/>
              <a:t>Are there any other weaknesses of using this method?</a:t>
            </a:r>
          </a:p>
        </p:txBody>
      </p:sp>
    </p:spTree>
    <p:extLst>
      <p:ext uri="{BB962C8B-B14F-4D97-AF65-F5344CB8AC3E}">
        <p14:creationId xmlns:p14="http://schemas.microsoft.com/office/powerpoint/2010/main" val="78345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814625" cy="4351338"/>
          </a:xfrm>
        </p:spPr>
        <p:txBody>
          <a:bodyPr>
            <a:normAutofit fontScale="85000" lnSpcReduction="20000"/>
          </a:bodyPr>
          <a:lstStyle/>
          <a:p>
            <a:pPr marL="0" indent="0">
              <a:buNone/>
            </a:pPr>
            <a:r>
              <a:rPr lang="en-GB" b="1" i="1" dirty="0">
                <a:solidFill>
                  <a:schemeClr val="accent2">
                    <a:lumMod val="75000"/>
                  </a:schemeClr>
                </a:solidFill>
              </a:rPr>
              <a:t>Now you are going to have a go at conducting a thematic analysis</a:t>
            </a:r>
          </a:p>
          <a:p>
            <a:pPr marL="0" indent="0">
              <a:buNone/>
            </a:pPr>
            <a:endParaRPr lang="en-GB" b="1" i="1" dirty="0">
              <a:solidFill>
                <a:schemeClr val="accent2">
                  <a:lumMod val="75000"/>
                </a:schemeClr>
              </a:solidFill>
            </a:endParaRPr>
          </a:p>
          <a:p>
            <a:pPr marL="0" indent="0">
              <a:buNone/>
            </a:pPr>
            <a:r>
              <a:rPr lang="en-GB" b="1" dirty="0"/>
              <a:t>A psychologist is investigating the symptoms of depression. They ask participants to write a diary of their experiences with depression. </a:t>
            </a:r>
          </a:p>
          <a:p>
            <a:pPr marL="0" indent="0">
              <a:buNone/>
            </a:pPr>
            <a:endParaRPr lang="en-GB" b="1" dirty="0"/>
          </a:p>
          <a:p>
            <a:pPr marL="0" indent="0">
              <a:buNone/>
            </a:pPr>
            <a:r>
              <a:rPr lang="en-GB" dirty="0"/>
              <a:t>Using the information on content analysis on page 28, have a go at conducting a </a:t>
            </a:r>
            <a:r>
              <a:rPr lang="en-GB" b="1" i="1" dirty="0"/>
              <a:t>thematic analysis </a:t>
            </a:r>
            <a:r>
              <a:rPr lang="en-GB" dirty="0"/>
              <a:t>for the diary entry you have been given. </a:t>
            </a:r>
          </a:p>
          <a:p>
            <a:pPr marL="0" indent="0">
              <a:buNone/>
            </a:pPr>
            <a:endParaRPr lang="en-GB" b="1" dirty="0"/>
          </a:p>
          <a:p>
            <a:pPr marL="0" indent="0">
              <a:buNone/>
            </a:pPr>
            <a:r>
              <a:rPr lang="en-GB" b="1" i="1" dirty="0"/>
              <a:t>Remember to read the content first, before you construct </a:t>
            </a:r>
            <a:r>
              <a:rPr lang="en-GB" b="1" i="1"/>
              <a:t>the themes</a:t>
            </a:r>
            <a:endParaRPr lang="en-GB" b="1" i="1" dirty="0"/>
          </a:p>
          <a:p>
            <a:pPr marL="0" indent="0">
              <a:buNone/>
            </a:pPr>
            <a:endParaRPr lang="en-GB"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  </a:t>
            </a:r>
            <a:r>
              <a:rPr lang="en-GB" dirty="0">
                <a:solidFill>
                  <a:schemeClr val="accent4">
                    <a:lumMod val="60000"/>
                    <a:lumOff val="40000"/>
                  </a:schemeClr>
                </a:solidFill>
              </a:rPr>
              <a:t>Thematic Analysis</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20040"/>
          <a:stretch/>
        </p:blipFill>
        <p:spPr>
          <a:xfrm>
            <a:off x="8149708" y="1825624"/>
            <a:ext cx="3204092" cy="225400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7843" y="4214567"/>
            <a:ext cx="3175957" cy="2277101"/>
          </a:xfrm>
          <a:prstGeom prst="rect">
            <a:avLst/>
          </a:prstGeom>
        </p:spPr>
      </p:pic>
    </p:spTree>
    <p:extLst>
      <p:ext uri="{BB962C8B-B14F-4D97-AF65-F5344CB8AC3E}">
        <p14:creationId xmlns:p14="http://schemas.microsoft.com/office/powerpoint/2010/main" val="3610172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956495" cy="4351338"/>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marL="0" indent="0">
              <a:buNone/>
            </a:pPr>
            <a:r>
              <a:rPr lang="en-GB" b="1" i="1" dirty="0"/>
              <a:t>Some of the themes may have been:</a:t>
            </a:r>
          </a:p>
          <a:p>
            <a:pPr marL="0" indent="0">
              <a:buNone/>
            </a:pPr>
            <a:endParaRPr lang="en-GB" dirty="0"/>
          </a:p>
          <a:p>
            <a:r>
              <a:rPr lang="en-GB" dirty="0"/>
              <a:t>Difficult completing tasks</a:t>
            </a:r>
          </a:p>
          <a:p>
            <a:r>
              <a:rPr lang="en-GB" dirty="0"/>
              <a:t>Lack of motivation</a:t>
            </a:r>
          </a:p>
          <a:p>
            <a:r>
              <a:rPr lang="en-GB" dirty="0"/>
              <a:t>Negative thoughts about the current situation</a:t>
            </a:r>
          </a:p>
          <a:p>
            <a:r>
              <a:rPr lang="en-GB" dirty="0"/>
              <a:t>Feeling that they have let others down</a:t>
            </a:r>
          </a:p>
          <a:p>
            <a:r>
              <a:rPr lang="en-GB" dirty="0"/>
              <a:t>Feelings of sadness</a:t>
            </a:r>
          </a:p>
          <a:p>
            <a:r>
              <a:rPr lang="en-GB" dirty="0"/>
              <a:t>Negative thoughts about one’s appearance</a:t>
            </a:r>
          </a:p>
          <a:p>
            <a:r>
              <a:rPr lang="en-GB" dirty="0"/>
              <a:t>Feelings of not being able to cope</a:t>
            </a:r>
          </a:p>
          <a:p>
            <a:r>
              <a:rPr lang="en-GB" dirty="0"/>
              <a:t>Crying </a:t>
            </a:r>
          </a:p>
          <a:p>
            <a:r>
              <a:rPr lang="en-GB" dirty="0"/>
              <a:t>Sense of hopelessness about the future</a:t>
            </a:r>
          </a:p>
          <a:p>
            <a:r>
              <a:rPr lang="en-GB" dirty="0"/>
              <a:t>Negative mood</a:t>
            </a:r>
          </a:p>
          <a:p>
            <a:endParaRPr lang="en-GB"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  </a:t>
            </a:r>
            <a:r>
              <a:rPr lang="en-GB" dirty="0">
                <a:solidFill>
                  <a:schemeClr val="accent4">
                    <a:lumMod val="60000"/>
                    <a:lumOff val="40000"/>
                  </a:schemeClr>
                </a:solidFill>
              </a:rPr>
              <a:t>Thematic Analysis</a:t>
            </a:r>
          </a:p>
        </p:txBody>
      </p:sp>
      <p:sp>
        <p:nvSpPr>
          <p:cNvPr id="5" name="Rounded Rectangle 4"/>
          <p:cNvSpPr/>
          <p:nvPr/>
        </p:nvSpPr>
        <p:spPr>
          <a:xfrm>
            <a:off x="6949440" y="1825625"/>
            <a:ext cx="4304714" cy="4351338"/>
          </a:xfrm>
          <a:prstGeom prst="roundRect">
            <a:avLst/>
          </a:prstGeom>
          <a:effectLst>
            <a:outerShdw blurRad="50800" dist="38100" dir="5400000" algn="t" rotWithShape="0">
              <a:prstClr val="black">
                <a:alpha val="40000"/>
              </a:prstClr>
            </a:outerShdw>
          </a:effectLst>
        </p:spPr>
        <p:style>
          <a:lnRef idx="3">
            <a:schemeClr val="lt1"/>
          </a:lnRef>
          <a:fillRef idx="1">
            <a:schemeClr val="accent2"/>
          </a:fillRef>
          <a:effectRef idx="1">
            <a:schemeClr val="accent2"/>
          </a:effectRef>
          <a:fontRef idx="minor">
            <a:schemeClr val="lt1"/>
          </a:fontRef>
        </p:style>
        <p:txBody>
          <a:bodyPr rtlCol="0" anchor="ctr"/>
          <a:lstStyle/>
          <a:p>
            <a:pPr algn="ctr"/>
            <a:r>
              <a:rPr lang="en-GB" dirty="0"/>
              <a:t>Once themes have been established, we may then try to put each theme into a broader category</a:t>
            </a:r>
          </a:p>
          <a:p>
            <a:pPr algn="ctr"/>
            <a:endParaRPr lang="en-GB" dirty="0"/>
          </a:p>
          <a:p>
            <a:pPr algn="ctr"/>
            <a:r>
              <a:rPr lang="en-GB" dirty="0"/>
              <a:t>What broad categories do you think we might use? (use what you remember from the Psychopathology topic)</a:t>
            </a:r>
          </a:p>
          <a:p>
            <a:pPr algn="ctr"/>
            <a:endParaRPr lang="en-GB" dirty="0"/>
          </a:p>
          <a:p>
            <a:pPr algn="ctr"/>
            <a:r>
              <a:rPr lang="en-GB" b="1" dirty="0"/>
              <a:t>Behaviour / Cognition / Emotion</a:t>
            </a:r>
          </a:p>
          <a:p>
            <a:pPr algn="ctr"/>
            <a:endParaRPr lang="en-GB" dirty="0"/>
          </a:p>
          <a:p>
            <a:pPr algn="ctr"/>
            <a:r>
              <a:rPr lang="en-GB" dirty="0"/>
              <a:t>In pairs, see if you can arrange the themes under these broad categories</a:t>
            </a:r>
          </a:p>
        </p:txBody>
      </p:sp>
    </p:spTree>
    <p:extLst>
      <p:ext uri="{BB962C8B-B14F-4D97-AF65-F5344CB8AC3E}">
        <p14:creationId xmlns:p14="http://schemas.microsoft.com/office/powerpoint/2010/main" val="110093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Effect transition="in" filter="fade">
                                      <p:cBhvr>
                                        <p:cTn id="39" dur="500"/>
                                        <p:tgtEl>
                                          <p:spTgt spid="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2" end="2"/>
                                            </p:txEl>
                                          </p:spTgt>
                                        </p:tgtEl>
                                        <p:attrNameLst>
                                          <p:attrName>style.visibility</p:attrName>
                                        </p:attrNameLst>
                                      </p:cBhvr>
                                      <p:to>
                                        <p:strVal val="visible"/>
                                      </p:to>
                                    </p:set>
                                    <p:animEffect transition="in" filter="fade">
                                      <p:cBhvr>
                                        <p:cTn id="44" dur="500"/>
                                        <p:tgtEl>
                                          <p:spTgt spid="5">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fade">
                                      <p:cBhvr>
                                        <p:cTn id="49" dur="500"/>
                                        <p:tgtEl>
                                          <p:spTgt spid="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5">
                                            <p:txEl>
                                              <p:pRg st="6" end="6"/>
                                            </p:txEl>
                                          </p:spTgt>
                                        </p:tgtEl>
                                        <p:attrNameLst>
                                          <p:attrName>style.visibility</p:attrName>
                                        </p:attrNameLst>
                                      </p:cBhvr>
                                      <p:to>
                                        <p:strVal val="visible"/>
                                      </p:to>
                                    </p:set>
                                    <p:animEffect transition="in" filter="fade">
                                      <p:cBhvr>
                                        <p:cTn id="5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Did you get something like this?</a:t>
            </a:r>
          </a:p>
          <a:p>
            <a:pPr marL="0" indent="0">
              <a:buNone/>
            </a:pPr>
            <a:endParaRPr lang="en-GB" dirty="0"/>
          </a:p>
          <a:p>
            <a:pPr marL="0" indent="0">
              <a:buNone/>
            </a:pPr>
            <a:endParaRPr lang="en-GB" dirty="0"/>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  </a:t>
            </a:r>
            <a:r>
              <a:rPr lang="en-GB" dirty="0">
                <a:solidFill>
                  <a:schemeClr val="accent4">
                    <a:lumMod val="60000"/>
                    <a:lumOff val="40000"/>
                  </a:schemeClr>
                </a:solidFill>
              </a:rPr>
              <a:t>Thematic Analysis</a:t>
            </a:r>
          </a:p>
        </p:txBody>
      </p:sp>
      <p:sp>
        <p:nvSpPr>
          <p:cNvPr id="5" name="Rounded Rectangle 4"/>
          <p:cNvSpPr/>
          <p:nvPr/>
        </p:nvSpPr>
        <p:spPr>
          <a:xfrm>
            <a:off x="838201" y="2912012"/>
            <a:ext cx="3353972" cy="2897944"/>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4">
                    <a:lumMod val="60000"/>
                    <a:lumOff val="40000"/>
                  </a:schemeClr>
                </a:solidFill>
              </a:rPr>
              <a:t>Behavioural</a:t>
            </a:r>
          </a:p>
          <a:p>
            <a:pPr algn="ctr"/>
            <a:endParaRPr lang="en-GB" sz="2400" b="1" dirty="0"/>
          </a:p>
          <a:p>
            <a:pPr marL="342900" indent="-342900">
              <a:buFont typeface="Arial" panose="020B0604020202020204" pitchFamily="34" charset="0"/>
              <a:buChar char="•"/>
            </a:pPr>
            <a:r>
              <a:rPr lang="en-GB" sz="2000" dirty="0"/>
              <a:t>Difficult completing tasks</a:t>
            </a:r>
          </a:p>
          <a:p>
            <a:pPr marL="342900" indent="-342900">
              <a:buFont typeface="Arial" panose="020B0604020202020204" pitchFamily="34" charset="0"/>
              <a:buChar char="•"/>
            </a:pPr>
            <a:r>
              <a:rPr lang="en-GB" sz="2000" dirty="0"/>
              <a:t>Lack of motivation</a:t>
            </a:r>
          </a:p>
          <a:p>
            <a:pPr marL="342900" indent="-342900">
              <a:buFont typeface="Arial" panose="020B0604020202020204" pitchFamily="34" charset="0"/>
              <a:buChar char="•"/>
            </a:pPr>
            <a:r>
              <a:rPr lang="en-GB" sz="2000" dirty="0"/>
              <a:t>Crying </a:t>
            </a:r>
          </a:p>
          <a:p>
            <a:pPr algn="ctr"/>
            <a:endParaRPr lang="en-GB" sz="2400" b="1" dirty="0"/>
          </a:p>
          <a:p>
            <a:pPr algn="ctr"/>
            <a:endParaRPr lang="en-GB" sz="2400" b="1" dirty="0"/>
          </a:p>
        </p:txBody>
      </p:sp>
      <p:sp>
        <p:nvSpPr>
          <p:cNvPr id="6" name="Rounded Rectangle 5"/>
          <p:cNvSpPr/>
          <p:nvPr/>
        </p:nvSpPr>
        <p:spPr>
          <a:xfrm>
            <a:off x="4499317" y="2912011"/>
            <a:ext cx="3404382" cy="2897944"/>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4">
                    <a:lumMod val="60000"/>
                    <a:lumOff val="40000"/>
                  </a:schemeClr>
                </a:solidFill>
              </a:rPr>
              <a:t>Cognitive</a:t>
            </a:r>
          </a:p>
          <a:p>
            <a:pPr algn="ctr"/>
            <a:endParaRPr lang="en-GB" sz="2400" dirty="0"/>
          </a:p>
          <a:p>
            <a:pPr marL="342900" indent="-342900">
              <a:buFont typeface="Arial" panose="020B0604020202020204" pitchFamily="34" charset="0"/>
              <a:buChar char="•"/>
            </a:pPr>
            <a:r>
              <a:rPr lang="en-GB" sz="2000" dirty="0"/>
              <a:t>Negative thoughts about the current situation</a:t>
            </a:r>
          </a:p>
          <a:p>
            <a:pPr marL="342900" indent="-342900">
              <a:buFont typeface="Arial" panose="020B0604020202020204" pitchFamily="34" charset="0"/>
              <a:buChar char="•"/>
            </a:pPr>
            <a:r>
              <a:rPr lang="en-GB" sz="2000" dirty="0"/>
              <a:t>Feeling that they have let others down</a:t>
            </a:r>
          </a:p>
          <a:p>
            <a:pPr marL="342900" indent="-342900">
              <a:buFont typeface="Arial" panose="020B0604020202020204" pitchFamily="34" charset="0"/>
              <a:buChar char="•"/>
            </a:pPr>
            <a:r>
              <a:rPr lang="en-GB" sz="2000" dirty="0"/>
              <a:t>Negative thoughts about one’s appearance</a:t>
            </a:r>
            <a:endParaRPr lang="en-GB" sz="2400" b="1" dirty="0"/>
          </a:p>
        </p:txBody>
      </p:sp>
      <p:sp>
        <p:nvSpPr>
          <p:cNvPr id="7" name="Rounded Rectangle 6"/>
          <p:cNvSpPr/>
          <p:nvPr/>
        </p:nvSpPr>
        <p:spPr>
          <a:xfrm>
            <a:off x="8210843" y="2912010"/>
            <a:ext cx="3310597" cy="3024555"/>
          </a:xfrm>
          <a:prstGeom prst="round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accent4">
                    <a:lumMod val="60000"/>
                    <a:lumOff val="40000"/>
                  </a:schemeClr>
                </a:solidFill>
              </a:rPr>
              <a:t>Emotional</a:t>
            </a:r>
          </a:p>
          <a:p>
            <a:pPr algn="ctr"/>
            <a:endParaRPr lang="en-GB" sz="2400" dirty="0"/>
          </a:p>
          <a:p>
            <a:pPr marL="342900" indent="-342900">
              <a:buFont typeface="Arial" panose="020B0604020202020204" pitchFamily="34" charset="0"/>
              <a:buChar char="•"/>
            </a:pPr>
            <a:r>
              <a:rPr lang="en-GB" sz="2000" dirty="0"/>
              <a:t>Feelings of sadness</a:t>
            </a:r>
          </a:p>
          <a:p>
            <a:pPr marL="342900" indent="-342900">
              <a:buFont typeface="Arial" panose="020B0604020202020204" pitchFamily="34" charset="0"/>
              <a:buChar char="•"/>
            </a:pPr>
            <a:r>
              <a:rPr lang="en-GB" sz="2000" dirty="0"/>
              <a:t>Feelings of not being able to cope</a:t>
            </a:r>
          </a:p>
          <a:p>
            <a:pPr marL="342900" indent="-342900">
              <a:buFont typeface="Arial" panose="020B0604020202020204" pitchFamily="34" charset="0"/>
              <a:buChar char="•"/>
            </a:pPr>
            <a:r>
              <a:rPr lang="en-GB" sz="2000" dirty="0"/>
              <a:t>Sense of hopelessness about the future</a:t>
            </a:r>
          </a:p>
          <a:p>
            <a:pPr marL="342900" indent="-342900">
              <a:buFont typeface="Arial" panose="020B0604020202020204" pitchFamily="34" charset="0"/>
              <a:buChar char="•"/>
            </a:pPr>
            <a:r>
              <a:rPr lang="en-GB" sz="2000" dirty="0"/>
              <a:t>Negative mood</a:t>
            </a:r>
            <a:endParaRPr lang="en-GB" sz="2400" dirty="0"/>
          </a:p>
          <a:p>
            <a:pPr algn="ctr"/>
            <a:endParaRPr lang="en-GB" sz="2400" dirty="0"/>
          </a:p>
        </p:txBody>
      </p:sp>
    </p:spTree>
    <p:extLst>
      <p:ext uri="{BB962C8B-B14F-4D97-AF65-F5344CB8AC3E}">
        <p14:creationId xmlns:p14="http://schemas.microsoft.com/office/powerpoint/2010/main" val="293032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a:t>Starter</a:t>
            </a:r>
          </a:p>
        </p:txBody>
      </p:sp>
      <p:sp>
        <p:nvSpPr>
          <p:cNvPr id="3" name="Content Placeholder 2"/>
          <p:cNvSpPr>
            <a:spLocks noGrp="1"/>
          </p:cNvSpPr>
          <p:nvPr>
            <p:ph idx="1"/>
          </p:nvPr>
        </p:nvSpPr>
        <p:spPr/>
        <p:txBody>
          <a:bodyPr/>
          <a:lstStyle/>
          <a:p>
            <a:pPr marL="0" indent="0">
              <a:buNone/>
            </a:pPr>
            <a:r>
              <a:rPr lang="en-GB" dirty="0"/>
              <a:t>In pairs, on MWBs, using what you remember from the preparation work, write down the advantages and disadvantages of collecting quantitative data and then the advantages and disadvantages of collecting qualitative data </a:t>
            </a:r>
          </a:p>
          <a:p>
            <a:pPr marL="0" indent="0">
              <a:buNone/>
            </a:pPr>
            <a:endParaRPr lang="en-GB" dirty="0"/>
          </a:p>
          <a:p>
            <a:pPr marL="0" indent="0">
              <a:buNone/>
            </a:pPr>
            <a:r>
              <a:rPr lang="en-GB" b="1" i="1" dirty="0"/>
              <a:t>What do you notice about your answers?</a:t>
            </a:r>
          </a:p>
        </p:txBody>
      </p:sp>
    </p:spTree>
    <p:extLst>
      <p:ext uri="{BB962C8B-B14F-4D97-AF65-F5344CB8AC3E}">
        <p14:creationId xmlns:p14="http://schemas.microsoft.com/office/powerpoint/2010/main" val="4268202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4230189" cy="2915068"/>
          </a:xfr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p:spPr>
        <p:txBody>
          <a:bodyPr/>
          <a:lstStyle/>
          <a:p>
            <a:pPr marL="0" indent="0">
              <a:buNone/>
            </a:pPr>
            <a:r>
              <a:rPr lang="en-GB" dirty="0">
                <a:solidFill>
                  <a:schemeClr val="bg1"/>
                </a:solidFill>
              </a:rPr>
              <a:t>On MWBs, in pairs, write down what you consider to be the strengths and weaknesses of using thematic analysis</a:t>
            </a:r>
          </a:p>
        </p:txBody>
      </p:sp>
      <p:sp>
        <p:nvSpPr>
          <p:cNvPr id="4"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Content Analysis</a:t>
            </a:r>
            <a:endParaRPr lang="en-GB" dirty="0">
              <a:solidFill>
                <a:schemeClr val="accent4">
                  <a:lumMod val="60000"/>
                  <a:lumOff val="4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9865" y="1825625"/>
            <a:ext cx="5903935" cy="2915068"/>
          </a:xfrm>
          <a:prstGeom prst="rect">
            <a:avLst/>
          </a:prstGeom>
        </p:spPr>
      </p:pic>
    </p:spTree>
    <p:extLst>
      <p:ext uri="{BB962C8B-B14F-4D97-AF65-F5344CB8AC3E}">
        <p14:creationId xmlns:p14="http://schemas.microsoft.com/office/powerpoint/2010/main" val="163734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GB" sz="4800" dirty="0"/>
              <a:t>Evaluating content analysis</a:t>
            </a:r>
          </a:p>
        </p:txBody>
      </p:sp>
      <p:sp>
        <p:nvSpPr>
          <p:cNvPr id="4" name="Text Placeholder 3"/>
          <p:cNvSpPr>
            <a:spLocks noGrp="1"/>
          </p:cNvSpPr>
          <p:nvPr>
            <p:ph type="body" idx="1"/>
          </p:nvPr>
        </p:nvSpPr>
        <p:spPr/>
        <p:txBody>
          <a:bodyPr>
            <a:normAutofit/>
          </a:bodyPr>
          <a:lstStyle/>
          <a:p>
            <a:r>
              <a:rPr lang="en-GB" sz="3200" dirty="0">
                <a:solidFill>
                  <a:srgbClr val="CC6600"/>
                </a:solidFill>
              </a:rPr>
              <a:t>Strengths</a:t>
            </a:r>
          </a:p>
        </p:txBody>
      </p:sp>
      <p:sp>
        <p:nvSpPr>
          <p:cNvPr id="5" name="Content Placeholder 4"/>
          <p:cNvSpPr>
            <a:spLocks noGrp="1"/>
          </p:cNvSpPr>
          <p:nvPr>
            <p:ph sz="half" idx="2"/>
          </p:nvPr>
        </p:nvSpPr>
        <p:spPr/>
        <p:txBody>
          <a:bodyPr>
            <a:normAutofit/>
          </a:bodyPr>
          <a:lstStyle/>
          <a:p>
            <a:r>
              <a:rPr lang="en-GB" dirty="0"/>
              <a:t>High in external validity - data is obtained from real-life experiences e.g. dairy entries </a:t>
            </a:r>
          </a:p>
          <a:p>
            <a:r>
              <a:rPr lang="en-GB" dirty="0"/>
              <a:t>Flexible – can obtain either quantitative or qualitative depending on the aim of the study.</a:t>
            </a:r>
          </a:p>
        </p:txBody>
      </p:sp>
      <p:sp>
        <p:nvSpPr>
          <p:cNvPr id="6" name="Text Placeholder 5"/>
          <p:cNvSpPr>
            <a:spLocks noGrp="1"/>
          </p:cNvSpPr>
          <p:nvPr>
            <p:ph type="body" sz="quarter" idx="3"/>
          </p:nvPr>
        </p:nvSpPr>
        <p:spPr/>
        <p:txBody>
          <a:bodyPr>
            <a:normAutofit/>
          </a:bodyPr>
          <a:lstStyle/>
          <a:p>
            <a:r>
              <a:rPr lang="en-GB" sz="3200" dirty="0">
                <a:solidFill>
                  <a:srgbClr val="CC6600"/>
                </a:solidFill>
              </a:rPr>
              <a:t>Weaknesses</a:t>
            </a:r>
          </a:p>
        </p:txBody>
      </p:sp>
      <p:sp>
        <p:nvSpPr>
          <p:cNvPr id="7" name="Content Placeholder 6"/>
          <p:cNvSpPr>
            <a:spLocks noGrp="1"/>
          </p:cNvSpPr>
          <p:nvPr>
            <p:ph sz="quarter" idx="4"/>
          </p:nvPr>
        </p:nvSpPr>
        <p:spPr/>
        <p:txBody>
          <a:bodyPr>
            <a:normAutofit/>
          </a:bodyPr>
          <a:lstStyle/>
          <a:p>
            <a:r>
              <a:rPr lang="en-GB" dirty="0"/>
              <a:t>Can be difficult to decide on appropriate categories/codes/themes and time-consuming to carry out </a:t>
            </a:r>
            <a:r>
              <a:rPr lang="en-GB" b="1" i="1" dirty="0"/>
              <a:t>ADD THIS POINT TO YOUR NOTES</a:t>
            </a:r>
          </a:p>
          <a:p>
            <a:r>
              <a:rPr lang="en-GB" dirty="0"/>
              <a:t>Could lack objectivity </a:t>
            </a:r>
          </a:p>
        </p:txBody>
      </p:sp>
    </p:spTree>
    <p:extLst>
      <p:ext uri="{BB962C8B-B14F-4D97-AF65-F5344CB8AC3E}">
        <p14:creationId xmlns:p14="http://schemas.microsoft.com/office/powerpoint/2010/main" val="2983890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a:p>
        </p:txBody>
      </p:sp>
      <p:sp>
        <p:nvSpPr>
          <p:cNvPr id="4"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en-GB" sz="4800" dirty="0"/>
              <a:t>Exam practice</a:t>
            </a:r>
          </a:p>
        </p:txBody>
      </p:sp>
      <p:sp>
        <p:nvSpPr>
          <p:cNvPr id="5" name="Rounded Rectangle 4">
            <a:hlinkClick r:id="rId2" action="ppaction://hlinkfile"/>
          </p:cNvPr>
          <p:cNvSpPr/>
          <p:nvPr/>
        </p:nvSpPr>
        <p:spPr>
          <a:xfrm>
            <a:off x="4140926" y="2638697"/>
            <a:ext cx="3644537" cy="207699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3200" dirty="0"/>
              <a:t>Link to question on content analysis</a:t>
            </a:r>
          </a:p>
        </p:txBody>
      </p:sp>
    </p:spTree>
    <p:extLst>
      <p:ext uri="{BB962C8B-B14F-4D97-AF65-F5344CB8AC3E}">
        <p14:creationId xmlns:p14="http://schemas.microsoft.com/office/powerpoint/2010/main" val="420478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comps.canstockphoto.com/can-stock-photo_csp11823920.jpg">
            <a:hlinkClick r:id="rId2"/>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5280"/>
          <a:stretch/>
        </p:blipFill>
        <p:spPr bwMode="auto">
          <a:xfrm>
            <a:off x="3999424" y="2021568"/>
            <a:ext cx="4193151" cy="435133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GB" dirty="0"/>
              <a:t>What do you remember?  </a:t>
            </a:r>
            <a:r>
              <a:rPr lang="en-GB" dirty="0">
                <a:solidFill>
                  <a:srgbClr val="FFFF00"/>
                </a:solidFill>
              </a:rPr>
              <a:t>Try the </a:t>
            </a:r>
            <a:r>
              <a:rPr lang="en-GB" dirty="0" err="1">
                <a:solidFill>
                  <a:srgbClr val="FFFF00"/>
                </a:solidFill>
              </a:rPr>
              <a:t>Kahoot</a:t>
            </a:r>
            <a:r>
              <a:rPr lang="en-GB" dirty="0">
                <a:solidFill>
                  <a:srgbClr val="FFFF00"/>
                </a:solidFill>
              </a:rPr>
              <a:t> quiz</a:t>
            </a:r>
          </a:p>
        </p:txBody>
      </p:sp>
    </p:spTree>
    <p:extLst>
      <p:ext uri="{BB962C8B-B14F-4D97-AF65-F5344CB8AC3E}">
        <p14:creationId xmlns:p14="http://schemas.microsoft.com/office/powerpoint/2010/main" val="2880067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dirty="0"/>
              <a:t>What are the strengths and weaknesses of meta-analysis? Answer the following questions in pairs on MWBs</a:t>
            </a:r>
          </a:p>
          <a:p>
            <a:pPr marL="0" indent="0">
              <a:buNone/>
            </a:pPr>
            <a:endParaRPr lang="en-GB" dirty="0"/>
          </a:p>
          <a:p>
            <a:pPr marL="514350" indent="-514350">
              <a:buFont typeface="+mj-lt"/>
              <a:buAutoNum type="arabicPeriod"/>
            </a:pPr>
            <a:r>
              <a:rPr lang="en-GB" b="1" i="1" dirty="0">
                <a:solidFill>
                  <a:schemeClr val="accent4">
                    <a:lumMod val="50000"/>
                  </a:schemeClr>
                </a:solidFill>
              </a:rPr>
              <a:t>meta-analysis involves gathering results from a wide range of studies.  </a:t>
            </a:r>
            <a:r>
              <a:rPr lang="en-GB" dirty="0">
                <a:solidFill>
                  <a:schemeClr val="accent4">
                    <a:lumMod val="50000"/>
                  </a:schemeClr>
                </a:solidFill>
              </a:rPr>
              <a:t>What are the advantages of this?</a:t>
            </a:r>
          </a:p>
          <a:p>
            <a:pPr marL="514350" indent="-514350">
              <a:buFont typeface="+mj-lt"/>
              <a:buAutoNum type="arabicPeriod"/>
            </a:pPr>
            <a:r>
              <a:rPr lang="en-GB" b="1" i="1" dirty="0">
                <a:solidFill>
                  <a:schemeClr val="accent4">
                    <a:lumMod val="50000"/>
                  </a:schemeClr>
                </a:solidFill>
              </a:rPr>
              <a:t>It allows us to see general trends in the data which allows us to generate conclusions about behaviour.  </a:t>
            </a:r>
            <a:r>
              <a:rPr lang="en-GB" dirty="0">
                <a:solidFill>
                  <a:schemeClr val="accent4">
                    <a:lumMod val="50000"/>
                  </a:schemeClr>
                </a:solidFill>
              </a:rPr>
              <a:t>Give an example from one of the topics we have covered that demonstrates this, and say what conclusions it allowed us to generate</a:t>
            </a:r>
          </a:p>
          <a:p>
            <a:pPr marL="514350" indent="-514350">
              <a:buFont typeface="+mj-lt"/>
              <a:buAutoNum type="arabicPeriod"/>
            </a:pPr>
            <a:r>
              <a:rPr lang="en-GB" b="1" i="1" dirty="0">
                <a:solidFill>
                  <a:schemeClr val="accent4">
                    <a:lumMod val="50000"/>
                  </a:schemeClr>
                </a:solidFill>
              </a:rPr>
              <a:t>The researcher may not select all the relevant studies.  </a:t>
            </a:r>
            <a:r>
              <a:rPr lang="en-GB" dirty="0">
                <a:solidFill>
                  <a:schemeClr val="accent4">
                    <a:lumMod val="50000"/>
                  </a:schemeClr>
                </a:solidFill>
              </a:rPr>
              <a:t>Why may this happen?  What may the consequences be?</a:t>
            </a:r>
          </a:p>
          <a:p>
            <a:pPr marL="514350" indent="-514350">
              <a:buFont typeface="+mj-lt"/>
              <a:buAutoNum type="arabicPeriod"/>
            </a:pPr>
            <a:r>
              <a:rPr lang="en-GB" b="1" i="1" dirty="0">
                <a:solidFill>
                  <a:schemeClr val="accent4">
                    <a:lumMod val="50000"/>
                  </a:schemeClr>
                </a:solidFill>
              </a:rPr>
              <a:t>The studies being used may use different research designs.  </a:t>
            </a:r>
            <a:r>
              <a:rPr lang="en-GB" dirty="0">
                <a:solidFill>
                  <a:schemeClr val="accent4">
                    <a:lumMod val="50000"/>
                  </a:schemeClr>
                </a:solidFill>
              </a:rPr>
              <a:t>Is this a good thing or a bad thing?  Give a reason for your answer</a:t>
            </a:r>
            <a:endParaRPr lang="en-GB" b="1" i="1" dirty="0">
              <a:solidFill>
                <a:schemeClr val="accent4">
                  <a:lumMod val="50000"/>
                </a:schemeClr>
              </a:solidFill>
            </a:endParaRPr>
          </a:p>
          <a:p>
            <a:pPr marL="0" indent="0">
              <a:buNone/>
            </a:pPr>
            <a:endParaRPr lang="en-GB" b="1" i="1" dirty="0">
              <a:solidFill>
                <a:schemeClr val="accent4">
                  <a:lumMod val="50000"/>
                </a:schemeClr>
              </a:solidFill>
            </a:endParaRPr>
          </a:p>
          <a:p>
            <a:pPr marL="0" indent="0">
              <a:buNone/>
            </a:pPr>
            <a:endParaRPr lang="en-GB" dirty="0">
              <a:solidFill>
                <a:schemeClr val="accent4">
                  <a:lumMod val="50000"/>
                </a:schemeClr>
              </a:solidFill>
            </a:endParaRPr>
          </a:p>
        </p:txBody>
      </p:sp>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GB" dirty="0"/>
              <a:t>Meta Analysis: </a:t>
            </a:r>
            <a:r>
              <a:rPr lang="en-GB" dirty="0">
                <a:solidFill>
                  <a:schemeClr val="accent2">
                    <a:lumMod val="75000"/>
                  </a:schemeClr>
                </a:solidFill>
              </a:rPr>
              <a:t>An evaluation</a:t>
            </a:r>
          </a:p>
        </p:txBody>
      </p:sp>
    </p:spTree>
    <p:extLst>
      <p:ext uri="{BB962C8B-B14F-4D97-AF65-F5344CB8AC3E}">
        <p14:creationId xmlns:p14="http://schemas.microsoft.com/office/powerpoint/2010/main" val="3417961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GB" dirty="0"/>
              <a:t>Meta Analysis: </a:t>
            </a:r>
            <a:r>
              <a:rPr lang="en-GB" dirty="0">
                <a:solidFill>
                  <a:schemeClr val="accent2">
                    <a:lumMod val="75000"/>
                  </a:schemeClr>
                </a:solidFill>
              </a:rPr>
              <a:t>An evaluation</a:t>
            </a:r>
          </a:p>
        </p:txBody>
      </p:sp>
      <p:sp>
        <p:nvSpPr>
          <p:cNvPr id="3" name="Content Placeholder 2"/>
          <p:cNvSpPr>
            <a:spLocks noGrp="1"/>
          </p:cNvSpPr>
          <p:nvPr>
            <p:ph sz="half" idx="1"/>
          </p:nvPr>
        </p:nvSpPr>
        <p:spPr>
          <a:xfrm>
            <a:off x="914400" y="2230574"/>
            <a:ext cx="5181600" cy="4351338"/>
          </a:xfrm>
        </p:spPr>
        <p:txBody>
          <a:bodyPr>
            <a:normAutofit fontScale="85000" lnSpcReduction="20000"/>
          </a:bodyPr>
          <a:lstStyle/>
          <a:p>
            <a:pPr marL="0" indent="0">
              <a:buNone/>
            </a:pPr>
            <a:r>
              <a:rPr lang="en-GB" sz="3200" b="1" dirty="0">
                <a:solidFill>
                  <a:schemeClr val="accent2">
                    <a:lumMod val="75000"/>
                  </a:schemeClr>
                </a:solidFill>
              </a:rPr>
              <a:t>Strengths:</a:t>
            </a:r>
          </a:p>
          <a:p>
            <a:pPr marL="0" indent="0">
              <a:buNone/>
            </a:pPr>
            <a:r>
              <a:rPr lang="en-GB" b="1" dirty="0">
                <a:solidFill>
                  <a:srgbClr val="002060"/>
                </a:solidFill>
              </a:rPr>
              <a:t>Wider sample of participants </a:t>
            </a:r>
          </a:p>
          <a:p>
            <a:pPr marL="0" indent="0">
              <a:buNone/>
            </a:pPr>
            <a:r>
              <a:rPr lang="en-GB" dirty="0"/>
              <a:t>As meta-analysis involves gathering results from a wide range of studies, the results are more representative of the larger population. Therefore the results are more easily </a:t>
            </a:r>
            <a:r>
              <a:rPr lang="en-GB" dirty="0" err="1"/>
              <a:t>generalisable</a:t>
            </a:r>
            <a:r>
              <a:rPr lang="en-GB" dirty="0"/>
              <a:t> to this wider population</a:t>
            </a:r>
          </a:p>
          <a:p>
            <a:pPr marL="0" indent="0">
              <a:buNone/>
            </a:pPr>
            <a:endParaRPr lang="en-GB" dirty="0"/>
          </a:p>
          <a:p>
            <a:pPr marL="0" indent="0">
              <a:buNone/>
            </a:pPr>
            <a:r>
              <a:rPr lang="en-GB" b="1" dirty="0">
                <a:solidFill>
                  <a:srgbClr val="002060"/>
                </a:solidFill>
              </a:rPr>
              <a:t>Identification of trends</a:t>
            </a:r>
          </a:p>
          <a:p>
            <a:pPr marL="0" indent="0">
              <a:buNone/>
            </a:pPr>
            <a:r>
              <a:rPr lang="en-GB" dirty="0"/>
              <a:t>It allows us to see general trends in the data which allows us to generate conclusions about behaviour</a:t>
            </a:r>
          </a:p>
        </p:txBody>
      </p:sp>
      <p:sp>
        <p:nvSpPr>
          <p:cNvPr id="5" name="Content Placeholder 4"/>
          <p:cNvSpPr>
            <a:spLocks noGrp="1"/>
          </p:cNvSpPr>
          <p:nvPr>
            <p:ph sz="half" idx="2"/>
          </p:nvPr>
        </p:nvSpPr>
        <p:spPr>
          <a:xfrm>
            <a:off x="6172200" y="2230574"/>
            <a:ext cx="5181600" cy="4351338"/>
          </a:xfrm>
        </p:spPr>
        <p:txBody>
          <a:bodyPr>
            <a:normAutofit fontScale="85000" lnSpcReduction="20000"/>
          </a:bodyPr>
          <a:lstStyle/>
          <a:p>
            <a:pPr marL="0" indent="0">
              <a:buNone/>
            </a:pPr>
            <a:r>
              <a:rPr lang="en-GB" b="1" dirty="0">
                <a:solidFill>
                  <a:schemeClr val="accent2">
                    <a:lumMod val="75000"/>
                  </a:schemeClr>
                </a:solidFill>
              </a:rPr>
              <a:t>Weaknesses</a:t>
            </a:r>
          </a:p>
          <a:p>
            <a:pPr marL="0" indent="0">
              <a:buNone/>
            </a:pPr>
            <a:r>
              <a:rPr lang="en-GB" b="1" dirty="0">
                <a:solidFill>
                  <a:srgbClr val="002060"/>
                </a:solidFill>
              </a:rPr>
              <a:t>Issues with bias</a:t>
            </a:r>
          </a:p>
          <a:p>
            <a:pPr marL="0" indent="0">
              <a:buNone/>
            </a:pPr>
            <a:r>
              <a:rPr lang="en-GB" b="1" dirty="0">
                <a:solidFill>
                  <a:srgbClr val="002060"/>
                </a:solidFill>
              </a:rPr>
              <a:t>T</a:t>
            </a:r>
            <a:r>
              <a:rPr lang="en-GB" dirty="0"/>
              <a:t>he researcher may not select all the relevant studies, e.g. they may not include studies that contradict others or have found no significant results. This can lead to incorrect conclusions being drawn.</a:t>
            </a:r>
          </a:p>
          <a:p>
            <a:endParaRPr lang="en-GB" dirty="0"/>
          </a:p>
          <a:p>
            <a:pPr marL="0" indent="0">
              <a:buNone/>
            </a:pPr>
            <a:r>
              <a:rPr lang="en-GB" b="1" dirty="0">
                <a:solidFill>
                  <a:srgbClr val="002060"/>
                </a:solidFill>
              </a:rPr>
              <a:t>Varied research designs</a:t>
            </a:r>
          </a:p>
          <a:p>
            <a:pPr marL="0" indent="0">
              <a:buNone/>
            </a:pPr>
            <a:r>
              <a:rPr lang="en-GB" b="1" dirty="0">
                <a:solidFill>
                  <a:srgbClr val="002060"/>
                </a:solidFill>
              </a:rPr>
              <a:t>D</a:t>
            </a:r>
            <a:r>
              <a:rPr lang="en-US" dirty="0" err="1"/>
              <a:t>ifferent</a:t>
            </a:r>
            <a:r>
              <a:rPr lang="en-US" dirty="0"/>
              <a:t> studies may be difficult to compare because of different sampling, design and methods used</a:t>
            </a:r>
            <a:endParaRPr lang="en-GB" b="1" dirty="0">
              <a:solidFill>
                <a:schemeClr val="accent2">
                  <a:lumMod val="75000"/>
                </a:schemeClr>
              </a:solidFill>
            </a:endParaRPr>
          </a:p>
        </p:txBody>
      </p:sp>
      <p:sp>
        <p:nvSpPr>
          <p:cNvPr id="7" name="12-Point Star 6"/>
          <p:cNvSpPr/>
          <p:nvPr/>
        </p:nvSpPr>
        <p:spPr>
          <a:xfrm rot="480255">
            <a:off x="7876903" y="287382"/>
            <a:ext cx="3683726" cy="2586446"/>
          </a:xfrm>
          <a:prstGeom prst="star12">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Now copy down these points for your notes</a:t>
            </a:r>
          </a:p>
        </p:txBody>
      </p:sp>
    </p:spTree>
    <p:extLst>
      <p:ext uri="{BB962C8B-B14F-4D97-AF65-F5344CB8AC3E}">
        <p14:creationId xmlns:p14="http://schemas.microsoft.com/office/powerpoint/2010/main" val="2116203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GB" b="1" i="1" dirty="0"/>
              <a:t>Answer the following question individually without looking at your notes:</a:t>
            </a:r>
          </a:p>
          <a:p>
            <a:pPr marL="0" indent="0">
              <a:buNone/>
            </a:pPr>
            <a:endParaRPr lang="en-GB" dirty="0"/>
          </a:p>
          <a:p>
            <a:pPr lvl="0">
              <a:spcBef>
                <a:spcPts val="0"/>
              </a:spcBef>
              <a:buNone/>
            </a:pPr>
            <a:r>
              <a:rPr lang="en-GB" dirty="0"/>
              <a:t>A meta analysis of 60 studies looked at whether students learnt more in the morning or afternoon.</a:t>
            </a:r>
          </a:p>
          <a:p>
            <a:pPr lvl="0">
              <a:spcBef>
                <a:spcPts val="0"/>
              </a:spcBef>
              <a:buNone/>
            </a:pPr>
            <a:r>
              <a:rPr lang="en-GB" dirty="0"/>
              <a:t>Results showed an effect size of 27% meaning that students performed on average 27% better in the morning compared to the afternoon</a:t>
            </a:r>
          </a:p>
          <a:p>
            <a:pPr>
              <a:spcBef>
                <a:spcPts val="0"/>
              </a:spcBef>
              <a:buNone/>
            </a:pPr>
            <a:endParaRPr lang="en-GB" b="1" dirty="0">
              <a:solidFill>
                <a:srgbClr val="FF0000"/>
              </a:solidFill>
            </a:endParaRPr>
          </a:p>
          <a:p>
            <a:pPr>
              <a:spcBef>
                <a:spcPts val="0"/>
              </a:spcBef>
              <a:buNone/>
            </a:pPr>
            <a:r>
              <a:rPr lang="en-GB" b="1" dirty="0">
                <a:solidFill>
                  <a:schemeClr val="bg2">
                    <a:lumMod val="25000"/>
                  </a:schemeClr>
                </a:solidFill>
              </a:rPr>
              <a:t>Explain one strength or one limitation of a meta-analysis referring to the study above (4marks)</a:t>
            </a:r>
          </a:p>
          <a:p>
            <a:pPr lvl="0">
              <a:spcBef>
                <a:spcPts val="0"/>
              </a:spcBef>
              <a:buNone/>
            </a:pPr>
            <a:endParaRPr lang="en-GB" dirty="0"/>
          </a:p>
          <a:p>
            <a:pPr lvl="0">
              <a:spcBef>
                <a:spcPts val="0"/>
              </a:spcBef>
              <a:buNone/>
            </a:pPr>
            <a:endParaRPr lang="en-GB" dirty="0"/>
          </a:p>
          <a:p>
            <a:pPr marL="0" indent="0">
              <a:buNone/>
            </a:pPr>
            <a:endParaRPr lang="en-GB" dirty="0"/>
          </a:p>
        </p:txBody>
      </p:sp>
      <p:sp>
        <p:nvSpPr>
          <p:cNvPr id="7"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GB" dirty="0"/>
              <a:t>Meta Analysis: </a:t>
            </a:r>
            <a:r>
              <a:rPr lang="en-GB" dirty="0">
                <a:solidFill>
                  <a:schemeClr val="accent2">
                    <a:lumMod val="75000"/>
                  </a:schemeClr>
                </a:solidFill>
              </a:rPr>
              <a:t>Exam practice</a:t>
            </a:r>
          </a:p>
        </p:txBody>
      </p:sp>
    </p:spTree>
    <p:extLst>
      <p:ext uri="{BB962C8B-B14F-4D97-AF65-F5344CB8AC3E}">
        <p14:creationId xmlns:p14="http://schemas.microsoft.com/office/powerpoint/2010/main" val="258648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b="1" i="1" dirty="0"/>
              <a:t>Here is an example answer.  Check against your notes to see if you made a relevant point. You will only get full marks if you made reference to this particular study.  Without it, you can only get a maximum of 2 marks</a:t>
            </a:r>
          </a:p>
          <a:p>
            <a:pPr marL="0" indent="0">
              <a:buNone/>
            </a:pPr>
            <a:endParaRPr lang="en-GB" dirty="0"/>
          </a:p>
          <a:p>
            <a:pPr marL="0" indent="0">
              <a:buNone/>
            </a:pPr>
            <a:r>
              <a:rPr lang="en-GB" dirty="0"/>
              <a:t>A strength of using a meta- analysis is that it allows the researcher to access and analyse the results from a wide sample of participants. This makes the data more </a:t>
            </a:r>
            <a:r>
              <a:rPr lang="en-GB" dirty="0" err="1"/>
              <a:t>generalisable</a:t>
            </a:r>
            <a:r>
              <a:rPr lang="en-GB" dirty="0"/>
              <a:t> and therefore increases this external validity of the results.  (2 marks)</a:t>
            </a:r>
          </a:p>
          <a:p>
            <a:endParaRPr lang="en-GB" dirty="0"/>
          </a:p>
          <a:p>
            <a:pPr marL="0" indent="0">
              <a:buNone/>
            </a:pPr>
            <a:r>
              <a:rPr lang="en-GB" dirty="0"/>
              <a:t>In the example study there would have been a larger number of students used as participants. This could have included more students of different ages, gender, ability and from different learning institutions making the findings more valid and </a:t>
            </a:r>
            <a:r>
              <a:rPr lang="en-GB" dirty="0" err="1"/>
              <a:t>generalisable</a:t>
            </a:r>
            <a:r>
              <a:rPr lang="en-GB" dirty="0"/>
              <a:t> across educational contexts.  (2 marks)</a:t>
            </a:r>
          </a:p>
          <a:p>
            <a:pPr marL="0" indent="0">
              <a:buNone/>
            </a:pPr>
            <a:endParaRPr lang="en-GB" dirty="0"/>
          </a:p>
        </p:txBody>
      </p:sp>
      <p:sp>
        <p:nvSpPr>
          <p:cNvPr id="4"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r>
              <a:rPr lang="en-GB" dirty="0"/>
              <a:t>Meta Analysis: </a:t>
            </a:r>
            <a:r>
              <a:rPr lang="en-GB" dirty="0">
                <a:solidFill>
                  <a:schemeClr val="accent2">
                    <a:lumMod val="75000"/>
                  </a:schemeClr>
                </a:solidFill>
              </a:rPr>
              <a:t>Exam practice</a:t>
            </a:r>
          </a:p>
        </p:txBody>
      </p:sp>
    </p:spTree>
    <p:extLst>
      <p:ext uri="{BB962C8B-B14F-4D97-AF65-F5344CB8AC3E}">
        <p14:creationId xmlns:p14="http://schemas.microsoft.com/office/powerpoint/2010/main" val="138745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Case Studies</a:t>
            </a:r>
          </a:p>
        </p:txBody>
      </p:sp>
      <p:sp>
        <p:nvSpPr>
          <p:cNvPr id="3" name="Content Placeholder 2"/>
          <p:cNvSpPr>
            <a:spLocks noGrp="1"/>
          </p:cNvSpPr>
          <p:nvPr>
            <p:ph idx="1"/>
          </p:nvPr>
        </p:nvSpPr>
        <p:spPr>
          <a:xfrm>
            <a:off x="838200" y="1825625"/>
            <a:ext cx="5784669" cy="4351338"/>
          </a:xfrm>
        </p:spPr>
        <p:txBody>
          <a:bodyPr>
            <a:normAutofit fontScale="85000" lnSpcReduction="20000"/>
          </a:bodyPr>
          <a:lstStyle/>
          <a:p>
            <a:pPr marL="0" indent="0">
              <a:buNone/>
            </a:pPr>
            <a:r>
              <a:rPr lang="en-GB" dirty="0"/>
              <a:t>In pairs on MWBs, outline what is involved in carrying out a case study</a:t>
            </a:r>
          </a:p>
          <a:p>
            <a:pPr marL="0" indent="0">
              <a:buNone/>
            </a:pPr>
            <a:endParaRPr lang="en-GB" dirty="0"/>
          </a:p>
          <a:p>
            <a:pPr marL="0" indent="0">
              <a:buNone/>
            </a:pPr>
            <a:r>
              <a:rPr lang="en-GB" dirty="0"/>
              <a:t>Each person in the group will be given a case study to consider.  Initially, you will be feeding back on your case study to the rest of the class. You need to be able to explain:</a:t>
            </a:r>
          </a:p>
          <a:p>
            <a:r>
              <a:rPr lang="en-GB" dirty="0"/>
              <a:t>What behaviour is being studied</a:t>
            </a:r>
          </a:p>
          <a:p>
            <a:r>
              <a:rPr lang="en-GB" dirty="0"/>
              <a:t>Why using a case study is an advantage </a:t>
            </a:r>
            <a:r>
              <a:rPr lang="en-GB" b="1" i="1" dirty="0"/>
              <a:t>in understanding this particular behaviour </a:t>
            </a:r>
          </a:p>
          <a:p>
            <a:r>
              <a:rPr lang="en-GB" dirty="0"/>
              <a:t>What the disadvantages are of using a case study to investigate </a:t>
            </a:r>
            <a:r>
              <a:rPr lang="en-GB" b="1" i="1" dirty="0"/>
              <a:t>this particular behaviour</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8477" b="8798"/>
          <a:stretch/>
        </p:blipFill>
        <p:spPr>
          <a:xfrm>
            <a:off x="6753497" y="1825625"/>
            <a:ext cx="4410347" cy="4794069"/>
          </a:xfrm>
          <a:prstGeom prst="rect">
            <a:avLst/>
          </a:prstGeom>
        </p:spPr>
      </p:pic>
    </p:spTree>
    <p:extLst>
      <p:ext uri="{BB962C8B-B14F-4D97-AF65-F5344CB8AC3E}">
        <p14:creationId xmlns:p14="http://schemas.microsoft.com/office/powerpoint/2010/main" val="210451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Now get together with the other people in the class who have your case study </a:t>
            </a:r>
          </a:p>
          <a:p>
            <a:pPr marL="0" indent="0">
              <a:buNone/>
            </a:pPr>
            <a:endParaRPr lang="en-GB" dirty="0"/>
          </a:p>
          <a:p>
            <a:r>
              <a:rPr lang="en-GB" dirty="0"/>
              <a:t>Compare the strengths and weaknesses you have each identified with the study</a:t>
            </a:r>
          </a:p>
          <a:p>
            <a:r>
              <a:rPr lang="en-GB" dirty="0"/>
              <a:t>Write up a list on BWBs of the agreed strengths and weaknesses.  You will be presenting this to the rest of the class</a:t>
            </a:r>
          </a:p>
        </p:txBody>
      </p:sp>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n-GB" dirty="0"/>
              <a:t>Case Studies</a:t>
            </a:r>
          </a:p>
        </p:txBody>
      </p:sp>
    </p:spTree>
    <p:extLst>
      <p:ext uri="{BB962C8B-B14F-4D97-AF65-F5344CB8AC3E}">
        <p14:creationId xmlns:p14="http://schemas.microsoft.com/office/powerpoint/2010/main" val="415638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1918</Words>
  <Application>Microsoft Office PowerPoint</Application>
  <PresentationFormat>Widescreen</PresentationFormat>
  <Paragraphs>165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 3</vt:lpstr>
      <vt:lpstr>Office Theme</vt:lpstr>
      <vt:lpstr>Research Methods:  Qualitative Data</vt:lpstr>
      <vt:lpstr>Starter</vt:lpstr>
      <vt:lpstr>What do you remember?  Try the Kahoot quiz</vt:lpstr>
      <vt:lpstr>Meta Analysis: An evaluation</vt:lpstr>
      <vt:lpstr>Meta Analysis: An evaluation</vt:lpstr>
      <vt:lpstr>Meta Analysis: Exam practice</vt:lpstr>
      <vt:lpstr>Meta Analysis: Exam practice</vt:lpstr>
      <vt:lpstr>Case Studies</vt:lpstr>
      <vt:lpstr>Case Studies</vt:lpstr>
      <vt:lpstr>Case Study 1:  Michel Siffre</vt:lpstr>
      <vt:lpstr>Case Study 2:  The case of the Czech Twins</vt:lpstr>
      <vt:lpstr>Case Study 3:  The case of Anna O</vt:lpstr>
      <vt:lpstr>Case Study 4:  The case of Jim</vt:lpstr>
      <vt:lpstr>Content Analysis</vt:lpstr>
      <vt:lpstr>Content Analysis:  Coding</vt:lpstr>
      <vt:lpstr>Content Analysis:  Coding</vt:lpstr>
      <vt:lpstr>Content Analysis:  Thematic Analysis</vt:lpstr>
      <vt:lpstr>Content Analysis:  Thematic Analysis</vt:lpstr>
      <vt:lpstr>Content Analysis:  Thematic Analysis</vt:lpstr>
      <vt:lpstr>Content Analysis</vt:lpstr>
      <vt:lpstr>Evaluating content analysis</vt:lpstr>
      <vt:lpstr>Exam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Qualitative Data</dc:title>
  <dc:creator>Stacey Marks</dc:creator>
  <cp:lastModifiedBy>Stacey Marks</cp:lastModifiedBy>
  <cp:revision>54</cp:revision>
  <dcterms:created xsi:type="dcterms:W3CDTF">2019-04-23T10:31:42Z</dcterms:created>
  <dcterms:modified xsi:type="dcterms:W3CDTF">2021-04-30T08:39:13Z</dcterms:modified>
</cp:coreProperties>
</file>